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theme/themeOverride2.xml" ContentType="application/vnd.openxmlformats-officedocument.themeOverr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theme/themeOverride3.xml" ContentType="application/vnd.openxmlformats-officedocument.themeOverride+xml"/>
  <Override PartName="/ppt/charts/chart8.xml" ContentType="application/vnd.openxmlformats-officedocument.drawingml.chart+xml"/>
  <Override PartName="/ppt/theme/themeOverride4.xml" ContentType="application/vnd.openxmlformats-officedocument.themeOverride+xml"/>
  <Override PartName="/ppt/charts/chart9.xml" ContentType="application/vnd.openxmlformats-officedocument.drawingml.chart+xml"/>
  <Override PartName="/ppt/theme/themeOverride5.xml" ContentType="application/vnd.openxmlformats-officedocument.themeOverride+xml"/>
  <Override PartName="/ppt/charts/chart10.xml" ContentType="application/vnd.openxmlformats-officedocument.drawingml.chart+xml"/>
  <Override PartName="/ppt/theme/themeOverride6.xml" ContentType="application/vnd.openxmlformats-officedocument.themeOverride+xml"/>
  <Override PartName="/ppt/charts/chart11.xml" ContentType="application/vnd.openxmlformats-officedocument.drawingml.chart+xml"/>
  <Override PartName="/ppt/drawings/drawing2.xml" ContentType="application/vnd.openxmlformats-officedocument.drawingml.chartshapes+xml"/>
  <Override PartName="/ppt/charts/chart12.xml" ContentType="application/vnd.openxmlformats-officedocument.drawingml.chart+xml"/>
  <Override PartName="/ppt/drawings/drawing3.xml" ContentType="application/vnd.openxmlformats-officedocument.drawingml.chartshapes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theme/themeOverride7.xml" ContentType="application/vnd.openxmlformats-officedocument.themeOverride+xml"/>
  <Override PartName="/ppt/charts/chart15.xml" ContentType="application/vnd.openxmlformats-officedocument.drawingml.chart+xml"/>
  <Override PartName="/ppt/theme/themeOverride8.xml" ContentType="application/vnd.openxmlformats-officedocument.themeOverride+xml"/>
  <Override PartName="/ppt/charts/chart16.xml" ContentType="application/vnd.openxmlformats-officedocument.drawingml.chart+xml"/>
  <Override PartName="/ppt/theme/themeOverride9.xml" ContentType="application/vnd.openxmlformats-officedocument.themeOverride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theme/themeOverride10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49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6" r:id="rId30"/>
    <p:sldId id="284" r:id="rId31"/>
    <p:sldId id="285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</p:sldIdLst>
  <p:sldSz cx="9144000" cy="6858000" type="screen4x3"/>
  <p:notesSz cx="6808788" cy="99409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00B000"/>
    <a:srgbClr val="00A1DA"/>
    <a:srgbClr val="28A4A1"/>
    <a:srgbClr val="2FBEBB"/>
    <a:srgbClr val="FF0066"/>
    <a:srgbClr val="CC00CC"/>
    <a:srgbClr val="70AC2E"/>
    <a:srgbClr val="00E668"/>
    <a:srgbClr val="99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5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.xlsx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0.xlsx"/><Relationship Id="rId1" Type="http://schemas.openxmlformats.org/officeDocument/2006/relationships/themeOverride" Target="../theme/themeOverride6.xm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11.xlsx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3.xml"/><Relationship Id="rId2" Type="http://schemas.openxmlformats.org/officeDocument/2006/relationships/package" Target="../embeddings/_____Microsoft_Excel12.xlsx"/><Relationship Id="rId1" Type="http://schemas.openxmlformats.org/officeDocument/2006/relationships/image" Target="../media/image57.png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3.xlsx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ART-PC%20Lite%20147\Desktop\&#1052;&#1086;&#1103;\&#1086;&#1090;&#1095;&#1077;&#1090;%20&#1075;&#1083;&#1072;&#1074;&#1077;%20&#1079;&#1072;%20&#1075;&#1086;&#1076;\2023\&#1050;&#1088;&#1077;&#1076;&#1080;&#1090;&#1086;&#1088;&#1082;&#1072;-2019%20&#1055;&#1088;&#1086;&#1073;&#1085;&#1099;&#1081;.xlsx" TargetMode="External"/><Relationship Id="rId1" Type="http://schemas.openxmlformats.org/officeDocument/2006/relationships/themeOverride" Target="../theme/themeOverride7.xml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ART-PC%20Lite%20147\Desktop\&#1052;&#1086;&#1103;\&#1086;&#1090;&#1095;&#1077;&#1090;%20&#1075;&#1083;&#1072;&#1074;&#1077;%20&#1079;&#1072;%20&#1075;&#1086;&#1076;\2024\&#1050;&#1088;&#1077;&#1076;&#1080;&#1090;&#1086;&#1088;&#1082;&#1072;-2019%20&#1055;&#1088;&#1086;&#1073;&#1085;&#1099;&#1081;.xlsx" TargetMode="External"/><Relationship Id="rId1" Type="http://schemas.openxmlformats.org/officeDocument/2006/relationships/themeOverride" Target="../theme/themeOverride8.xml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1.bin"/><Relationship Id="rId1" Type="http://schemas.openxmlformats.org/officeDocument/2006/relationships/themeOverride" Target="../theme/themeOverride9.xml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4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RT-PC%20Lite%20147\Desktop\&#1052;&#1086;&#1103;\&#1086;&#1090;&#1095;&#1077;&#1090;%20&#1075;&#1083;&#1072;&#1074;&#1077;%20&#1079;&#1072;%20&#1075;&#1086;&#1076;\2025\&#1044;&#1077;&#1073;&#1080;&#1090;&#1086;&#1088;&#1082;&#1072;-2025.xlsx" TargetMode="External"/></Relationships>
</file>

<file path=ppt/charts/_rels/chart1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5.xlsx"/><Relationship Id="rId1" Type="http://schemas.openxmlformats.org/officeDocument/2006/relationships/themeOverride" Target="../theme/themeOverride10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5.xlsx"/><Relationship Id="rId1" Type="http://schemas.openxmlformats.org/officeDocument/2006/relationships/themeOverride" Target="../theme/themeOverride2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7.xlsx"/><Relationship Id="rId2" Type="http://schemas.openxmlformats.org/officeDocument/2006/relationships/image" Target="../media/image34.png"/><Relationship Id="rId1" Type="http://schemas.openxmlformats.org/officeDocument/2006/relationships/themeOverride" Target="../theme/themeOverride3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8.xlsx"/><Relationship Id="rId1" Type="http://schemas.openxmlformats.org/officeDocument/2006/relationships/themeOverride" Target="../theme/themeOverride4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9.xlsx"/><Relationship Id="rId1" Type="http://schemas.openxmlformats.org/officeDocument/2006/relationships/themeOverride" Target="../theme/themeOverrid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0"/>
    </mc:Choice>
    <mc:Fallback>
      <c:style val="30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9.5679353382033164E-2"/>
          <c:y val="3.4072079072486397E-2"/>
          <c:w val="0.88619410552001943"/>
          <c:h val="0.84114601750501994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marker>
            <c:symbol val="diamond"/>
            <c:size val="13"/>
            <c:spPr>
              <a:solidFill>
                <a:srgbClr val="FFFF00"/>
              </a:solidFill>
            </c:spPr>
          </c:marker>
          <c:dLbls>
            <c:dLbl>
              <c:idx val="0"/>
              <c:layout>
                <c:manualLayout>
                  <c:x val="-2.8665246796489387E-2"/>
                  <c:y val="0.1007758374505729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4.6637187645739354E-2"/>
                  <c:y val="-7.51892706778830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5798682876044549E-2"/>
                  <c:y val="-6.25307170397770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6.1047074175257246E-2"/>
                  <c:y val="6.76938653651444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4.1255484200471454E-2"/>
                  <c:y val="6.48515600451546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2.8819891999594175E-2"/>
                  <c:y val="5.37401604761107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6.4377290869492357E-2"/>
                  <c:y val="-4.766881726975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4.1522386813488479E-2"/>
                  <c:y val="-5.94247711160904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5.2869078202346674E-2"/>
                  <c:y val="5.68461063997973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3.8929958402918519E-2"/>
                  <c:y val="4.75396826107312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4.2878428119641356E-2"/>
                  <c:y val="-6.07257412597992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4.5435769065487602E-2"/>
                  <c:y val="-6.83384196424335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-3.1644254499015714E-2"/>
                  <c:y val="5.19410035889140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3"/>
              <c:layout>
                <c:manualLayout>
                  <c:x val="-6.4515903191656385E-2"/>
                  <c:y val="-6.02098740343995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4"/>
              <c:layout>
                <c:manualLayout>
                  <c:x val="-4.4311192236675262E-2"/>
                  <c:y val="-5.96884117197871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5"/>
              <c:layout>
                <c:manualLayout>
                  <c:x val="-1.8948766941414223E-2"/>
                  <c:y val="5.11614957598175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Лист1!$A$2:$A$17</c:f>
              <c:numCache>
                <c:formatCode>General</c:formatCode>
                <c:ptCount val="16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  <c:pt idx="13">
                  <c:v>2023</c:v>
                </c:pt>
                <c:pt idx="14">
                  <c:v>2024</c:v>
                </c:pt>
                <c:pt idx="15">
                  <c:v>2025</c:v>
                </c:pt>
              </c:numCache>
            </c:numRef>
          </c:cat>
          <c:val>
            <c:numRef>
              <c:f>Лист1!$B$2:$B$17</c:f>
              <c:numCache>
                <c:formatCode>0.0</c:formatCode>
                <c:ptCount val="16"/>
                <c:pt idx="0">
                  <c:v>75</c:v>
                </c:pt>
                <c:pt idx="1">
                  <c:v>89.8</c:v>
                </c:pt>
                <c:pt idx="2">
                  <c:v>75.5</c:v>
                </c:pt>
                <c:pt idx="3">
                  <c:v>71.5</c:v>
                </c:pt>
                <c:pt idx="4">
                  <c:v>43</c:v>
                </c:pt>
                <c:pt idx="5">
                  <c:v>64.900000000000006</c:v>
                </c:pt>
                <c:pt idx="6">
                  <c:v>67.099999999999994</c:v>
                </c:pt>
                <c:pt idx="7">
                  <c:v>92</c:v>
                </c:pt>
                <c:pt idx="8">
                  <c:v>82</c:v>
                </c:pt>
                <c:pt idx="9">
                  <c:v>74.7</c:v>
                </c:pt>
                <c:pt idx="10">
                  <c:v>75.8</c:v>
                </c:pt>
                <c:pt idx="11">
                  <c:v>86.2</c:v>
                </c:pt>
                <c:pt idx="12">
                  <c:v>86.1</c:v>
                </c:pt>
                <c:pt idx="13">
                  <c:v>100</c:v>
                </c:pt>
                <c:pt idx="14">
                  <c:v>100</c:v>
                </c:pt>
                <c:pt idx="15">
                  <c:v>97.6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3577216"/>
        <c:axId val="40108032"/>
      </c:lineChart>
      <c:catAx>
        <c:axId val="335772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600" b="1">
                <a:solidFill>
                  <a:srgbClr val="002060"/>
                </a:solidFill>
              </a:defRPr>
            </a:pPr>
            <a:endParaRPr lang="ru-RU"/>
          </a:p>
        </c:txPr>
        <c:crossAx val="40108032"/>
        <c:crosses val="autoZero"/>
        <c:auto val="1"/>
        <c:lblAlgn val="ctr"/>
        <c:lblOffset val="100"/>
        <c:noMultiLvlLbl val="0"/>
      </c:catAx>
      <c:valAx>
        <c:axId val="40108032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extTo"/>
        <c:txPr>
          <a:bodyPr/>
          <a:lstStyle/>
          <a:p>
            <a:pPr>
              <a:defRPr sz="1600" b="1">
                <a:solidFill>
                  <a:srgbClr val="002060"/>
                </a:solidFill>
              </a:defRPr>
            </a:pPr>
            <a:endParaRPr lang="ru-RU"/>
          </a:p>
        </c:txPr>
        <c:crossAx val="33577216"/>
        <c:crosses val="autoZero"/>
        <c:crossBetween val="between"/>
      </c:valAx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0"/>
      <c:rotY val="150"/>
      <c:depthPercent val="1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3.1786588038246993E-2"/>
          <c:w val="1"/>
          <c:h val="0.8444088383838384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9FFF9F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1.14260008996851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35E-4CD8-B42E-51B8E4D7DEDB}"/>
                </c:ext>
              </c:extLst>
            </c:dLbl>
            <c:dLbl>
              <c:idx val="1"/>
              <c:layout>
                <c:manualLayout>
                  <c:x val="7.1412505623031936E-3"/>
                  <c:y val="-3.266467626476597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35E-4CD8-B42E-51B8E4D7DEDB}"/>
                </c:ext>
              </c:extLst>
            </c:dLbl>
            <c:dLbl>
              <c:idx val="2"/>
              <c:layout>
                <c:manualLayout>
                  <c:x val="9.997750787224471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35E-4CD8-B42E-51B8E4D7DEDB}"/>
                </c:ext>
              </c:extLst>
            </c:dLbl>
            <c:dLbl>
              <c:idx val="3"/>
              <c:layout>
                <c:manualLayout>
                  <c:x val="1.5710751237067028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041-45EA-A4A1-097DD17C853D}"/>
                </c:ext>
              </c:extLst>
            </c:dLbl>
            <c:dLbl>
              <c:idx val="4"/>
              <c:layout>
                <c:manualLayout>
                  <c:x val="1.8567251461988305E-2"/>
                  <c:y val="-9.79940287942979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35E-4CD8-B42E-51B8E4D7DEDB}"/>
                </c:ext>
              </c:extLst>
            </c:dLbl>
            <c:dLbl>
              <c:idx val="5"/>
              <c:layout>
                <c:manualLayout>
                  <c:x val="1.1426000899685006E-2"/>
                  <c:y val="6.53293525295319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35E-4CD8-B42E-51B8E4D7DED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</c:numCache>
            </c:numRef>
          </c:cat>
          <c:val>
            <c:numRef>
              <c:f>Лист1!$B$2:$B$7</c:f>
              <c:numCache>
                <c:formatCode>#\ ##0.0</c:formatCode>
                <c:ptCount val="6"/>
                <c:pt idx="0">
                  <c:v>3032.4</c:v>
                </c:pt>
                <c:pt idx="1">
                  <c:v>4298.5</c:v>
                </c:pt>
                <c:pt idx="2">
                  <c:v>11093.6</c:v>
                </c:pt>
                <c:pt idx="3">
                  <c:v>20580.900000000001</c:v>
                </c:pt>
                <c:pt idx="4">
                  <c:v>13381.4</c:v>
                </c:pt>
                <c:pt idx="5">
                  <c:v>7186.3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935E-4CD8-B42E-51B8E4D7DED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C7A1E3"/>
            </a:solidFill>
            <a:scene3d>
              <a:camera prst="orthographicFront"/>
              <a:lightRig rig="threePt" dir="t"/>
            </a:scene3d>
            <a:sp3d>
              <a:bevelT prst="angle"/>
            </a:sp3d>
          </c:spPr>
          <c:invertIfNegative val="0"/>
          <c:dLbls>
            <c:dLbl>
              <c:idx val="0"/>
              <c:layout>
                <c:manualLayout>
                  <c:x val="7.1412505623031936E-3"/>
                  <c:y val="-3.2664676264765975E-3"/>
                </c:manualLayout>
              </c:layout>
              <c:spPr/>
              <c:txPr>
                <a:bodyPr/>
                <a:lstStyle/>
                <a:p>
                  <a:pPr>
                    <a:defRPr sz="14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935E-4CD8-B42E-51B8E4D7DEDB}"/>
                </c:ext>
              </c:extLst>
            </c:dLbl>
            <c:dLbl>
              <c:idx val="1"/>
              <c:layout>
                <c:manualLayout>
                  <c:x val="1.5710751237067028E-2"/>
                  <c:y val="-5.226348202362556E-2"/>
                </c:manualLayout>
              </c:layout>
              <c:spPr/>
              <c:txPr>
                <a:bodyPr/>
                <a:lstStyle/>
                <a:p>
                  <a:pPr>
                    <a:defRPr sz="14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35E-4CD8-B42E-51B8E4D7DEDB}"/>
                </c:ext>
              </c:extLst>
            </c:dLbl>
            <c:dLbl>
              <c:idx val="2"/>
              <c:layout>
                <c:manualLayout>
                  <c:x val="1.142600089968511E-2"/>
                  <c:y val="-9.7994028794297933E-3"/>
                </c:manualLayout>
              </c:layout>
              <c:spPr/>
              <c:txPr>
                <a:bodyPr/>
                <a:lstStyle/>
                <a:p>
                  <a:pPr>
                    <a:defRPr sz="14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935E-4CD8-B42E-51B8E4D7DEDB}"/>
                </c:ext>
              </c:extLst>
            </c:dLbl>
            <c:dLbl>
              <c:idx val="3"/>
              <c:layout>
                <c:manualLayout>
                  <c:x val="5.7130004498424499E-3"/>
                  <c:y val="0"/>
                </c:manualLayout>
              </c:layout>
              <c:spPr/>
              <c:txPr>
                <a:bodyPr/>
                <a:lstStyle/>
                <a:p>
                  <a:pPr>
                    <a:defRPr sz="14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935E-4CD8-B42E-51B8E4D7DEDB}"/>
                </c:ext>
              </c:extLst>
            </c:dLbl>
            <c:dLbl>
              <c:idx val="4"/>
              <c:layout>
                <c:manualLayout>
                  <c:x val="9.9977507872244711E-3"/>
                  <c:y val="-7.8395223035438347E-2"/>
                </c:manualLayout>
              </c:layout>
              <c:spPr/>
              <c:txPr>
                <a:bodyPr/>
                <a:lstStyle/>
                <a:p>
                  <a:pPr>
                    <a:defRPr sz="14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935E-4CD8-B42E-51B8E4D7DEDB}"/>
                </c:ext>
              </c:extLst>
            </c:dLbl>
            <c:dLbl>
              <c:idx val="5"/>
              <c:layout>
                <c:manualLayout>
                  <c:x val="9.9976383265857997E-3"/>
                  <c:y val="-6.532935252953195E-3"/>
                </c:manualLayout>
              </c:layout>
              <c:spPr/>
              <c:txPr>
                <a:bodyPr/>
                <a:lstStyle/>
                <a:p>
                  <a:pPr>
                    <a:defRPr sz="14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935E-4CD8-B42E-51B8E4D7DED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</c:numCache>
            </c:numRef>
          </c:cat>
          <c:val>
            <c:numRef>
              <c:f>Лист1!$C$2:$C$7</c:f>
              <c:numCache>
                <c:formatCode>#\ ##0.0</c:formatCode>
                <c:ptCount val="6"/>
                <c:pt idx="0">
                  <c:v>6844.8</c:v>
                </c:pt>
                <c:pt idx="1">
                  <c:v>175.3</c:v>
                </c:pt>
                <c:pt idx="2">
                  <c:v>2013.9</c:v>
                </c:pt>
                <c:pt idx="3">
                  <c:v>2033.2</c:v>
                </c:pt>
                <c:pt idx="4">
                  <c:v>9620.6</c:v>
                </c:pt>
                <c:pt idx="5">
                  <c:v>1458.6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935E-4CD8-B42E-51B8E4D7DED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66660736"/>
        <c:axId val="166674816"/>
        <c:axId val="0"/>
      </c:bar3DChart>
      <c:catAx>
        <c:axId val="1666607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66674816"/>
        <c:crosses val="autoZero"/>
        <c:auto val="1"/>
        <c:lblAlgn val="ctr"/>
        <c:lblOffset val="100"/>
        <c:noMultiLvlLbl val="0"/>
      </c:catAx>
      <c:valAx>
        <c:axId val="166674816"/>
        <c:scaling>
          <c:orientation val="minMax"/>
        </c:scaling>
        <c:delete val="1"/>
        <c:axPos val="l"/>
        <c:numFmt formatCode="#\ ##0.0" sourceLinked="1"/>
        <c:majorTickMark val="out"/>
        <c:minorTickMark val="none"/>
        <c:tickLblPos val="none"/>
        <c:crossAx val="166660736"/>
        <c:crosses val="autoZero"/>
        <c:crossBetween val="between"/>
      </c:valAx>
    </c:plotArea>
    <c:plotVisOnly val="1"/>
    <c:dispBlanksAs val="gap"/>
    <c:showDLblsOverMax val="0"/>
  </c:chart>
  <c:spPr>
    <a:scene3d>
      <a:camera prst="orthographicFront"/>
      <a:lightRig rig="threePt" dir="t"/>
    </a:scene3d>
  </c:spPr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3146919215489858E-2"/>
          <c:y val="7.4653890477481694E-2"/>
          <c:w val="0.93685307663874284"/>
          <c:h val="0.6163686841993354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cat>
            <c:strRef>
              <c:f>Лист1!$A$2:$A$13</c:f>
              <c:strCache>
                <c:ptCount val="12"/>
                <c:pt idx="0">
                  <c:v>январь </c:v>
                </c:pt>
                <c:pt idx="1">
                  <c:v>февраль</c:v>
                </c:pt>
                <c:pt idx="2">
                  <c:v>март </c:v>
                </c:pt>
                <c:pt idx="3">
                  <c:v>апрель</c:v>
                </c:pt>
                <c:pt idx="4">
                  <c:v>май 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 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912</c:v>
                </c:pt>
                <c:pt idx="1">
                  <c:v>1585</c:v>
                </c:pt>
                <c:pt idx="2">
                  <c:v>1684</c:v>
                </c:pt>
                <c:pt idx="3">
                  <c:v>1767</c:v>
                </c:pt>
                <c:pt idx="4">
                  <c:v>1823</c:v>
                </c:pt>
                <c:pt idx="5">
                  <c:v>1908</c:v>
                </c:pt>
                <c:pt idx="6">
                  <c:v>1679</c:v>
                </c:pt>
                <c:pt idx="7">
                  <c:v>1459</c:v>
                </c:pt>
                <c:pt idx="8">
                  <c:v>1717</c:v>
                </c:pt>
                <c:pt idx="9">
                  <c:v>2024</c:v>
                </c:pt>
                <c:pt idx="10">
                  <c:v>1832</c:v>
                </c:pt>
                <c:pt idx="11">
                  <c:v>2476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B000"/>
            </a:solidFill>
          </c:spPr>
          <c:invertIfNegative val="0"/>
          <c:cat>
            <c:strRef>
              <c:f>Лист1!$A$2:$A$13</c:f>
              <c:strCache>
                <c:ptCount val="12"/>
                <c:pt idx="0">
                  <c:v>январь </c:v>
                </c:pt>
                <c:pt idx="1">
                  <c:v>февраль</c:v>
                </c:pt>
                <c:pt idx="2">
                  <c:v>март </c:v>
                </c:pt>
                <c:pt idx="3">
                  <c:v>апрель</c:v>
                </c:pt>
                <c:pt idx="4">
                  <c:v>май 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 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Лист1!$C$2:$C$13</c:f>
              <c:numCache>
                <c:formatCode>General</c:formatCode>
                <c:ptCount val="12"/>
                <c:pt idx="0">
                  <c:v>910</c:v>
                </c:pt>
                <c:pt idx="1">
                  <c:v>1623</c:v>
                </c:pt>
                <c:pt idx="2">
                  <c:v>1883</c:v>
                </c:pt>
                <c:pt idx="3">
                  <c:v>1955</c:v>
                </c:pt>
                <c:pt idx="4">
                  <c:v>1823</c:v>
                </c:pt>
                <c:pt idx="5">
                  <c:v>1886</c:v>
                </c:pt>
                <c:pt idx="6">
                  <c:v>1632</c:v>
                </c:pt>
                <c:pt idx="7">
                  <c:v>1564</c:v>
                </c:pt>
                <c:pt idx="8">
                  <c:v>1781</c:v>
                </c:pt>
                <c:pt idx="9">
                  <c:v>1992</c:v>
                </c:pt>
                <c:pt idx="10">
                  <c:v>1820</c:v>
                </c:pt>
                <c:pt idx="11">
                  <c:v>2593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4"/>
        <c:gapDepth val="24"/>
        <c:shape val="cylinder"/>
        <c:axId val="166718080"/>
        <c:axId val="166797696"/>
        <c:axId val="0"/>
      </c:bar3DChart>
      <c:catAx>
        <c:axId val="166718080"/>
        <c:scaling>
          <c:orientation val="minMax"/>
        </c:scaling>
        <c:delete val="0"/>
        <c:axPos val="b"/>
        <c:majorTickMark val="in"/>
        <c:minorTickMark val="none"/>
        <c:tickLblPos val="nextTo"/>
        <c:txPr>
          <a:bodyPr/>
          <a:lstStyle/>
          <a:p>
            <a:pPr>
              <a:defRPr sz="1400" b="1" baseline="0"/>
            </a:pPr>
            <a:endParaRPr lang="ru-RU"/>
          </a:p>
        </c:txPr>
        <c:crossAx val="166797696"/>
        <c:crossesAt val="10"/>
        <c:auto val="1"/>
        <c:lblAlgn val="ctr"/>
        <c:lblOffset val="150"/>
        <c:noMultiLvlLbl val="0"/>
      </c:catAx>
      <c:valAx>
        <c:axId val="166797696"/>
        <c:scaling>
          <c:orientation val="minMax"/>
          <c:max val="3000"/>
          <c:min val="0"/>
        </c:scaling>
        <c:delete val="0"/>
        <c:axPos val="l"/>
        <c:majorGridlines>
          <c:spPr>
            <a:effectLst>
              <a:outerShdw blurRad="50800" dist="50800" dir="5400000" algn="ctr" rotWithShape="0">
                <a:schemeClr val="tx2"/>
              </a:outerShdw>
            </a:effectLst>
          </c:spPr>
        </c:majorGridlines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66718080"/>
        <c:crosses val="autoZero"/>
        <c:crossBetween val="between"/>
        <c:majorUnit val="1000"/>
        <c:minorUnit val="1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6.4701547956174096E-2"/>
          <c:y val="0.10351345316055244"/>
          <c:w val="0.88512807685919825"/>
          <c:h val="0.7107589516546019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Лист1!$C$192</c:f>
              <c:strCache>
                <c:ptCount val="1"/>
                <c:pt idx="0">
                  <c:v>Объем муниципального долга, тыс.рублей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1"/>
              <a:srcRect/>
              <a:stretch>
                <a:fillRect/>
              </a:stretch>
            </a:blipFill>
            <a:scene3d>
              <a:camera prst="orthographicFront"/>
              <a:lightRig rig="brightRoom" dir="tl">
                <a:rot lat="0" lon="0" rev="8700000"/>
              </a:lightRig>
            </a:scene3d>
            <a:sp3d prstMaterial="dkEdge">
              <a:bevelT prst="convex"/>
              <a:contourClr>
                <a:srgbClr val="000000"/>
              </a:contourClr>
            </a:sp3d>
          </c:spPr>
          <c:invertIfNegative val="0"/>
          <c:pictureOptions>
            <c:pictureFormat val="stretch"/>
          </c:pictureOptions>
          <c:dPt>
            <c:idx val="0"/>
            <c:invertIfNegative val="0"/>
            <c:bubble3D val="0"/>
          </c:dPt>
          <c:dLbls>
            <c:dLbl>
              <c:idx val="0"/>
              <c:layout>
                <c:manualLayout>
                  <c:x val="8.5294769631917393E-3"/>
                  <c:y val="-0.3306090254619473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4283463314723967E-3"/>
                  <c:y val="-0.254372370375046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2442130323444493E-3"/>
                  <c:y val="-0.1588401039243464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7754906116595124E-3"/>
                  <c:y val="-0.1184335025327638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6.9995718335053086E-3"/>
                  <c:y val="-6.49022502331300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0"/>
                  <c:y val="-0.3514211155635987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Лист1!$D$191:$H$191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Лист1!$D$192:$H$192</c:f>
              <c:numCache>
                <c:formatCode>#,##0.0</c:formatCode>
                <c:ptCount val="5"/>
                <c:pt idx="0">
                  <c:v>27000</c:v>
                </c:pt>
                <c:pt idx="1">
                  <c:v>19000</c:v>
                </c:pt>
                <c:pt idx="2">
                  <c:v>10000</c:v>
                </c:pt>
                <c:pt idx="3">
                  <c:v>6000</c:v>
                </c:pt>
                <c:pt idx="4">
                  <c:v>2000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6"/>
        <c:overlap val="100"/>
        <c:axId val="44247296"/>
        <c:axId val="44261376"/>
      </c:barChart>
      <c:catAx>
        <c:axId val="442472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 b="1"/>
            </a:pPr>
            <a:endParaRPr lang="ru-RU"/>
          </a:p>
        </c:txPr>
        <c:crossAx val="44261376"/>
        <c:crosses val="autoZero"/>
        <c:auto val="1"/>
        <c:lblAlgn val="ctr"/>
        <c:lblOffset val="100"/>
        <c:noMultiLvlLbl val="0"/>
      </c:catAx>
      <c:valAx>
        <c:axId val="44261376"/>
        <c:scaling>
          <c:orientation val="minMax"/>
        </c:scaling>
        <c:delete val="0"/>
        <c:axPos val="l"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4424729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3.6743475751332723E-2"/>
          <c:y val="0.90540400413502597"/>
          <c:w val="0.58576256837126117"/>
          <c:h val="8.0156150441813789E-2"/>
        </c:manualLayout>
      </c:layout>
      <c:overlay val="0"/>
      <c:txPr>
        <a:bodyPr/>
        <a:lstStyle/>
        <a:p>
          <a:pPr>
            <a:defRPr>
              <a:solidFill>
                <a:srgbClr val="002060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38100">
              <a:solidFill>
                <a:srgbClr val="C00000"/>
              </a:solidFill>
            </a:ln>
          </c:spPr>
          <c:marker>
            <c:symbol val="diamond"/>
            <c:size val="9"/>
            <c:spPr>
              <a:solidFill>
                <a:srgbClr val="C00000"/>
              </a:solidFill>
              <a:ln w="38100">
                <a:solidFill>
                  <a:srgbClr val="C00000"/>
                </a:solidFill>
              </a:ln>
            </c:spPr>
          </c:marker>
          <c:dLbls>
            <c:numFmt formatCode="#,##0.0" sourceLinked="0"/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16.7</c:v>
                </c:pt>
                <c:pt idx="1">
                  <c:v>13.2</c:v>
                </c:pt>
                <c:pt idx="2">
                  <c:v>6.5</c:v>
                </c:pt>
                <c:pt idx="3">
                  <c:v>3.6</c:v>
                </c:pt>
                <c:pt idx="4">
                  <c:v>1</c:v>
                </c:pt>
              </c:numCache>
            </c:numRef>
          </c:val>
          <c:smooth val="0"/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44272640"/>
        <c:axId val="167311232"/>
      </c:lineChart>
      <c:catAx>
        <c:axId val="4427264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67311232"/>
        <c:crosses val="autoZero"/>
        <c:auto val="1"/>
        <c:lblAlgn val="ctr"/>
        <c:lblOffset val="100"/>
        <c:noMultiLvlLbl val="0"/>
      </c:catAx>
      <c:valAx>
        <c:axId val="16731123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4427264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3.8706907598821394E-2"/>
          <c:y val="0"/>
          <c:w val="0.94697720263001706"/>
          <c:h val="0.89790360836582139"/>
        </c:manualLayout>
      </c:layout>
      <c:barChart>
        <c:barDir val="col"/>
        <c:grouping val="clustered"/>
        <c:varyColors val="1"/>
        <c:dLbls>
          <c:showLegendKey val="0"/>
          <c:showVal val="0"/>
          <c:showCatName val="0"/>
          <c:showSerName val="0"/>
          <c:showPercent val="0"/>
          <c:showBubbleSize val="0"/>
        </c:dLbls>
        <c:gapWidth val="146"/>
        <c:axId val="97752576"/>
        <c:axId val="97753728"/>
      </c:barChart>
      <c:catAx>
        <c:axId val="977525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 b="1"/>
            </a:pPr>
            <a:endParaRPr lang="ru-RU"/>
          </a:p>
        </c:txPr>
        <c:crossAx val="97753728"/>
        <c:crosses val="autoZero"/>
        <c:auto val="1"/>
        <c:lblAlgn val="ctr"/>
        <c:lblOffset val="100"/>
        <c:noMultiLvlLbl val="0"/>
      </c:catAx>
      <c:valAx>
        <c:axId val="97753728"/>
        <c:scaling>
          <c:orientation val="minMax"/>
        </c:scaling>
        <c:delete val="1"/>
        <c:axPos val="l"/>
        <c:numFmt formatCode="0.0" sourceLinked="1"/>
        <c:majorTickMark val="out"/>
        <c:minorTickMark val="none"/>
        <c:tickLblPos val="nextTo"/>
        <c:crossAx val="9775257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externalData r:id="rId2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3.3391699364891746E-2"/>
          <c:y val="0.15878437644895041"/>
          <c:w val="0.91643091171009172"/>
          <c:h val="0.7562737274006629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'2020'!$A$2</c:f>
              <c:strCache>
                <c:ptCount val="1"/>
                <c:pt idx="0">
                  <c:v>6087,4</c:v>
                </c:pt>
              </c:strCache>
            </c:strRef>
          </c:tx>
          <c:spPr>
            <a:solidFill>
              <a:srgbClr val="00B0F0"/>
            </a:solidFill>
            <a:scene3d>
              <a:camera prst="orthographicFront"/>
              <a:lightRig rig="threePt" dir="t"/>
            </a:scene3d>
            <a:sp3d>
              <a:bevelT w="165100" prst="coolSlant"/>
              <a:bevelB/>
            </a:sp3d>
          </c:spPr>
          <c:invertIfNegative val="0"/>
          <c:dPt>
            <c:idx val="1"/>
            <c:invertIfNegative val="0"/>
            <c:bubble3D val="0"/>
            <c:spPr>
              <a:solidFill>
                <a:srgbClr val="00B0F0"/>
              </a:solidFill>
              <a:scene3d>
                <a:camera prst="orthographicFront"/>
                <a:lightRig rig="threePt" dir="t"/>
              </a:scene3d>
              <a:sp3d>
                <a:bevelT w="165100" prst="coolSlant"/>
                <a:bevelB/>
              </a:sp3d>
            </c:spPr>
          </c:dPt>
          <c:dPt>
            <c:idx val="2"/>
            <c:invertIfNegative val="0"/>
            <c:bubble3D val="0"/>
            <c:spPr>
              <a:solidFill>
                <a:srgbClr val="00B0F0"/>
              </a:solidFill>
              <a:scene3d>
                <a:camera prst="orthographicFront"/>
                <a:lightRig rig="threePt" dir="t"/>
              </a:scene3d>
              <a:sp3d>
                <a:bevelT w="165100" prst="coolSlant"/>
                <a:bevelB/>
              </a:sp3d>
            </c:spPr>
          </c:dPt>
          <c:dPt>
            <c:idx val="3"/>
            <c:invertIfNegative val="0"/>
            <c:bubble3D val="0"/>
            <c:spPr>
              <a:solidFill>
                <a:srgbClr val="00B0F0"/>
              </a:solidFill>
              <a:scene3d>
                <a:camera prst="orthographicFront"/>
                <a:lightRig rig="threePt" dir="t"/>
              </a:scene3d>
              <a:sp3d>
                <a:bevelT w="165100" prst="coolSlant"/>
                <a:bevelB/>
              </a:sp3d>
            </c:spPr>
          </c:dPt>
          <c:dPt>
            <c:idx val="4"/>
            <c:invertIfNegative val="0"/>
            <c:bubble3D val="0"/>
            <c:spPr>
              <a:solidFill>
                <a:srgbClr val="00B0F0"/>
              </a:solidFill>
              <a:scene3d>
                <a:camera prst="orthographicFront"/>
                <a:lightRig rig="threePt" dir="t"/>
              </a:scene3d>
              <a:sp3d>
                <a:bevelT w="165100" prst="coolSlant"/>
                <a:bevelB/>
              </a:sp3d>
            </c:spPr>
          </c:dPt>
          <c:dLbls>
            <c:dLbl>
              <c:idx val="3"/>
              <c:tx>
                <c:rich>
                  <a:bodyPr/>
                  <a:lstStyle/>
                  <a:p>
                    <a:r>
                      <a:rPr lang="en-US" smtClean="0"/>
                      <a:t>6087,4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'2020'!$B$1:$F$1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'2020'!$B$2:$F$2</c:f>
              <c:numCache>
                <c:formatCode>0.0</c:formatCode>
                <c:ptCount val="5"/>
                <c:pt idx="0">
                  <c:v>5578.2</c:v>
                </c:pt>
                <c:pt idx="1">
                  <c:v>6847.5</c:v>
                </c:pt>
                <c:pt idx="2">
                  <c:v>6645.6</c:v>
                </c:pt>
                <c:pt idx="3">
                  <c:v>6093.8</c:v>
                </c:pt>
                <c:pt idx="4">
                  <c:v>4887.8999999999996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46"/>
        <c:axId val="101024128"/>
        <c:axId val="101025664"/>
      </c:barChart>
      <c:catAx>
        <c:axId val="1010241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 b="1"/>
            </a:pPr>
            <a:endParaRPr lang="ru-RU"/>
          </a:p>
        </c:txPr>
        <c:crossAx val="101025664"/>
        <c:crosses val="autoZero"/>
        <c:auto val="1"/>
        <c:lblAlgn val="ctr"/>
        <c:lblOffset val="100"/>
        <c:noMultiLvlLbl val="0"/>
      </c:catAx>
      <c:valAx>
        <c:axId val="101025664"/>
        <c:scaling>
          <c:orientation val="minMax"/>
        </c:scaling>
        <c:delete val="1"/>
        <c:axPos val="l"/>
        <c:numFmt formatCode="0.0" sourceLinked="1"/>
        <c:majorTickMark val="out"/>
        <c:minorTickMark val="none"/>
        <c:tickLblPos val="nextTo"/>
        <c:crossAx val="101024128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externalData r:id="rId2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385442457721364E-2"/>
          <c:y val="0.20098729719971312"/>
          <c:w val="0.80108092738407699"/>
          <c:h val="0.58724919801691455"/>
        </c:manualLayout>
      </c:layout>
      <c:lineChart>
        <c:grouping val="stacked"/>
        <c:varyColors val="0"/>
        <c:ser>
          <c:idx val="0"/>
          <c:order val="0"/>
          <c:tx>
            <c:strRef>
              <c:f>'дебит 2020'!$A$79</c:f>
              <c:strCache>
                <c:ptCount val="1"/>
                <c:pt idx="0">
                  <c:v>Кредиторская задолженность, тыс.рублей</c:v>
                </c:pt>
              </c:strCache>
            </c:strRef>
          </c:tx>
          <c:spPr>
            <a:ln w="79375">
              <a:solidFill>
                <a:srgbClr val="0606E8"/>
              </a:solidFill>
            </a:ln>
          </c:spPr>
          <c:marker>
            <c:symbol val="circle"/>
            <c:size val="7"/>
            <c:spPr>
              <a:solidFill>
                <a:srgbClr val="0606E8"/>
              </a:solidFill>
              <a:ln w="98425">
                <a:solidFill>
                  <a:srgbClr val="0606E8"/>
                </a:solidFill>
              </a:ln>
            </c:spPr>
          </c:marker>
          <c:cat>
            <c:numRef>
              <c:f>'дебит 2020'!$B$78:$F$78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'дебит 2020'!$B$79:$F$79</c:f>
              <c:numCache>
                <c:formatCode>General</c:formatCode>
                <c:ptCount val="5"/>
                <c:pt idx="0">
                  <c:v>90</c:v>
                </c:pt>
                <c:pt idx="1">
                  <c:v>120</c:v>
                </c:pt>
                <c:pt idx="2">
                  <c:v>100</c:v>
                </c:pt>
                <c:pt idx="3" formatCode="0.0">
                  <c:v>80</c:v>
                </c:pt>
                <c:pt idx="4" formatCode="0.0">
                  <c:v>60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7801728"/>
        <c:axId val="117803648"/>
      </c:lineChart>
      <c:catAx>
        <c:axId val="11780172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17803648"/>
        <c:crosses val="autoZero"/>
        <c:auto val="1"/>
        <c:lblAlgn val="ctr"/>
        <c:lblOffset val="100"/>
        <c:noMultiLvlLbl val="0"/>
      </c:catAx>
      <c:valAx>
        <c:axId val="11780364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17801728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zero"/>
    <c:showDLblsOverMax val="0"/>
  </c:chart>
  <c:externalData r:id="rId2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351918634726665E-2"/>
          <c:y val="0.15114074803149607"/>
          <c:w val="0.85155084650551804"/>
          <c:h val="0.7304165846456692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FFFF00"/>
            </a:solidFill>
            <a:effectLst>
              <a:glow rad="139700">
                <a:schemeClr val="accent5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 prstMaterial="softEdge">
              <a:bevelT h="82550"/>
            </a:sp3d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2316.9</c:v>
                </c:pt>
                <c:pt idx="1">
                  <c:v>51795.6</c:v>
                </c:pt>
                <c:pt idx="2">
                  <c:v>120255.3</c:v>
                </c:pt>
                <c:pt idx="3">
                  <c:v>110266.5</c:v>
                </c:pt>
                <c:pt idx="4">
                  <c:v>672.6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8"/>
        <c:axId val="117513600"/>
        <c:axId val="117531776"/>
      </c:barChart>
      <c:catAx>
        <c:axId val="1175136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17531776"/>
        <c:crosses val="autoZero"/>
        <c:auto val="1"/>
        <c:lblAlgn val="ctr"/>
        <c:lblOffset val="100"/>
        <c:noMultiLvlLbl val="0"/>
      </c:catAx>
      <c:valAx>
        <c:axId val="11753177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1751360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5574922862180049E-3"/>
          <c:y val="0.34274589119788523"/>
          <c:w val="0.80108092738407699"/>
          <c:h val="0.58724919801691455"/>
        </c:manualLayout>
      </c:layout>
      <c:lineChart>
        <c:grouping val="stacked"/>
        <c:varyColors val="0"/>
        <c:ser>
          <c:idx val="0"/>
          <c:order val="0"/>
          <c:spPr>
            <a:ln w="63500">
              <a:solidFill>
                <a:srgbClr val="00B0F0"/>
              </a:solidFill>
            </a:ln>
          </c:spPr>
          <c:marker>
            <c:symbol val="circle"/>
            <c:size val="7"/>
            <c:spPr>
              <a:solidFill>
                <a:srgbClr val="00B0F0"/>
              </a:solidFill>
              <a:ln w="69850" cmpd="thickThin">
                <a:solidFill>
                  <a:srgbClr val="00B0F0"/>
                </a:solidFill>
              </a:ln>
            </c:spPr>
          </c:marker>
          <c:val>
            <c:numRef>
              <c:f>'дебит 2020'!$U$61:$Y$61</c:f>
              <c:numCache>
                <c:formatCode>General</c:formatCode>
                <c:ptCount val="5"/>
                <c:pt idx="0">
                  <c:v>0</c:v>
                </c:pt>
                <c:pt idx="1">
                  <c:v>459</c:v>
                </c:pt>
                <c:pt idx="2" formatCode="0.0">
                  <c:v>918</c:v>
                </c:pt>
                <c:pt idx="3" formatCode="0.0">
                  <c:v>900</c:v>
                </c:pt>
                <c:pt idx="4" formatCode="0.0">
                  <c:v>200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7575680"/>
        <c:axId val="117577600"/>
      </c:lineChart>
      <c:catAx>
        <c:axId val="11757568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17577600"/>
        <c:crosses val="autoZero"/>
        <c:auto val="1"/>
        <c:lblAlgn val="ctr"/>
        <c:lblOffset val="100"/>
        <c:noMultiLvlLbl val="0"/>
      </c:catAx>
      <c:valAx>
        <c:axId val="11757760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1757568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zero"/>
    <c:showDLblsOverMax val="0"/>
  </c:chart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rAngAx val="1"/>
    </c:view3D>
    <c:floor>
      <c:thickness val="0"/>
      <c:spPr>
        <a:solidFill>
          <a:srgbClr val="FFFFCC"/>
        </a:solidFill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h="127000"/>
              <a:bevelB w="177800" h="2667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00B050"/>
              </a:solidFill>
              <a:scene3d>
                <a:camera prst="orthographicFront"/>
                <a:lightRig rig="threePt" dir="t"/>
              </a:scene3d>
              <a:sp3d>
                <a:bevelT h="127000"/>
                <a:bevelB w="177800" h="2667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C57-42E5-A85F-43E8E5433D6F}"/>
              </c:ext>
            </c:extLst>
          </c:dPt>
          <c:dPt>
            <c:idx val="1"/>
            <c:invertIfNegative val="0"/>
            <c:bubble3D val="0"/>
            <c:spPr>
              <a:solidFill>
                <a:srgbClr val="FF9966"/>
              </a:solidFill>
              <a:scene3d>
                <a:camera prst="orthographicFront"/>
                <a:lightRig rig="threePt" dir="t"/>
              </a:scene3d>
              <a:sp3d>
                <a:bevelT h="127000"/>
                <a:bevelB w="177800" h="2667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C57-42E5-A85F-43E8E5433D6F}"/>
              </c:ext>
            </c:extLst>
          </c:dPt>
          <c:dPt>
            <c:idx val="2"/>
            <c:invertIfNegative val="0"/>
            <c:bubble3D val="0"/>
            <c:spPr>
              <a:solidFill>
                <a:srgbClr val="C00000"/>
              </a:solidFill>
              <a:scene3d>
                <a:camera prst="orthographicFront"/>
                <a:lightRig rig="threePt" dir="t"/>
              </a:scene3d>
              <a:sp3d>
                <a:bevelT h="127000"/>
                <a:bevelB w="177800" h="2667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1C57-42E5-A85F-43E8E5433D6F}"/>
              </c:ext>
            </c:extLst>
          </c:dPt>
          <c:dPt>
            <c:idx val="3"/>
            <c:invertIfNegative val="0"/>
            <c:bubble3D val="0"/>
            <c:spPr>
              <a:solidFill>
                <a:srgbClr val="FF9966"/>
              </a:solidFill>
              <a:scene3d>
                <a:camera prst="orthographicFront"/>
                <a:lightRig rig="threePt" dir="t"/>
              </a:scene3d>
              <a:sp3d>
                <a:bevelT h="127000"/>
                <a:bevelB w="177800" h="2667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1C57-42E5-A85F-43E8E5433D6F}"/>
              </c:ext>
            </c:extLst>
          </c:dPt>
          <c:dPt>
            <c:idx val="4"/>
            <c:invertIfNegative val="0"/>
            <c:bubble3D val="0"/>
            <c:spPr>
              <a:solidFill>
                <a:srgbClr val="0038A8"/>
              </a:solidFill>
              <a:scene3d>
                <a:camera prst="orthographicFront"/>
                <a:lightRig rig="threePt" dir="t"/>
              </a:scene3d>
              <a:sp3d>
                <a:bevelT h="127000"/>
                <a:bevelB w="177800" h="2667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1C57-42E5-A85F-43E8E5433D6F}"/>
              </c:ext>
            </c:extLst>
          </c:dPt>
          <c:dPt>
            <c:idx val="5"/>
            <c:invertIfNegative val="0"/>
            <c:bubble3D val="0"/>
            <c:spPr>
              <a:solidFill>
                <a:srgbClr val="0038A8"/>
              </a:solidFill>
              <a:scene3d>
                <a:camera prst="orthographicFront"/>
                <a:lightRig rig="threePt" dir="t"/>
              </a:scene3d>
              <a:sp3d>
                <a:bevelT h="127000"/>
                <a:bevelB w="177800" h="2667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1C57-42E5-A85F-43E8E5433D6F}"/>
              </c:ext>
            </c:extLst>
          </c:dPt>
          <c:dLbls>
            <c:dLbl>
              <c:idx val="0"/>
              <c:layout>
                <c:manualLayout>
                  <c:x val="1.0096592246793878E-2"/>
                  <c:y val="-0.3257523939808481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C57-42E5-A85F-43E8E5433D6F}"/>
                </c:ext>
              </c:extLst>
            </c:dLbl>
            <c:dLbl>
              <c:idx val="1"/>
              <c:layout>
                <c:manualLayout>
                  <c:x val="8.6539947808908866E-3"/>
                  <c:y val="-0.3309230669011790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C57-42E5-A85F-43E8E5433D6F}"/>
                </c:ext>
              </c:extLst>
            </c:dLbl>
            <c:dLbl>
              <c:idx val="2"/>
              <c:layout>
                <c:manualLayout>
                  <c:x val="5.7694812838822154E-3"/>
                  <c:y val="-0.3179963846003517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C57-42E5-A85F-43E8E5433D6F}"/>
                </c:ext>
              </c:extLst>
            </c:dLbl>
            <c:dLbl>
              <c:idx val="3"/>
              <c:layout>
                <c:manualLayout>
                  <c:x val="1.1538962567764485E-2"/>
                  <c:y val="-0.3826297961044883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C57-42E5-A85F-43E8E5433D6F}"/>
                </c:ext>
              </c:extLst>
            </c:dLbl>
            <c:dLbl>
              <c:idx val="4"/>
              <c:layout>
                <c:manualLayout>
                  <c:x val="1.2981332888734879E-2"/>
                  <c:y val="-0.3878004690248192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C57-42E5-A85F-43E8E5433D6F}"/>
                </c:ext>
              </c:extLst>
            </c:dLbl>
            <c:dLbl>
              <c:idx val="5"/>
              <c:layout>
                <c:manualLayout>
                  <c:x val="1.0096592246793878E-2"/>
                  <c:y val="-0.3722884502638264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1C57-42E5-A85F-43E8E5433D6F}"/>
                </c:ext>
              </c:extLst>
            </c:dLbl>
            <c:dLbl>
              <c:idx val="6"/>
              <c:layout>
                <c:manualLayout>
                  <c:x val="1.8750814172617203E-2"/>
                  <c:y val="-0.3878004690248192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1C57-42E5-A85F-43E8E5433D6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Лист1!$A$2:$A$8</c:f>
              <c:strCache>
                <c:ptCount val="7"/>
                <c:pt idx="0">
                  <c:v>За 2018 год</c:v>
                </c:pt>
                <c:pt idx="1">
                  <c:v>За 2019 год</c:v>
                </c:pt>
                <c:pt idx="2">
                  <c:v>За 2020 год</c:v>
                </c:pt>
                <c:pt idx="3">
                  <c:v>За 2021 год</c:v>
                </c:pt>
                <c:pt idx="4">
                  <c:v>За 2022 год</c:v>
                </c:pt>
                <c:pt idx="5">
                  <c:v>За 2023 год</c:v>
                </c:pt>
                <c:pt idx="6">
                  <c:v>За 2024 год</c:v>
                </c:pt>
              </c:strCache>
            </c:strRef>
          </c:cat>
          <c:val>
            <c:numRef>
              <c:f>Лист1!$B$2:$B$8</c:f>
              <c:numCache>
                <c:formatCode>#,##0.00</c:formatCode>
                <c:ptCount val="7"/>
                <c:pt idx="0">
                  <c:v>131.5</c:v>
                </c:pt>
                <c:pt idx="1">
                  <c:v>135.5</c:v>
                </c:pt>
                <c:pt idx="2">
                  <c:v>133.5</c:v>
                </c:pt>
                <c:pt idx="3">
                  <c:v>155.5</c:v>
                </c:pt>
                <c:pt idx="4">
                  <c:v>160</c:v>
                </c:pt>
                <c:pt idx="5">
                  <c:v>154</c:v>
                </c:pt>
                <c:pt idx="6">
                  <c:v>160.75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1C57-42E5-A85F-43E8E5433D6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0"/>
        <c:gapDepth val="142"/>
        <c:shape val="box"/>
        <c:axId val="135164288"/>
        <c:axId val="135165824"/>
        <c:axId val="0"/>
      </c:bar3DChart>
      <c:catAx>
        <c:axId val="13516428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35165824"/>
        <c:crosses val="autoZero"/>
        <c:auto val="1"/>
        <c:lblAlgn val="ctr"/>
        <c:lblOffset val="100"/>
        <c:noMultiLvlLbl val="0"/>
      </c:catAx>
      <c:valAx>
        <c:axId val="135165824"/>
        <c:scaling>
          <c:orientation val="minMax"/>
        </c:scaling>
        <c:delete val="1"/>
        <c:axPos val="l"/>
        <c:numFmt formatCode="#,##0.00" sourceLinked="1"/>
        <c:majorTickMark val="out"/>
        <c:minorTickMark val="none"/>
        <c:tickLblPos val="nextTo"/>
        <c:crossAx val="13516428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hPercent val="40"/>
      <c:rotY val="200"/>
      <c:depthPercent val="100"/>
      <c:rAngAx val="1"/>
    </c:view3D>
    <c:floor>
      <c:thickness val="0"/>
      <c:spPr>
        <a:noFill/>
        <a:ln w="9525"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2.17347317458861E-2"/>
          <c:y val="3.1575174002488944E-2"/>
          <c:w val="0.96321814627619273"/>
          <c:h val="0.93684965199502213"/>
        </c:manualLayout>
      </c:layout>
      <c:bar3DChart>
        <c:barDir val="col"/>
        <c:grouping val="stack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 flip="none" rotWithShape="1">
              <a:gsLst>
                <a:gs pos="0">
                  <a:srgbClr val="69D8FF"/>
                </a:gs>
                <a:gs pos="100000">
                  <a:srgbClr val="FFFF66"/>
                </a:gs>
              </a:gsLst>
              <a:lin ang="5400000" scaled="1"/>
              <a:tileRect/>
            </a:gradFill>
            <a:scene3d>
              <a:camera prst="orthographicFront"/>
              <a:lightRig rig="threePt" dir="t"/>
            </a:scene3d>
            <a:sp3d prstMaterial="matte">
              <a:bevelT w="139700" h="139700" prst="divot"/>
              <a:bevelB w="139700" h="139700" prst="divot"/>
            </a:sp3d>
          </c:spPr>
          <c:invertIfNegative val="0"/>
          <c:dPt>
            <c:idx val="0"/>
            <c:invertIfNegative val="0"/>
            <c:bubble3D val="0"/>
            <c:spPr>
              <a:gradFill flip="none" rotWithShape="1">
                <a:gsLst>
                  <a:gs pos="0">
                    <a:srgbClr val="00E668"/>
                  </a:gs>
                  <a:gs pos="100000">
                    <a:srgbClr val="FFFF00"/>
                  </a:gs>
                </a:gsLst>
                <a:lin ang="5400000" scaled="1"/>
                <a:tileRect/>
              </a:gradFill>
              <a:scene3d>
                <a:camera prst="orthographicFront"/>
                <a:lightRig rig="threePt" dir="t"/>
              </a:scene3d>
              <a:sp3d prstMaterial="matte">
                <a:bevelT w="139700" h="139700" prst="divot"/>
                <a:bevelB w="139700" h="139700" prst="divot"/>
              </a:sp3d>
            </c:spPr>
          </c:dPt>
          <c:dPt>
            <c:idx val="1"/>
            <c:invertIfNegative val="0"/>
            <c:bubble3D val="0"/>
            <c:spPr>
              <a:gradFill flip="none" rotWithShape="1">
                <a:gsLst>
                  <a:gs pos="0">
                    <a:srgbClr val="FFFF00"/>
                  </a:gs>
                  <a:gs pos="42000">
                    <a:srgbClr val="9966FF"/>
                  </a:gs>
                </a:gsLst>
                <a:lin ang="5400000" scaled="1"/>
                <a:tileRect/>
              </a:gradFill>
              <a:scene3d>
                <a:camera prst="orthographicFront"/>
                <a:lightRig rig="threePt" dir="t"/>
              </a:scene3d>
              <a:sp3d prstMaterial="matte">
                <a:bevelT w="139700" h="139700" prst="divot"/>
                <a:bevelB w="139700" h="139700" prst="divot"/>
              </a:sp3d>
            </c:spPr>
          </c:dPt>
          <c:dPt>
            <c:idx val="2"/>
            <c:invertIfNegative val="0"/>
            <c:bubble3D val="0"/>
            <c:spPr>
              <a:gradFill flip="none" rotWithShape="1">
                <a:gsLst>
                  <a:gs pos="0">
                    <a:srgbClr val="00E668"/>
                  </a:gs>
                  <a:gs pos="100000">
                    <a:srgbClr val="FFFF00"/>
                  </a:gs>
                </a:gsLst>
                <a:lin ang="5400000" scaled="1"/>
                <a:tileRect/>
              </a:gradFill>
              <a:scene3d>
                <a:camera prst="orthographicFront"/>
                <a:lightRig rig="threePt" dir="t"/>
              </a:scene3d>
              <a:sp3d prstMaterial="matte">
                <a:bevelT w="139700" h="139700" prst="divot"/>
                <a:bevelB w="139700" h="139700" prst="divot"/>
              </a:sp3d>
            </c:spPr>
          </c:dPt>
          <c:dPt>
            <c:idx val="3"/>
            <c:invertIfNegative val="0"/>
            <c:bubble3D val="0"/>
            <c:spPr>
              <a:gradFill flip="none" rotWithShape="1">
                <a:gsLst>
                  <a:gs pos="0">
                    <a:srgbClr val="00E668"/>
                  </a:gs>
                  <a:gs pos="100000">
                    <a:srgbClr val="FFFF00"/>
                  </a:gs>
                </a:gsLst>
                <a:lin ang="5400000" scaled="1"/>
                <a:tileRect/>
              </a:gradFill>
              <a:scene3d>
                <a:camera prst="orthographicFront"/>
                <a:lightRig rig="threePt" dir="t"/>
              </a:scene3d>
              <a:sp3d prstMaterial="matte">
                <a:bevelT w="139700" h="139700" prst="divot"/>
                <a:bevelB w="139700" h="139700" prst="divot"/>
              </a:sp3d>
            </c:spPr>
          </c:dPt>
          <c:dPt>
            <c:idx val="4"/>
            <c:invertIfNegative val="0"/>
            <c:bubble3D val="0"/>
            <c:spPr>
              <a:gradFill flip="none" rotWithShape="1">
                <a:gsLst>
                  <a:gs pos="0">
                    <a:srgbClr val="00E668"/>
                  </a:gs>
                  <a:gs pos="100000">
                    <a:srgbClr val="FFFF00"/>
                  </a:gs>
                </a:gsLst>
                <a:lin ang="5400000" scaled="1"/>
                <a:tileRect/>
              </a:gradFill>
              <a:scene3d>
                <a:camera prst="orthographicFront"/>
                <a:lightRig rig="threePt" dir="t"/>
              </a:scene3d>
              <a:sp3d prstMaterial="matte">
                <a:bevelT w="139700" h="139700" prst="divot"/>
                <a:bevelB w="139700" h="139700" prst="divot"/>
              </a:sp3d>
            </c:spPr>
          </c:dPt>
          <c:dPt>
            <c:idx val="5"/>
            <c:invertIfNegative val="0"/>
            <c:bubble3D val="0"/>
            <c:spPr>
              <a:gradFill flip="none" rotWithShape="1">
                <a:gsLst>
                  <a:gs pos="0">
                    <a:srgbClr val="00E668"/>
                  </a:gs>
                  <a:gs pos="100000">
                    <a:srgbClr val="FFFF00"/>
                  </a:gs>
                </a:gsLst>
                <a:lin ang="5400000" scaled="1"/>
                <a:tileRect/>
              </a:gradFill>
              <a:scene3d>
                <a:camera prst="orthographicFront"/>
                <a:lightRig rig="threePt" dir="t"/>
              </a:scene3d>
              <a:sp3d prstMaterial="matte">
                <a:bevelT w="139700" h="139700" prst="divot"/>
                <a:bevelB w="139700" h="139700" prst="divot"/>
              </a:sp3d>
            </c:spPr>
          </c:dPt>
          <c:dPt>
            <c:idx val="6"/>
            <c:invertIfNegative val="0"/>
            <c:bubble3D val="0"/>
            <c:spPr>
              <a:gradFill flip="none" rotWithShape="1">
                <a:gsLst>
                  <a:gs pos="100000">
                    <a:srgbClr val="FFFF00"/>
                  </a:gs>
                  <a:gs pos="0">
                    <a:srgbClr val="00E668"/>
                  </a:gs>
                </a:gsLst>
                <a:lin ang="5400000" scaled="1"/>
                <a:tileRect/>
              </a:gradFill>
              <a:scene3d>
                <a:camera prst="orthographicFront"/>
                <a:lightRig rig="threePt" dir="t"/>
              </a:scene3d>
              <a:sp3d prstMaterial="matte">
                <a:bevelT w="139700" h="139700" prst="divot"/>
                <a:bevelB w="139700" h="139700" prst="divot"/>
              </a:sp3d>
            </c:spPr>
          </c:dPt>
          <c:dLbls>
            <c:dLbl>
              <c:idx val="0"/>
              <c:layout>
                <c:manualLayout>
                  <c:x val="-2.0062829303894861E-2"/>
                  <c:y val="-8.00727857992796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5047121977921145E-2"/>
                  <c:y val="-5.33814750817158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6719024419912384E-3"/>
                  <c:y val="-2.426448054523625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6719024419912997E-3"/>
                  <c:y val="-1.0237891259972319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38,6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tx>
                <c:rich>
                  <a:bodyPr/>
                  <a:lstStyle/>
                  <a:p>
                    <a:r>
                      <a:rPr lang="ru-RU" dirty="0" smtClean="0"/>
                      <a:t>102,5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</c:numCache>
            </c:num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12.1</c:v>
                </c:pt>
                <c:pt idx="1">
                  <c:v>-15.5</c:v>
                </c:pt>
                <c:pt idx="2">
                  <c:v>46.7</c:v>
                </c:pt>
                <c:pt idx="3">
                  <c:v>38.6</c:v>
                </c:pt>
                <c:pt idx="4">
                  <c:v>102.5</c:v>
                </c:pt>
                <c:pt idx="5">
                  <c:v>159.69999999999999</c:v>
                </c:pt>
                <c:pt idx="6">
                  <c:v>57.5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8"/>
        <c:gapDepth val="26"/>
        <c:shape val="box"/>
        <c:axId val="100816384"/>
        <c:axId val="100864384"/>
        <c:axId val="0"/>
      </c:bar3DChart>
      <c:catAx>
        <c:axId val="10081638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00864384"/>
        <c:crosses val="autoZero"/>
        <c:auto val="1"/>
        <c:lblAlgn val="ctr"/>
        <c:lblOffset val="100"/>
        <c:noMultiLvlLbl val="0"/>
      </c:catAx>
      <c:valAx>
        <c:axId val="10086438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0081638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scene3d>
      <a:camera prst="orthographicFront"/>
      <a:lightRig rig="threePt" dir="t"/>
    </a:scene3d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0"/>
      <c:rotY val="0"/>
      <c:rAngAx val="0"/>
      <c:perspective val="30"/>
    </c:view3D>
    <c:floor>
      <c:thickness val="0"/>
      <c:spPr>
        <a:noFill/>
        <a:ln w="9525">
          <a:noFill/>
        </a:ln>
      </c:spPr>
    </c:floor>
    <c:sideWall>
      <c:thickness val="0"/>
      <c:spPr>
        <a:noFill/>
      </c:spPr>
    </c:sideWall>
    <c:backWall>
      <c:thickness val="0"/>
      <c:spPr>
        <a:noFill/>
        <a:ln w="25400">
          <a:noFill/>
        </a:ln>
      </c:spPr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FFC000"/>
            </a:solidFill>
            <a:scene3d>
              <a:camera prst="orthographicFront"/>
              <a:lightRig rig="threePt" dir="t"/>
            </a:scene3d>
            <a:sp3d>
              <a:bevelT w="133350" h="133350"/>
              <a:bevelB w="133350" h="133350"/>
            </a:sp3d>
          </c:spPr>
          <c:invertIfNegative val="0"/>
          <c:dLbls>
            <c:dLbl>
              <c:idx val="0"/>
              <c:layout>
                <c:manualLayout>
                  <c:x val="1.5470990552706619E-3"/>
                  <c:y val="0.123319875207202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5470990552706619E-3"/>
                  <c:y val="0.2106717990691923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0.1952567893812026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3.0941981105413238E-3"/>
                  <c:y val="0.1747034431305497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1345262010549979E-16"/>
                  <c:y val="0.1490117603172336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" sourceLinked="0"/>
            <c:txPr>
              <a:bodyPr/>
              <a:lstStyle/>
              <a:p>
                <a:pPr>
                  <a:defRPr sz="17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4040.1</c:v>
                </c:pt>
                <c:pt idx="1">
                  <c:v>7041.8</c:v>
                </c:pt>
                <c:pt idx="2">
                  <c:v>6355</c:v>
                </c:pt>
                <c:pt idx="3">
                  <c:v>5655</c:v>
                </c:pt>
                <c:pt idx="4">
                  <c:v>5127.1000000000004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CC0066"/>
            </a:solidFill>
            <a:scene3d>
              <a:camera prst="orthographicFront"/>
              <a:lightRig rig="threePt" dir="t"/>
            </a:scene3d>
            <a:sp3d>
              <a:bevelT w="133350" h="133350"/>
              <a:bevelB w="133350" h="133350"/>
            </a:sp3d>
          </c:spPr>
          <c:invertIfNegative val="0"/>
          <c:dLbls>
            <c:dLbl>
              <c:idx val="0"/>
              <c:layout>
                <c:manualLayout>
                  <c:x val="9.282472512800722E-3"/>
                  <c:y val="-1.54150096879896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5470990552706619E-3"/>
                  <c:y val="-1.02766731253264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5470990552706619E-3"/>
                  <c:y val="-1.2845841406658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4.6412971658119856E-3"/>
                  <c:y val="-1.2845841406658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4.6412971658119856E-3"/>
                  <c:y val="-1.54150096879896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" sourceLinked="0"/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6163.4</c:v>
                </c:pt>
                <c:pt idx="1">
                  <c:v>9389.2999999999993</c:v>
                </c:pt>
                <c:pt idx="2">
                  <c:v>7355.7</c:v>
                </c:pt>
                <c:pt idx="3">
                  <c:v>6130.6</c:v>
                </c:pt>
                <c:pt idx="4">
                  <c:v>6050.6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gapDepth val="60"/>
        <c:shape val="box"/>
        <c:axId val="130518016"/>
        <c:axId val="130532096"/>
        <c:axId val="100847616"/>
      </c:bar3DChart>
      <c:catAx>
        <c:axId val="1305180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30532096"/>
        <c:crosses val="autoZero"/>
        <c:auto val="1"/>
        <c:lblAlgn val="ctr"/>
        <c:lblOffset val="100"/>
        <c:noMultiLvlLbl val="0"/>
      </c:catAx>
      <c:valAx>
        <c:axId val="13053209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30518016"/>
        <c:crosses val="autoZero"/>
        <c:crossBetween val="between"/>
      </c:valAx>
      <c:serAx>
        <c:axId val="100847616"/>
        <c:scaling>
          <c:orientation val="minMax"/>
        </c:scaling>
        <c:delete val="1"/>
        <c:axPos val="b"/>
        <c:majorTickMark val="out"/>
        <c:minorTickMark val="none"/>
        <c:tickLblPos val="nextTo"/>
        <c:crossAx val="130532096"/>
        <c:crosses val="autoZero"/>
      </c:serAx>
      <c:spPr>
        <a:ln w="25400">
          <a:noFill/>
        </a:ln>
      </c:spPr>
    </c:plotArea>
    <c:plotVisOnly val="1"/>
    <c:dispBlanksAs val="gap"/>
    <c:showDLblsOverMax val="0"/>
  </c:chart>
  <c:spPr>
    <a:scene3d>
      <a:camera prst="orthographicFront"/>
      <a:lightRig rig="threePt" dir="t"/>
    </a:scene3d>
    <a:sp3d prstMaterial="dkEdge"/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38100">
              <a:solidFill>
                <a:srgbClr val="C00000"/>
              </a:solidFill>
            </a:ln>
          </c:spPr>
          <c:marker>
            <c:symbol val="diamond"/>
            <c:size val="9"/>
            <c:spPr>
              <a:solidFill>
                <a:srgbClr val="C00000"/>
              </a:solidFill>
              <a:ln w="38100">
                <a:solidFill>
                  <a:srgbClr val="C00000"/>
                </a:solidFill>
              </a:ln>
            </c:spPr>
          </c:marker>
          <c:dLbls>
            <c:numFmt formatCode="#,##0.0" sourceLinked="0"/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65.5</c:v>
                </c:pt>
                <c:pt idx="1">
                  <c:v>75</c:v>
                </c:pt>
                <c:pt idx="2">
                  <c:v>86.4</c:v>
                </c:pt>
                <c:pt idx="3">
                  <c:v>92.2</c:v>
                </c:pt>
                <c:pt idx="4">
                  <c:v>84.7</c:v>
                </c:pt>
              </c:numCache>
            </c:numRef>
          </c:val>
          <c:smooth val="0"/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30584960"/>
        <c:axId val="130587648"/>
      </c:lineChart>
      <c:catAx>
        <c:axId val="13058496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30587648"/>
        <c:crosses val="autoZero"/>
        <c:auto val="1"/>
        <c:lblAlgn val="ctr"/>
        <c:lblOffset val="100"/>
        <c:noMultiLvlLbl val="0"/>
      </c:catAx>
      <c:valAx>
        <c:axId val="13058764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3058496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2500000000000001E-2"/>
          <c:y val="4.6875E-2"/>
          <c:w val="0.95416666666666672"/>
          <c:h val="0.84093233267716538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83C937"/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c:spPr>
          <c:invertIfNegative val="0"/>
          <c:dPt>
            <c:idx val="0"/>
            <c:invertIfNegative val="0"/>
            <c:bubble3D val="0"/>
            <c:spPr>
              <a:gradFill>
                <a:gsLst>
                  <a:gs pos="8000">
                    <a:srgbClr val="FFC000"/>
                  </a:gs>
                  <a:gs pos="50000">
                    <a:srgbClr val="9BBB59">
                      <a:lumMod val="20000"/>
                      <a:lumOff val="80000"/>
                    </a:srgbClr>
                  </a:gs>
                  <a:gs pos="95000">
                    <a:srgbClr val="FFC000"/>
                  </a:gs>
                </a:gsLst>
                <a:lin ang="5400000" scaled="0"/>
              </a:gradFill>
              <a:scene3d>
                <a:camera prst="orthographicFront"/>
                <a:lightRig rig="threePt" dir="t"/>
              </a:scene3d>
              <a:sp3d>
                <a:bevelT w="114300" prst="artDeco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789-40EF-B73A-4522EA2930A7}"/>
              </c:ext>
            </c:extLst>
          </c:dPt>
          <c:dPt>
            <c:idx val="1"/>
            <c:invertIfNegative val="0"/>
            <c:bubble3D val="0"/>
            <c:spPr>
              <a:gradFill>
                <a:gsLst>
                  <a:gs pos="8000">
                    <a:srgbClr val="FFC000"/>
                  </a:gs>
                  <a:gs pos="50000">
                    <a:srgbClr val="9BBB59">
                      <a:lumMod val="20000"/>
                      <a:lumOff val="80000"/>
                    </a:srgbClr>
                  </a:gs>
                  <a:gs pos="95000">
                    <a:srgbClr val="FFC000"/>
                  </a:gs>
                </a:gsLst>
                <a:lin ang="5400000" scaled="0"/>
              </a:gradFill>
              <a:scene3d>
                <a:camera prst="orthographicFront"/>
                <a:lightRig rig="threePt" dir="t"/>
              </a:scene3d>
              <a:sp3d>
                <a:bevelT w="114300" prst="artDeco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789-40EF-B73A-4522EA2930A7}"/>
              </c:ext>
            </c:extLst>
          </c:dPt>
          <c:dPt>
            <c:idx val="2"/>
            <c:invertIfNegative val="0"/>
            <c:bubble3D val="0"/>
            <c:spPr>
              <a:gradFill>
                <a:gsLst>
                  <a:gs pos="8000">
                    <a:srgbClr val="FFC000"/>
                  </a:gs>
                  <a:gs pos="50000">
                    <a:srgbClr val="9BBB59">
                      <a:lumMod val="20000"/>
                      <a:lumOff val="80000"/>
                    </a:srgbClr>
                  </a:gs>
                  <a:gs pos="95000">
                    <a:srgbClr val="FFC000"/>
                  </a:gs>
                </a:gsLst>
                <a:lin ang="5400000" scaled="0"/>
              </a:gradFill>
              <a:scene3d>
                <a:camera prst="orthographicFront"/>
                <a:lightRig rig="threePt" dir="t"/>
              </a:scene3d>
              <a:sp3d>
                <a:bevelT w="114300" prst="artDeco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1789-40EF-B73A-4522EA2930A7}"/>
              </c:ext>
            </c:extLst>
          </c:dPt>
          <c:dPt>
            <c:idx val="3"/>
            <c:invertIfNegative val="0"/>
            <c:bubble3D val="0"/>
            <c:spPr>
              <a:gradFill>
                <a:gsLst>
                  <a:gs pos="8000">
                    <a:srgbClr val="FFC000"/>
                  </a:gs>
                  <a:gs pos="50000">
                    <a:srgbClr val="9BBB59">
                      <a:lumMod val="20000"/>
                      <a:lumOff val="80000"/>
                    </a:srgbClr>
                  </a:gs>
                  <a:gs pos="95000">
                    <a:srgbClr val="FFC000"/>
                  </a:gs>
                </a:gsLst>
                <a:lin ang="5400000" scaled="0"/>
              </a:gradFill>
              <a:scene3d>
                <a:camera prst="orthographicFront"/>
                <a:lightRig rig="threePt" dir="t"/>
              </a:scene3d>
              <a:sp3d>
                <a:bevelT w="114300" prst="artDeco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1789-40EF-B73A-4522EA2930A7}"/>
              </c:ext>
            </c:extLst>
          </c:dPt>
          <c:dPt>
            <c:idx val="4"/>
            <c:invertIfNegative val="0"/>
            <c:bubble3D val="0"/>
            <c:spPr>
              <a:gradFill>
                <a:gsLst>
                  <a:gs pos="8000">
                    <a:srgbClr val="FFC000"/>
                  </a:gs>
                  <a:gs pos="50000">
                    <a:srgbClr val="9BBB59">
                      <a:lumMod val="20000"/>
                      <a:lumOff val="80000"/>
                    </a:srgbClr>
                  </a:gs>
                  <a:gs pos="95000">
                    <a:srgbClr val="FFC000"/>
                  </a:gs>
                </a:gsLst>
                <a:lin ang="5400000" scaled="0"/>
              </a:gradFill>
              <a:scene3d>
                <a:camera prst="orthographicFront"/>
                <a:lightRig rig="threePt" dir="t"/>
              </a:scene3d>
              <a:sp3d>
                <a:bevelT w="114300" prst="artDeco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1789-40EF-B73A-4522EA2930A7}"/>
              </c:ext>
            </c:extLst>
          </c:dPt>
          <c:dLbls>
            <c:dLbl>
              <c:idx val="0"/>
              <c:layout>
                <c:manualLayout>
                  <c:x val="1.746230616840137E-3"/>
                  <c:y val="0.1074707785865017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789-40EF-B73A-4522EA2930A7}"/>
                </c:ext>
              </c:extLst>
            </c:dLbl>
            <c:dLbl>
              <c:idx val="1"/>
              <c:layout>
                <c:manualLayout>
                  <c:x val="1.746230616840121E-3"/>
                  <c:y val="0.1258943406299020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789-40EF-B73A-4522EA2930A7}"/>
                </c:ext>
              </c:extLst>
            </c:dLbl>
            <c:dLbl>
              <c:idx val="2"/>
              <c:layout>
                <c:manualLayout>
                  <c:x val="0"/>
                  <c:y val="0.1228237469560020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789-40EF-B73A-4522EA2930A7}"/>
                </c:ext>
              </c:extLst>
            </c:dLbl>
            <c:dLbl>
              <c:idx val="3"/>
              <c:layout>
                <c:manualLayout>
                  <c:x val="-1.746230616840153E-3"/>
                  <c:y val="0.1197531532821019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789-40EF-B73A-4522EA2930A7}"/>
                </c:ext>
              </c:extLst>
            </c:dLbl>
            <c:dLbl>
              <c:idx val="4"/>
              <c:layout>
                <c:manualLayout>
                  <c:x val="-3.4924612336803061E-3"/>
                  <c:y val="0.1166825596082019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789-40EF-B73A-4522EA2930A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  <c:pt idx="3">
                  <c:v>2024 год</c:v>
                </c:pt>
                <c:pt idx="4">
                  <c:v>2025 год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19</c:v>
                </c:pt>
                <c:pt idx="1">
                  <c:v>18</c:v>
                </c:pt>
                <c:pt idx="2">
                  <c:v>15</c:v>
                </c:pt>
                <c:pt idx="3">
                  <c:v>18</c:v>
                </c:pt>
                <c:pt idx="4">
                  <c:v>14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1789-40EF-B73A-4522EA2930A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FF3300"/>
            </a:solidFill>
            <a:scene3d>
              <a:camera prst="orthographicFront"/>
              <a:lightRig rig="threePt" dir="t"/>
            </a:scene3d>
            <a:sp3d>
              <a:bevelT w="139700" h="139700" prst="divot"/>
            </a:sp3d>
          </c:spPr>
          <c:invertIfNegative val="0"/>
          <c:dPt>
            <c:idx val="0"/>
            <c:invertIfNegative val="0"/>
            <c:bubble3D val="0"/>
            <c:spPr>
              <a:gradFill>
                <a:gsLst>
                  <a:gs pos="8000">
                    <a:srgbClr val="8A15FF"/>
                  </a:gs>
                  <a:gs pos="50000">
                    <a:srgbClr val="9BBB59">
                      <a:lumMod val="20000"/>
                      <a:lumOff val="80000"/>
                    </a:srgbClr>
                  </a:gs>
                  <a:gs pos="95000">
                    <a:srgbClr val="8A15FF"/>
                  </a:gs>
                </a:gsLst>
                <a:lin ang="5400000" scaled="0"/>
              </a:gradFill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C-1789-40EF-B73A-4522EA2930A7}"/>
              </c:ext>
            </c:extLst>
          </c:dPt>
          <c:dPt>
            <c:idx val="1"/>
            <c:invertIfNegative val="0"/>
            <c:bubble3D val="0"/>
            <c:spPr>
              <a:gradFill>
                <a:gsLst>
                  <a:gs pos="8000">
                    <a:srgbClr val="8A15FF"/>
                  </a:gs>
                  <a:gs pos="50000">
                    <a:srgbClr val="9BBB59">
                      <a:lumMod val="20000"/>
                      <a:lumOff val="80000"/>
                    </a:srgbClr>
                  </a:gs>
                  <a:gs pos="95000">
                    <a:srgbClr val="8A15FF"/>
                  </a:gs>
                </a:gsLst>
                <a:lin ang="5400000" scaled="0"/>
              </a:gradFill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E-1789-40EF-B73A-4522EA2930A7}"/>
              </c:ext>
            </c:extLst>
          </c:dPt>
          <c:dPt>
            <c:idx val="2"/>
            <c:invertIfNegative val="0"/>
            <c:bubble3D val="0"/>
            <c:spPr>
              <a:gradFill>
                <a:gsLst>
                  <a:gs pos="8000">
                    <a:srgbClr val="8A15FF"/>
                  </a:gs>
                  <a:gs pos="50000">
                    <a:srgbClr val="9BBB59">
                      <a:lumMod val="20000"/>
                      <a:lumOff val="80000"/>
                    </a:srgbClr>
                  </a:gs>
                  <a:gs pos="95000">
                    <a:srgbClr val="8A15FF"/>
                  </a:gs>
                </a:gsLst>
                <a:lin ang="5400000" scaled="0"/>
              </a:gradFill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0-1789-40EF-B73A-4522EA2930A7}"/>
              </c:ext>
            </c:extLst>
          </c:dPt>
          <c:dPt>
            <c:idx val="3"/>
            <c:invertIfNegative val="0"/>
            <c:bubble3D val="0"/>
            <c:spPr>
              <a:gradFill>
                <a:gsLst>
                  <a:gs pos="8000">
                    <a:srgbClr val="8A15FF"/>
                  </a:gs>
                  <a:gs pos="50000">
                    <a:srgbClr val="9BBB59">
                      <a:lumMod val="20000"/>
                      <a:lumOff val="80000"/>
                    </a:srgbClr>
                  </a:gs>
                  <a:gs pos="95000">
                    <a:srgbClr val="8A15FF"/>
                  </a:gs>
                </a:gsLst>
                <a:lin ang="5400000" scaled="0"/>
              </a:gradFill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2-1789-40EF-B73A-4522EA2930A7}"/>
              </c:ext>
            </c:extLst>
          </c:dPt>
          <c:dPt>
            <c:idx val="4"/>
            <c:invertIfNegative val="0"/>
            <c:bubble3D val="0"/>
            <c:spPr>
              <a:gradFill>
                <a:gsLst>
                  <a:gs pos="8000">
                    <a:srgbClr val="8A15FF"/>
                  </a:gs>
                  <a:gs pos="50000">
                    <a:srgbClr val="9BBB59">
                      <a:lumMod val="20000"/>
                      <a:lumOff val="80000"/>
                    </a:srgbClr>
                  </a:gs>
                  <a:gs pos="95000">
                    <a:srgbClr val="8A15FF"/>
                  </a:gs>
                </a:gsLst>
                <a:lin ang="5400000" scaled="0"/>
              </a:gradFill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4-1789-40EF-B73A-4522EA2930A7}"/>
              </c:ext>
            </c:extLst>
          </c:dPt>
          <c:dLbls>
            <c:dLbl>
              <c:idx val="0"/>
              <c:layout>
                <c:manualLayout>
                  <c:x val="-1.746230616840153E-3"/>
                  <c:y val="0.2487180875859040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1789-40EF-B73A-4522EA2930A7}"/>
                </c:ext>
              </c:extLst>
            </c:dLbl>
            <c:dLbl>
              <c:idx val="1"/>
              <c:layout>
                <c:manualLayout>
                  <c:x val="-5.2386918505204589E-3"/>
                  <c:y val="0.2487180875859040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1789-40EF-B73A-4522EA2930A7}"/>
                </c:ext>
              </c:extLst>
            </c:dLbl>
            <c:dLbl>
              <c:idx val="2"/>
              <c:layout>
                <c:manualLayout>
                  <c:x val="6.9849224673606122E-3"/>
                  <c:y val="0.2395063065642039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1789-40EF-B73A-4522EA2930A7}"/>
                </c:ext>
              </c:extLst>
            </c:dLbl>
            <c:dLbl>
              <c:idx val="3"/>
              <c:layout>
                <c:manualLayout>
                  <c:x val="1.746230616840153E-3"/>
                  <c:y val="0.233365119216403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1789-40EF-B73A-4522EA2930A7}"/>
                </c:ext>
              </c:extLst>
            </c:dLbl>
            <c:dLbl>
              <c:idx val="4"/>
              <c:layout>
                <c:manualLayout>
                  <c:x val="1.746230616840153E-3"/>
                  <c:y val="0.2487180875859040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1789-40EF-B73A-4522EA2930A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  <c:pt idx="3">
                  <c:v>2024 год</c:v>
                </c:pt>
                <c:pt idx="4">
                  <c:v>2025 год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55</c:v>
                </c:pt>
                <c:pt idx="1">
                  <c:v>51</c:v>
                </c:pt>
                <c:pt idx="2">
                  <c:v>51</c:v>
                </c:pt>
                <c:pt idx="3">
                  <c:v>56</c:v>
                </c:pt>
                <c:pt idx="4">
                  <c:v>41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5-1789-40EF-B73A-4522EA2930A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84"/>
        <c:gapDepth val="118"/>
        <c:shape val="box"/>
        <c:axId val="134736128"/>
        <c:axId val="134737920"/>
        <c:axId val="133523648"/>
      </c:bar3DChart>
      <c:catAx>
        <c:axId val="1347361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34737920"/>
        <c:crosses val="autoZero"/>
        <c:auto val="1"/>
        <c:lblAlgn val="ctr"/>
        <c:lblOffset val="100"/>
        <c:noMultiLvlLbl val="0"/>
      </c:catAx>
      <c:valAx>
        <c:axId val="13473792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34736128"/>
        <c:crosses val="autoZero"/>
        <c:crossBetween val="between"/>
      </c:valAx>
      <c:serAx>
        <c:axId val="133523648"/>
        <c:scaling>
          <c:orientation val="minMax"/>
        </c:scaling>
        <c:delete val="1"/>
        <c:axPos val="b"/>
        <c:majorTickMark val="out"/>
        <c:minorTickMark val="none"/>
        <c:tickLblPos val="nextTo"/>
        <c:crossAx val="134737920"/>
        <c:crosses val="autoZero"/>
      </c:serAx>
    </c:plotArea>
    <c:plotVisOnly val="1"/>
    <c:dispBlanksAs val="gap"/>
    <c:showDLblsOverMax val="0"/>
  </c:chart>
  <c:spPr>
    <a:scene3d>
      <a:camera prst="orthographicFront"/>
      <a:lightRig rig="threePt" dir="t"/>
    </a:scene3d>
    <a:sp3d>
      <a:bevelT/>
    </a:sp3d>
  </c:spPr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0"/>
      <c:hPercent val="80"/>
      <c:rotY val="130"/>
      <c:depthPercent val="130"/>
      <c:rAngAx val="1"/>
    </c:view3D>
    <c:floor>
      <c:thickness val="0"/>
      <c:spPr>
        <a:solidFill>
          <a:schemeClr val="accent6">
            <a:lumMod val="60000"/>
            <a:lumOff val="40000"/>
            <a:alpha val="73000"/>
          </a:schemeClr>
        </a:solidFill>
        <a:scene3d>
          <a:camera prst="orthographicFront"/>
          <a:lightRig rig="threePt" dir="t"/>
        </a:scene3d>
        <a:sp3d>
          <a:contourClr>
            <a:srgbClr val="000000"/>
          </a:contourClr>
        </a:sp3d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1289754662610874"/>
          <c:y val="0.15444731133104839"/>
          <c:w val="0.86936548507647871"/>
          <c:h val="0.75191375378150893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2021</c:v>
                </c:pt>
              </c:strCache>
            </c:strRef>
          </c:tx>
          <c:spPr>
            <a:gradFill>
              <a:gsLst>
                <a:gs pos="0">
                  <a:schemeClr val="bg1"/>
                </a:gs>
                <a:gs pos="98000">
                  <a:schemeClr val="bg1">
                    <a:lumMod val="95000"/>
                  </a:schemeClr>
                </a:gs>
              </a:gsLst>
              <a:lin ang="2700000" scaled="1"/>
            </a:gradFill>
            <a:scene3d>
              <a:camera prst="orthographicFront"/>
              <a:lightRig rig="threePt" dir="t"/>
            </a:scene3d>
            <a:sp3d prstMaterial="flat">
              <a:bevelT/>
            </a:sp3d>
          </c:spPr>
          <c:invertIfNegative val="0"/>
          <c:dPt>
            <c:idx val="0"/>
            <c:invertIfNegative val="0"/>
            <c:bubble3D val="0"/>
            <c:spPr>
              <a:gradFill>
                <a:gsLst>
                  <a:gs pos="0">
                    <a:schemeClr val="bg1"/>
                  </a:gs>
                  <a:gs pos="98000">
                    <a:schemeClr val="bg1">
                      <a:lumMod val="95000"/>
                    </a:schemeClr>
                  </a:gs>
                </a:gsLst>
                <a:lin ang="2700000" scaled="1"/>
              </a:gradFill>
              <a:scene3d>
                <a:camera prst="orthographicFront"/>
                <a:lightRig rig="threePt" dir="t"/>
              </a:scene3d>
              <a:sp3d prstMaterial="flat">
                <a:bevelT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636-4D45-8DB3-80323FF0C5C5}"/>
              </c:ext>
            </c:extLst>
          </c:dPt>
          <c:dLbls>
            <c:dLbl>
              <c:idx val="0"/>
              <c:layout>
                <c:manualLayout>
                  <c:x val="3.0736417248858578E-2"/>
                  <c:y val="-3.14650374107609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636-4D45-8DB3-80323FF0C5C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0.0</c:formatCode>
                <c:ptCount val="1"/>
                <c:pt idx="0">
                  <c:v>40.299999999999997</c:v>
                </c:pt>
              </c:numCache>
            </c:numRef>
          </c:val>
          <c:shape val="cylinder"/>
          <c:extLst xmlns:c16r2="http://schemas.microsoft.com/office/drawing/2015/06/chart">
            <c:ext xmlns:c16="http://schemas.microsoft.com/office/drawing/2014/chart" uri="{C3380CC4-5D6E-409C-BE32-E72D297353CC}">
              <c16:uniqueId val="{00000002-8636-4D45-8DB3-80323FF0C5C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</c:v>
                </c:pt>
              </c:strCache>
            </c:strRef>
          </c:tx>
          <c:spPr>
            <a:gradFill>
              <a:gsLst>
                <a:gs pos="0">
                  <a:schemeClr val="bg1"/>
                </a:gs>
                <a:gs pos="98000">
                  <a:srgbClr val="FF66FF"/>
                </a:gs>
              </a:gsLst>
              <a:lin ang="2700000" scaled="1"/>
            </a:gradFill>
            <a:scene3d>
              <a:camera prst="orthographicFront"/>
              <a:lightRig rig="threePt" dir="t"/>
            </a:scene3d>
            <a:sp3d prstMaterial="flat">
              <a:bevelT/>
            </a:sp3d>
          </c:spPr>
          <c:invertIfNegative val="0"/>
          <c:dLbls>
            <c:dLbl>
              <c:idx val="0"/>
              <c:layout>
                <c:manualLayout>
                  <c:x val="3.1206313416009018E-2"/>
                  <c:y val="-3.06668735313670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636-4D45-8DB3-80323FF0C5C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0.0</c:formatCode>
                <c:ptCount val="1"/>
                <c:pt idx="0">
                  <c:v>33.200000000000003</c:v>
                </c:pt>
              </c:numCache>
            </c:numRef>
          </c:val>
          <c:shape val="cylinder"/>
          <c:extLst xmlns:c16r2="http://schemas.microsoft.com/office/drawing/2015/06/chart">
            <c:ext xmlns:c16="http://schemas.microsoft.com/office/drawing/2014/chart" uri="{C3380CC4-5D6E-409C-BE32-E72D297353CC}">
              <c16:uniqueId val="{00000004-8636-4D45-8DB3-80323FF0C5C5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83E13D"/>
            </a:solidFill>
            <a:scene3d>
              <a:camera prst="orthographicFront"/>
              <a:lightRig rig="threePt" dir="t"/>
            </a:scene3d>
            <a:sp3d prstMaterial="flat">
              <a:bevelT/>
            </a:sp3d>
          </c:spPr>
          <c:invertIfNegative val="0"/>
          <c:dPt>
            <c:idx val="0"/>
            <c:invertIfNegative val="0"/>
            <c:bubble3D val="0"/>
            <c:spPr>
              <a:gradFill>
                <a:gsLst>
                  <a:gs pos="0">
                    <a:schemeClr val="bg1"/>
                  </a:gs>
                  <a:gs pos="98000">
                    <a:srgbClr val="11FF71"/>
                  </a:gs>
                </a:gsLst>
                <a:lin ang="2700000" scaled="1"/>
              </a:gradFill>
              <a:scene3d>
                <a:camera prst="orthographicFront"/>
                <a:lightRig rig="threePt" dir="t"/>
              </a:scene3d>
              <a:sp3d prstMaterial="flat">
                <a:bevelT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8636-4D45-8DB3-80323FF0C5C5}"/>
              </c:ext>
            </c:extLst>
          </c:dPt>
          <c:dLbls>
            <c:dLbl>
              <c:idx val="0"/>
              <c:layout>
                <c:manualLayout>
                  <c:x val="3.1338641858042832E-2"/>
                  <c:y val="-3.52453916141894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8636-4D45-8DB3-80323FF0C5C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0.0</c:formatCode>
                <c:ptCount val="1"/>
                <c:pt idx="0">
                  <c:v>37.9</c:v>
                </c:pt>
              </c:numCache>
            </c:numRef>
          </c:val>
          <c:shape val="cylinder"/>
          <c:extLst xmlns:c16r2="http://schemas.microsoft.com/office/drawing/2015/06/chart">
            <c:ext xmlns:c16="http://schemas.microsoft.com/office/drawing/2014/chart" uri="{C3380CC4-5D6E-409C-BE32-E72D297353CC}">
              <c16:uniqueId val="{00000007-8636-4D45-8DB3-80323FF0C5C5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2024</c:v>
                </c:pt>
              </c:strCache>
            </c:strRef>
          </c:tx>
          <c:spPr>
            <a:gradFill>
              <a:gsLst>
                <a:gs pos="0">
                  <a:schemeClr val="bg1"/>
                </a:gs>
                <a:gs pos="98000">
                  <a:srgbClr val="E65D00"/>
                </a:gs>
              </a:gsLst>
              <a:lin ang="2700000" scaled="1"/>
            </a:gradFill>
            <a:scene3d>
              <a:camera prst="orthographicFront"/>
              <a:lightRig rig="threePt" dir="t"/>
            </a:scene3d>
            <a:sp3d prstMaterial="flat">
              <a:bevelT/>
            </a:sp3d>
          </c:spPr>
          <c:invertIfNegative val="0"/>
          <c:dPt>
            <c:idx val="0"/>
            <c:invertIfNegative val="0"/>
            <c:bubble3D val="0"/>
            <c:spPr>
              <a:gradFill>
                <a:gsLst>
                  <a:gs pos="0">
                    <a:schemeClr val="bg1"/>
                  </a:gs>
                  <a:gs pos="98000">
                    <a:srgbClr val="F26200"/>
                  </a:gs>
                </a:gsLst>
                <a:lin ang="2700000" scaled="1"/>
              </a:gradFill>
              <a:scene3d>
                <a:camera prst="orthographicFront"/>
                <a:lightRig rig="threePt" dir="t"/>
              </a:scene3d>
              <a:sp3d prstMaterial="flat">
                <a:bevelT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8636-4D45-8DB3-80323FF0C5C5}"/>
              </c:ext>
            </c:extLst>
          </c:dPt>
          <c:dLbls>
            <c:dLbl>
              <c:idx val="0"/>
              <c:layout>
                <c:manualLayout>
                  <c:x val="3.1427294812500187E-2"/>
                  <c:y val="-2.70429771234481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8636-4D45-8DB3-80323FF0C5C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Лист1!$E$2</c:f>
              <c:numCache>
                <c:formatCode>0.0</c:formatCode>
                <c:ptCount val="1"/>
                <c:pt idx="0">
                  <c:v>50.7</c:v>
                </c:pt>
              </c:numCache>
            </c:numRef>
          </c:val>
          <c:shape val="cylinder"/>
          <c:extLst xmlns:c16r2="http://schemas.microsoft.com/office/drawing/2015/06/chart">
            <c:ext xmlns:c16="http://schemas.microsoft.com/office/drawing/2014/chart" uri="{C3380CC4-5D6E-409C-BE32-E72D297353CC}">
              <c16:uniqueId val="{0000000A-8636-4D45-8DB3-80323FF0C5C5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2025</c:v>
                </c:pt>
              </c:strCache>
            </c:strRef>
          </c:tx>
          <c:spPr>
            <a:gradFill>
              <a:gsLst>
                <a:gs pos="0">
                  <a:schemeClr val="bg1"/>
                </a:gs>
                <a:gs pos="98000">
                  <a:srgbClr val="00FFFF"/>
                </a:gs>
              </a:gsLst>
              <a:lin ang="2700000" scaled="1"/>
            </a:gradFill>
            <a:scene3d>
              <a:camera prst="orthographicFront"/>
              <a:lightRig rig="threePt" dir="t"/>
            </a:scene3d>
            <a:sp3d prstMaterial="flat">
              <a:bevelT/>
            </a:sp3d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B-8636-4D45-8DB3-80323FF0C5C5}"/>
              </c:ext>
            </c:extLst>
          </c:dPt>
          <c:dLbls>
            <c:dLbl>
              <c:idx val="0"/>
              <c:layout>
                <c:manualLayout>
                  <c:x val="3.9633433644920654E-2"/>
                  <c:y val="-2.42293553447848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8636-4D45-8DB3-80323FF0C5C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Лист1!$F$2</c:f>
              <c:numCache>
                <c:formatCode>0.0</c:formatCode>
                <c:ptCount val="1"/>
                <c:pt idx="0">
                  <c:v>46.4</c:v>
                </c:pt>
              </c:numCache>
            </c:numRef>
          </c:val>
          <c:shape val="cylinder"/>
          <c:extLst xmlns:c16r2="http://schemas.microsoft.com/office/drawing/2015/06/chart">
            <c:ext xmlns:c16="http://schemas.microsoft.com/office/drawing/2014/chart" uri="{C3380CC4-5D6E-409C-BE32-E72D297353CC}">
              <c16:uniqueId val="{0000000C-8636-4D45-8DB3-80323FF0C5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1"/>
        <c:gapDepth val="106"/>
        <c:shape val="box"/>
        <c:axId val="134263168"/>
        <c:axId val="134264704"/>
        <c:axId val="134244096"/>
      </c:bar3DChart>
      <c:catAx>
        <c:axId val="134263168"/>
        <c:scaling>
          <c:orientation val="minMax"/>
        </c:scaling>
        <c:delete val="0"/>
        <c:axPos val="b"/>
        <c:minorGridlines/>
        <c:numFmt formatCode="General" sourceLinked="1"/>
        <c:majorTickMark val="out"/>
        <c:minorTickMark val="none"/>
        <c:tickLblPos val="nextTo"/>
        <c:crossAx val="134264704"/>
        <c:crosses val="autoZero"/>
        <c:auto val="1"/>
        <c:lblAlgn val="ctr"/>
        <c:lblOffset val="100"/>
        <c:noMultiLvlLbl val="0"/>
      </c:catAx>
      <c:valAx>
        <c:axId val="134264704"/>
        <c:scaling>
          <c:orientation val="minMax"/>
          <c:max val="50"/>
        </c:scaling>
        <c:delete val="1"/>
        <c:axPos val="l"/>
        <c:majorGridlines/>
        <c:minorGridlines/>
        <c:numFmt formatCode="0.0" sourceLinked="1"/>
        <c:majorTickMark val="out"/>
        <c:minorTickMark val="none"/>
        <c:tickLblPos val="nextTo"/>
        <c:crossAx val="134263168"/>
        <c:crosses val="autoZero"/>
        <c:crossBetween val="between"/>
        <c:majorUnit val="10"/>
      </c:valAx>
      <c:serAx>
        <c:axId val="13424409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800" b="1">
                <a:latin typeface="Calibri" pitchFamily="34" charset="0"/>
                <a:cs typeface="Calibri" pitchFamily="34" charset="0"/>
              </a:defRPr>
            </a:pPr>
            <a:endParaRPr lang="ru-RU"/>
          </a:p>
        </c:txPr>
        <c:crossAx val="134264704"/>
        <c:crosses val="autoZero"/>
      </c:serAx>
    </c:plotArea>
    <c:plotVisOnly val="1"/>
    <c:dispBlanksAs val="gap"/>
    <c:showDLblsOverMax val="0"/>
  </c:chart>
  <c:spPr>
    <a:effectLst>
      <a:softEdge rad="0"/>
    </a:effectLst>
    <a:scene3d>
      <a:camera prst="orthographicFront"/>
      <a:lightRig rig="threePt" dir="t"/>
    </a:scene3d>
    <a:sp3d prstMaterial="softEdge"/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6.4432924311100426E-2"/>
          <c:y val="0.19904534416810832"/>
          <c:w val="0.84858262786891414"/>
          <c:h val="0.744331582205151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Лист1!$B$225</c:f>
              <c:strCache>
                <c:ptCount val="1"/>
                <c:pt idx="0">
                  <c:v>Объем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soft" dir="t"/>
            </a:scene3d>
            <a:sp3d prstMaterial="dkEdge">
              <a:bevelT w="165100" prst="coolSlant"/>
            </a:sp3d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/>
                <a:lightRig rig="soft" dir="t"/>
              </a:scene3d>
              <a:sp3d prstMaterial="dkEdge">
                <a:bevelT w="165100" prst="coolSlant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ECA-4865-8785-24C882373512}"/>
              </c:ext>
            </c:extLst>
          </c:dPt>
          <c:dLbls>
            <c:dLbl>
              <c:idx val="0"/>
              <c:layout>
                <c:manualLayout>
                  <c:x val="1.746278638969679E-3"/>
                  <c:y val="-4.980184044920273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ECA-4865-8785-24C882373512}"/>
                </c:ext>
              </c:extLst>
            </c:dLbl>
            <c:dLbl>
              <c:idx val="1"/>
              <c:layout>
                <c:manualLayout>
                  <c:x val="6.9851145558787161E-3"/>
                  <c:y val="-3.563658040276446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ECA-4865-8785-24C882373512}"/>
                </c:ext>
              </c:extLst>
            </c:dLbl>
            <c:dLbl>
              <c:idx val="2"/>
              <c:layout>
                <c:manualLayout>
                  <c:x val="5.2388359169090373E-3"/>
                  <c:y val="-1.750240600298846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ECA-4865-8785-24C882373512}"/>
                </c:ext>
              </c:extLst>
            </c:dLbl>
            <c:dLbl>
              <c:idx val="3"/>
              <c:layout>
                <c:manualLayout>
                  <c:x val="-5.2388359169090373E-3"/>
                  <c:y val="-2.159547275207118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ECA-4865-8785-24C882373512}"/>
                </c:ext>
              </c:extLst>
            </c:dLbl>
            <c:dLbl>
              <c:idx val="4"/>
              <c:layout>
                <c:manualLayout>
                  <c:x val="-1.746278638969679E-3"/>
                  <c:y val="-8.279027666612955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ECA-4865-8785-24C88237351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Лист1!$C$224:$G$224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Лист1!$C$225:$G$225</c:f>
              <c:numCache>
                <c:formatCode>#,##0.0</c:formatCode>
                <c:ptCount val="5"/>
                <c:pt idx="0">
                  <c:v>964629.2</c:v>
                </c:pt>
                <c:pt idx="1">
                  <c:v>1288152.2</c:v>
                </c:pt>
                <c:pt idx="2">
                  <c:v>1305871.2</c:v>
                </c:pt>
                <c:pt idx="3">
                  <c:v>1164039.5</c:v>
                </c:pt>
                <c:pt idx="4">
                  <c:v>1439306.2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1ECA-4865-8785-24C882373512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78"/>
        <c:axId val="135551616"/>
        <c:axId val="135559040"/>
      </c:barChart>
      <c:catAx>
        <c:axId val="1355516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35559040"/>
        <c:crosses val="autoZero"/>
        <c:auto val="1"/>
        <c:lblAlgn val="ctr"/>
        <c:lblOffset val="100"/>
        <c:noMultiLvlLbl val="0"/>
      </c:catAx>
      <c:valAx>
        <c:axId val="135559040"/>
        <c:scaling>
          <c:orientation val="minMax"/>
        </c:scaling>
        <c:delete val="1"/>
        <c:axPos val="l"/>
        <c:numFmt formatCode="#,##0.0" sourceLinked="1"/>
        <c:majorTickMark val="none"/>
        <c:minorTickMark val="none"/>
        <c:tickLblPos val="nextTo"/>
        <c:crossAx val="135551616"/>
        <c:crosses val="autoZero"/>
        <c:crossBetween val="between"/>
      </c:valAx>
      <c:spPr>
        <a:noFill/>
        <a:ln w="25400">
          <a:noFill/>
        </a:ln>
        <a:scene3d>
          <a:camera prst="orthographicFront"/>
          <a:lightRig rig="threePt" dir="t"/>
        </a:scene3d>
        <a:sp3d prstMaterial="matte"/>
      </c:spPr>
    </c:plotArea>
    <c:plotVisOnly val="1"/>
    <c:dispBlanksAs val="gap"/>
    <c:showDLblsOverMax val="0"/>
  </c:chart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.19209266100062955"/>
          <c:w val="1"/>
          <c:h val="0.59196787963730524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circle"/>
            <c:size val="15"/>
            <c:spPr>
              <a:solidFill>
                <a:srgbClr val="FF0000"/>
              </a:solidFill>
              <a:ln w="25400">
                <a:noFill/>
              </a:ln>
            </c:spPr>
          </c:marke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Лист1!$B$2:$B$6</c:f>
              <c:numCache>
                <c:formatCode>0.0</c:formatCode>
                <c:ptCount val="5"/>
                <c:pt idx="0">
                  <c:v>98</c:v>
                </c:pt>
                <c:pt idx="1">
                  <c:v>99.6</c:v>
                </c:pt>
                <c:pt idx="2">
                  <c:v>99.7</c:v>
                </c:pt>
                <c:pt idx="3">
                  <c:v>99.6</c:v>
                </c:pt>
                <c:pt idx="4">
                  <c:v>99.5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5-AFF3-407E-9DA9-28421CBB7796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35080832"/>
        <c:axId val="35844480"/>
      </c:lineChart>
      <c:catAx>
        <c:axId val="3508083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5844480"/>
        <c:crosses val="autoZero"/>
        <c:auto val="1"/>
        <c:lblAlgn val="ctr"/>
        <c:lblOffset val="100"/>
        <c:noMultiLvlLbl val="0"/>
      </c:catAx>
      <c:valAx>
        <c:axId val="35844480"/>
        <c:scaling>
          <c:orientation val="minMax"/>
        </c:scaling>
        <c:delete val="1"/>
        <c:axPos val="l"/>
        <c:numFmt formatCode="0.0" sourceLinked="1"/>
        <c:majorTickMark val="out"/>
        <c:minorTickMark val="none"/>
        <c:tickLblPos val="nextTo"/>
        <c:crossAx val="35080832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ln>
      <a:noFill/>
    </a:ln>
  </c:spPr>
  <c:txPr>
    <a:bodyPr rot="120000" anchor="t" anchorCtr="1"/>
    <a:lstStyle/>
    <a:p>
      <a:pPr>
        <a:defRPr sz="1800"/>
      </a:pPr>
      <a:endParaRPr lang="ru-RU"/>
    </a:p>
  </c:tx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Лист1!$B$516</c:f>
              <c:strCache>
                <c:ptCount val="1"/>
                <c:pt idx="0">
                  <c:v>1 квартал</c:v>
                </c:pt>
              </c:strCache>
            </c:strRef>
          </c:tx>
          <c:spPr>
            <a:gradFill>
              <a:gsLst>
                <a:gs pos="0">
                  <a:srgbClr val="21A0FF"/>
                </a:gs>
                <a:gs pos="100000">
                  <a:srgbClr val="00FFFF"/>
                </a:gs>
              </a:gsLst>
              <a:lin ang="5400000" scaled="0"/>
            </a:gradFill>
            <a:scene3d>
              <a:camera prst="orthographicFront"/>
              <a:lightRig rig="threePt" dir="t"/>
            </a:scene3d>
            <a:sp3d>
              <a:bevelT w="120650" h="114300"/>
            </a:sp3d>
          </c:spPr>
          <c:invertIfNegative val="0"/>
          <c:dPt>
            <c:idx val="2"/>
            <c:invertIfNegative val="0"/>
            <c:bubble3D val="0"/>
            <c:spPr>
              <a:gradFill>
                <a:gsLst>
                  <a:gs pos="0">
                    <a:srgbClr val="21A0FF"/>
                  </a:gs>
                  <a:gs pos="100000">
                    <a:srgbClr val="00FFFF"/>
                  </a:gs>
                </a:gsLst>
                <a:lin ang="5400000" scaled="0"/>
              </a:gradFill>
              <a:scene3d>
                <a:camera prst="orthographicFront"/>
                <a:lightRig rig="threePt" dir="t"/>
              </a:scene3d>
              <a:sp3d>
                <a:bevelT w="120650" h="12065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725E-4AB8-8D97-8A70C4416AEC}"/>
              </c:ext>
            </c:extLst>
          </c:dPt>
          <c:dLbls>
            <c:dLbl>
              <c:idx val="0"/>
              <c:layout>
                <c:manualLayout>
                  <c:x val="-1.4048532702661146E-3"/>
                  <c:y val="9.68356045084712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25E-4AB8-8D97-8A70C4416AEC}"/>
                </c:ext>
              </c:extLst>
            </c:dLbl>
            <c:dLbl>
              <c:idx val="1"/>
              <c:layout>
                <c:manualLayout>
                  <c:x val="1.4048532702661662E-3"/>
                  <c:y val="8.89840690077842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25E-4AB8-8D97-8A70C4416AEC}"/>
                </c:ext>
              </c:extLst>
            </c:dLbl>
            <c:dLbl>
              <c:idx val="2"/>
              <c:layout>
                <c:manualLayout>
                  <c:x val="-4.2145598107983439E-3"/>
                  <c:y val="0.1256245680109896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25E-4AB8-8D97-8A70C4416AE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Лист1!$C$515:$E$515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Лист1!$C$516:$E$516</c:f>
              <c:numCache>
                <c:formatCode>0.0</c:formatCode>
                <c:ptCount val="3"/>
                <c:pt idx="0" formatCode="General">
                  <c:v>15.3</c:v>
                </c:pt>
                <c:pt idx="1">
                  <c:v>17.5</c:v>
                </c:pt>
                <c:pt idx="2">
                  <c:v>14.6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725E-4AB8-8D97-8A70C4416AEC}"/>
            </c:ext>
          </c:extLst>
        </c:ser>
        <c:ser>
          <c:idx val="1"/>
          <c:order val="1"/>
          <c:tx>
            <c:strRef>
              <c:f>Лист1!$B$517</c:f>
              <c:strCache>
                <c:ptCount val="1"/>
                <c:pt idx="0">
                  <c:v>2 квартал</c:v>
                </c:pt>
              </c:strCache>
            </c:strRef>
          </c:tx>
          <c:spPr>
            <a:gradFill>
              <a:gsLst>
                <a:gs pos="0">
                  <a:srgbClr val="FFFF00"/>
                </a:gs>
                <a:gs pos="100000">
                  <a:srgbClr val="FFFFA3"/>
                </a:gs>
              </a:gsLst>
              <a:lin ang="5400000" scaled="0"/>
            </a:gradFill>
            <a:scene3d>
              <a:camera prst="orthographicFront"/>
              <a:lightRig rig="threePt" dir="t"/>
            </a:scene3d>
            <a:sp3d>
              <a:bevelT w="120650" h="114300"/>
            </a:sp3d>
          </c:spPr>
          <c:invertIfNegative val="0"/>
          <c:dLbls>
            <c:dLbl>
              <c:idx val="0"/>
              <c:layout>
                <c:manualLayout>
                  <c:x val="-4.2145598107983439E-3"/>
                  <c:y val="8.11325335070974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725E-4AB8-8D97-8A70C4416AEC}"/>
                </c:ext>
              </c:extLst>
            </c:dLbl>
            <c:dLbl>
              <c:idx val="1"/>
              <c:layout>
                <c:manualLayout>
                  <c:x val="-1.0302138304104036E-16"/>
                  <c:y val="9.16012475080133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25E-4AB8-8D97-8A70C4416AEC}"/>
                </c:ext>
              </c:extLst>
            </c:dLbl>
            <c:dLbl>
              <c:idx val="2"/>
              <c:layout>
                <c:manualLayout>
                  <c:x val="0"/>
                  <c:y val="9.68356045084712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725E-4AB8-8D97-8A70C4416AE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Лист1!$C$515:$E$515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Лист1!$C$517:$E$517</c:f>
              <c:numCache>
                <c:formatCode>0.0</c:formatCode>
                <c:ptCount val="3"/>
                <c:pt idx="0" formatCode="General">
                  <c:v>27.1</c:v>
                </c:pt>
                <c:pt idx="1">
                  <c:v>26.2</c:v>
                </c:pt>
                <c:pt idx="2">
                  <c:v>21.6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725E-4AB8-8D97-8A70C4416AEC}"/>
            </c:ext>
          </c:extLst>
        </c:ser>
        <c:ser>
          <c:idx val="2"/>
          <c:order val="2"/>
          <c:tx>
            <c:strRef>
              <c:f>Лист1!$B$518</c:f>
              <c:strCache>
                <c:ptCount val="1"/>
                <c:pt idx="0">
                  <c:v>3 квартал</c:v>
                </c:pt>
              </c:strCache>
            </c:strRef>
          </c:tx>
          <c:spPr>
            <a:gradFill>
              <a:gsLst>
                <a:gs pos="0">
                  <a:srgbClr val="00EA5F"/>
                </a:gs>
                <a:gs pos="100000">
                  <a:srgbClr val="79FFAF"/>
                </a:gs>
              </a:gsLst>
              <a:lin ang="5400000" scaled="0"/>
            </a:gradFill>
            <a:scene3d>
              <a:camera prst="orthographicFront"/>
              <a:lightRig rig="threePt" dir="t"/>
            </a:scene3d>
            <a:sp3d>
              <a:bevelT w="120650" h="114300"/>
            </a:sp3d>
          </c:spPr>
          <c:invertIfNegative val="0"/>
          <c:dLbls>
            <c:dLbl>
              <c:idx val="0"/>
              <c:layout>
                <c:manualLayout>
                  <c:x val="1.4048532702661146E-3"/>
                  <c:y val="-7.851535500686854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1C5-49B4-96F5-F224958ADD4C}"/>
                </c:ext>
              </c:extLst>
            </c:dLbl>
            <c:dLbl>
              <c:idx val="1"/>
              <c:layout>
                <c:manualLayout>
                  <c:x val="1.264367943239503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1C5-49B4-96F5-F224958ADD4C}"/>
                </c:ext>
              </c:extLst>
            </c:dLbl>
            <c:dLbl>
              <c:idx val="2"/>
              <c:layout>
                <c:manualLayout>
                  <c:x val="-1.1238826162129021E-2"/>
                  <c:y val="2.617178500228903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725E-4AB8-8D97-8A70C4416AE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Лист1!$C$515:$E$515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Лист1!$C$518:$E$518</c:f>
              <c:numCache>
                <c:formatCode>General</c:formatCode>
                <c:ptCount val="3"/>
                <c:pt idx="0">
                  <c:v>22.8</c:v>
                </c:pt>
                <c:pt idx="1">
                  <c:v>22.5</c:v>
                </c:pt>
                <c:pt idx="2">
                  <c:v>23.2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725E-4AB8-8D97-8A70C4416AEC}"/>
            </c:ext>
          </c:extLst>
        </c:ser>
        <c:ser>
          <c:idx val="3"/>
          <c:order val="3"/>
          <c:tx>
            <c:strRef>
              <c:f>Лист1!$B$519</c:f>
              <c:strCache>
                <c:ptCount val="1"/>
                <c:pt idx="0">
                  <c:v>4 квартал</c:v>
                </c:pt>
              </c:strCache>
            </c:strRef>
          </c:tx>
          <c:spPr>
            <a:gradFill>
              <a:gsLst>
                <a:gs pos="0">
                  <a:srgbClr val="FF0000"/>
                </a:gs>
                <a:gs pos="100000">
                  <a:srgbClr val="FF8B8B"/>
                </a:gs>
              </a:gsLst>
              <a:lin ang="5400000" scaled="0"/>
            </a:gradFill>
            <a:scene3d>
              <a:camera prst="orthographicFront"/>
              <a:lightRig rig="threePt" dir="t"/>
            </a:scene3d>
            <a:sp3d>
              <a:bevelT w="120650" h="114300"/>
            </a:sp3d>
          </c:spPr>
          <c:invertIfNegative val="0"/>
          <c:dLbls>
            <c:dLbl>
              <c:idx val="0"/>
              <c:layout>
                <c:manualLayout>
                  <c:x val="5.1510691520520178E-17"/>
                  <c:y val="7.3280998006410622E-2"/>
                </c:manualLayout>
              </c:layout>
              <c:spPr/>
              <c:txPr>
                <a:bodyPr/>
                <a:lstStyle/>
                <a:p>
                  <a:pPr>
                    <a:defRPr sz="14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725E-4AB8-8D97-8A70C4416AEC}"/>
                </c:ext>
              </c:extLst>
            </c:dLbl>
            <c:dLbl>
              <c:idx val="1"/>
              <c:layout>
                <c:manualLayout>
                  <c:x val="-1.4048532702661146E-3"/>
                  <c:y val="6.0195105505265883E-2"/>
                </c:manualLayout>
              </c:layout>
              <c:spPr/>
              <c:txPr>
                <a:bodyPr/>
                <a:lstStyle/>
                <a:p>
                  <a:pPr>
                    <a:defRPr sz="14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725E-4AB8-8D97-8A70C4416AEC}"/>
                </c:ext>
              </c:extLst>
            </c:dLbl>
            <c:dLbl>
              <c:idx val="2"/>
              <c:layout>
                <c:manualLayout>
                  <c:x val="4.2145598107983439E-3"/>
                  <c:y val="6.673805175583826E-2"/>
                </c:manualLayout>
              </c:layout>
              <c:spPr/>
              <c:txPr>
                <a:bodyPr/>
                <a:lstStyle/>
                <a:p>
                  <a:pPr>
                    <a:defRPr sz="14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4.2848024743116497E-2"/>
                      <c:h val="4.737093085414402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C-725E-4AB8-8D97-8A70C4416AE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Лист1!$C$515:$E$515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Лист1!$C$519:$E$519</c:f>
              <c:numCache>
                <c:formatCode>General</c:formatCode>
                <c:ptCount val="3"/>
                <c:pt idx="0" formatCode="0.0">
                  <c:v>34.799999999999997</c:v>
                </c:pt>
                <c:pt idx="1">
                  <c:v>33.799999999999997</c:v>
                </c:pt>
                <c:pt idx="2">
                  <c:v>40.6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D-725E-4AB8-8D97-8A70C4416AE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3122688"/>
        <c:axId val="3124224"/>
        <c:axId val="3024640"/>
      </c:bar3DChart>
      <c:catAx>
        <c:axId val="31226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1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3124224"/>
        <c:crosses val="autoZero"/>
        <c:auto val="1"/>
        <c:lblAlgn val="ctr"/>
        <c:lblOffset val="100"/>
        <c:noMultiLvlLbl val="0"/>
      </c:catAx>
      <c:valAx>
        <c:axId val="312422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122688"/>
        <c:crosses val="autoZero"/>
        <c:crossBetween val="between"/>
      </c:valAx>
      <c:serAx>
        <c:axId val="302464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b="1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3124224"/>
        <c:crosses val="autoZero"/>
      </c:serAx>
    </c:plotArea>
    <c:plotVisOnly val="1"/>
    <c:dispBlanksAs val="gap"/>
    <c:showDLblsOverMax val="0"/>
  </c:chart>
  <c:externalData r:id="rId2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0.06097</cdr:x>
      <cdr:y>0.78419</cdr:y>
    </cdr:from>
    <cdr:to>
      <cdr:x>0.97559</cdr:x>
      <cdr:y>0.8567</cdr:y>
    </cdr:to>
    <cdr:grpSp>
      <cdr:nvGrpSpPr>
        <cdr:cNvPr id="10" name="Группа 9"/>
        <cdr:cNvGrpSpPr/>
      </cdr:nvGrpSpPr>
      <cdr:grpSpPr>
        <a:xfrm xmlns:a="http://schemas.openxmlformats.org/drawingml/2006/main">
          <a:off x="463136" y="4104441"/>
          <a:ext cx="6947579" cy="379517"/>
          <a:chOff x="390475" y="3961567"/>
          <a:chExt cx="6947570" cy="379492"/>
        </a:xfrm>
      </cdr:grpSpPr>
      <cdr:grpSp>
        <cdr:nvGrpSpPr>
          <cdr:cNvPr id="8" name="Группа 7"/>
          <cdr:cNvGrpSpPr/>
        </cdr:nvGrpSpPr>
        <cdr:grpSpPr>
          <a:xfrm xmlns:a="http://schemas.openxmlformats.org/drawingml/2006/main">
            <a:off x="390475" y="3961567"/>
            <a:ext cx="5943600" cy="377812"/>
            <a:chOff x="638125" y="4436864"/>
            <a:chExt cx="5943600" cy="424349"/>
          </a:xfrm>
        </cdr:grpSpPr>
        <cdr:sp macro="" textlink="">
          <cdr:nvSpPr>
            <cdr:cNvPr id="2" name="TextBox 16">
              <a:extLst xmlns:a="http://schemas.openxmlformats.org/drawingml/2006/main">
                <a:ext uri="{FF2B5EF4-FFF2-40B4-BE49-F238E27FC236}">
                  <a16:creationId xmlns:lc="http://schemas.openxmlformats.org/drawingml/2006/lockedCanvas" xmlns:a16="http://schemas.microsoft.com/office/drawing/2014/main" xmlns="" xmlns:p="http://schemas.openxmlformats.org/presentationml/2006/main" xmlns:r="http://schemas.openxmlformats.org/officeDocument/2006/relationships" id="{E7C6E34D-6D60-400A-BCFD-59927CC09E42}"/>
                </a:ext>
              </a:extLst>
            </cdr:cNvPr>
            <cdr:cNvSpPr txBox="1"/>
          </cdr:nvSpPr>
          <cdr:spPr>
            <a:xfrm xmlns:a="http://schemas.openxmlformats.org/drawingml/2006/main">
              <a:off x="1795586" y="4446389"/>
              <a:ext cx="769691" cy="414824"/>
            </a:xfrm>
            <a:prstGeom xmlns:a="http://schemas.openxmlformats.org/drawingml/2006/main" prst="rect">
              <a:avLst/>
            </a:prstGeom>
            <a:noFill xmlns:a="http://schemas.openxmlformats.org/drawingml/2006/main"/>
          </cdr:spPr>
          <cdr:txBody>
            <a:bodyPr xmlns:a="http://schemas.openxmlformats.org/drawingml/2006/main" wrap="square" rtlCol="0">
              <a:spAutoFit/>
            </a:bodyPr>
            <a:lstStyle xmlns:a="http://schemas.openxmlformats.org/drawingml/2006/main"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 xmlns:a="http://schemas.openxmlformats.org/drawingml/2006/main"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2020</a:t>
              </a:r>
              <a:endPara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cdr:txBody>
        </cdr:sp>
        <cdr:sp macro="" textlink="">
          <cdr:nvSpPr>
            <cdr:cNvPr id="3" name="TextBox 17">
              <a:extLst xmlns:a="http://schemas.openxmlformats.org/drawingml/2006/main">
                <a:ext uri="{FF2B5EF4-FFF2-40B4-BE49-F238E27FC236}">
                  <a16:creationId xmlns:lc="http://schemas.openxmlformats.org/drawingml/2006/lockedCanvas" xmlns:a16="http://schemas.microsoft.com/office/drawing/2014/main" xmlns="" xmlns:p="http://schemas.openxmlformats.org/presentationml/2006/main" xmlns:r="http://schemas.openxmlformats.org/officeDocument/2006/relationships" id="{411ED921-A69A-4E21-9802-0A6920121483}"/>
                </a:ext>
              </a:extLst>
            </cdr:cNvPr>
            <cdr:cNvSpPr txBox="1"/>
          </cdr:nvSpPr>
          <cdr:spPr>
            <a:xfrm xmlns:a="http://schemas.openxmlformats.org/drawingml/2006/main">
              <a:off x="2823888" y="4436864"/>
              <a:ext cx="769691" cy="414824"/>
            </a:xfrm>
            <a:prstGeom xmlns:a="http://schemas.openxmlformats.org/drawingml/2006/main" prst="rect">
              <a:avLst/>
            </a:prstGeom>
            <a:noFill xmlns:a="http://schemas.openxmlformats.org/drawingml/2006/main"/>
          </cdr:spPr>
          <cdr:txBody>
            <a:bodyPr xmlns:a="http://schemas.openxmlformats.org/drawingml/2006/main" wrap="square" rtlCol="0">
              <a:spAutoFit/>
            </a:bodyPr>
            <a:lstStyle xmlns:a="http://schemas.openxmlformats.org/drawingml/2006/main"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 xmlns:a="http://schemas.openxmlformats.org/drawingml/2006/main"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2021</a:t>
              </a:r>
              <a:endPara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cdr:txBody>
        </cdr:sp>
        <cdr:sp macro="" textlink="">
          <cdr:nvSpPr>
            <cdr:cNvPr id="4" name="TextBox 18">
              <a:extLst xmlns:a="http://schemas.openxmlformats.org/drawingml/2006/main">
                <a:ext uri="{FF2B5EF4-FFF2-40B4-BE49-F238E27FC236}">
                  <a16:creationId xmlns:lc="http://schemas.openxmlformats.org/drawingml/2006/lockedCanvas" xmlns:a16="http://schemas.microsoft.com/office/drawing/2014/main" xmlns="" xmlns:p="http://schemas.openxmlformats.org/presentationml/2006/main" xmlns:r="http://schemas.openxmlformats.org/officeDocument/2006/relationships" id="{71A5F308-0E8F-4DA2-A455-4583DB54BB13}"/>
                </a:ext>
              </a:extLst>
            </cdr:cNvPr>
            <cdr:cNvSpPr txBox="1"/>
          </cdr:nvSpPr>
          <cdr:spPr>
            <a:xfrm xmlns:a="http://schemas.openxmlformats.org/drawingml/2006/main">
              <a:off x="3842667" y="4444709"/>
              <a:ext cx="769691" cy="414824"/>
            </a:xfrm>
            <a:prstGeom xmlns:a="http://schemas.openxmlformats.org/drawingml/2006/main" prst="rect">
              <a:avLst/>
            </a:prstGeom>
            <a:noFill xmlns:a="http://schemas.openxmlformats.org/drawingml/2006/main"/>
          </cdr:spPr>
          <cdr:txBody>
            <a:bodyPr xmlns:a="http://schemas.openxmlformats.org/drawingml/2006/main" wrap="square" rtlCol="0">
              <a:spAutoFit/>
            </a:bodyPr>
            <a:lstStyle xmlns:a="http://schemas.openxmlformats.org/drawingml/2006/main"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 xmlns:a="http://schemas.openxmlformats.org/drawingml/2006/main"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2022</a:t>
              </a:r>
              <a:endPara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cdr:txBody>
        </cdr:sp>
        <cdr:sp macro="" textlink="">
          <cdr:nvSpPr>
            <cdr:cNvPr id="5" name="TextBox 19">
              <a:extLst xmlns:a="http://schemas.openxmlformats.org/drawingml/2006/main">
                <a:ext uri="{FF2B5EF4-FFF2-40B4-BE49-F238E27FC236}">
                  <a16:creationId xmlns:lc="http://schemas.openxmlformats.org/drawingml/2006/lockedCanvas" xmlns:a16="http://schemas.microsoft.com/office/drawing/2014/main" xmlns="" xmlns:p="http://schemas.openxmlformats.org/presentationml/2006/main" xmlns:r="http://schemas.openxmlformats.org/officeDocument/2006/relationships" id="{2EE21601-2DBD-4D2C-AA6C-F3C850BB180E}"/>
                </a:ext>
              </a:extLst>
            </cdr:cNvPr>
            <cdr:cNvSpPr txBox="1"/>
          </cdr:nvSpPr>
          <cdr:spPr>
            <a:xfrm xmlns:a="http://schemas.openxmlformats.org/drawingml/2006/main">
              <a:off x="4794770" y="4438035"/>
              <a:ext cx="769691" cy="414824"/>
            </a:xfrm>
            <a:prstGeom xmlns:a="http://schemas.openxmlformats.org/drawingml/2006/main" prst="rect">
              <a:avLst/>
            </a:prstGeom>
            <a:noFill xmlns:a="http://schemas.openxmlformats.org/drawingml/2006/main"/>
          </cdr:spPr>
          <cdr:txBody>
            <a:bodyPr xmlns:a="http://schemas.openxmlformats.org/drawingml/2006/main" wrap="square" rtlCol="0">
              <a:spAutoFit/>
            </a:bodyPr>
            <a:lstStyle xmlns:a="http://schemas.openxmlformats.org/drawingml/2006/main"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 xmlns:a="http://schemas.openxmlformats.org/drawingml/2006/main"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2023</a:t>
              </a:r>
              <a:endPara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cdr:txBody>
        </cdr:sp>
        <cdr:sp macro="" textlink="">
          <cdr:nvSpPr>
            <cdr:cNvPr id="6" name="TextBox 20">
              <a:extLst xmlns:a="http://schemas.openxmlformats.org/drawingml/2006/main">
                <a:ext uri="{FF2B5EF4-FFF2-40B4-BE49-F238E27FC236}">
                  <a16:creationId xmlns:lc="http://schemas.openxmlformats.org/drawingml/2006/lockedCanvas" xmlns:a16="http://schemas.microsoft.com/office/drawing/2014/main" xmlns="" xmlns:p="http://schemas.openxmlformats.org/presentationml/2006/main" xmlns:r="http://schemas.openxmlformats.org/officeDocument/2006/relationships" id="{2EE21601-2DBD-4D2C-AA6C-F3C850BB180E}"/>
                </a:ext>
              </a:extLst>
            </cdr:cNvPr>
            <cdr:cNvSpPr txBox="1"/>
          </cdr:nvSpPr>
          <cdr:spPr>
            <a:xfrm xmlns:a="http://schemas.openxmlformats.org/drawingml/2006/main">
              <a:off x="5812034" y="4444709"/>
              <a:ext cx="769691" cy="414824"/>
            </a:xfrm>
            <a:prstGeom xmlns:a="http://schemas.openxmlformats.org/drawingml/2006/main" prst="rect">
              <a:avLst/>
            </a:prstGeom>
            <a:noFill xmlns:a="http://schemas.openxmlformats.org/drawingml/2006/main"/>
          </cdr:spPr>
          <cdr:txBody>
            <a:bodyPr xmlns:a="http://schemas.openxmlformats.org/drawingml/2006/main" wrap="square" rtlCol="0">
              <a:spAutoFit/>
            </a:bodyPr>
            <a:lstStyle xmlns:a="http://schemas.openxmlformats.org/drawingml/2006/main"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 xmlns:a="http://schemas.openxmlformats.org/drawingml/2006/main"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2024</a:t>
              </a:r>
              <a:endPara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cdr:txBody>
        </cdr:sp>
        <cdr:sp macro="" textlink="">
          <cdr:nvSpPr>
            <cdr:cNvPr id="7" name="TextBox 21">
              <a:extLst xmlns:a="http://schemas.openxmlformats.org/drawingml/2006/main">
                <a:ext uri="{FF2B5EF4-FFF2-40B4-BE49-F238E27FC236}">
                  <a16:creationId xmlns:lc="http://schemas.openxmlformats.org/drawingml/2006/lockedCanvas" xmlns:a16="http://schemas.microsoft.com/office/drawing/2014/main" xmlns="" xmlns:p="http://schemas.openxmlformats.org/presentationml/2006/main" xmlns:r="http://schemas.openxmlformats.org/officeDocument/2006/relationships" id="{E7C6E34D-6D60-400A-BCFD-59927CC09E42}"/>
                </a:ext>
              </a:extLst>
            </cdr:cNvPr>
            <cdr:cNvSpPr txBox="1"/>
          </cdr:nvSpPr>
          <cdr:spPr>
            <a:xfrm xmlns:a="http://schemas.openxmlformats.org/drawingml/2006/main">
              <a:off x="638125" y="4446389"/>
              <a:ext cx="769691" cy="414824"/>
            </a:xfrm>
            <a:prstGeom xmlns:a="http://schemas.openxmlformats.org/drawingml/2006/main" prst="rect">
              <a:avLst/>
            </a:prstGeom>
            <a:noFill xmlns:a="http://schemas.openxmlformats.org/drawingml/2006/main"/>
          </cdr:spPr>
          <cdr:txBody>
            <a:bodyPr xmlns:a="http://schemas.openxmlformats.org/drawingml/2006/main" wrap="square" rtlCol="0">
              <a:spAutoFit/>
            </a:bodyPr>
            <a:lstStyle xmlns:a="http://schemas.openxmlformats.org/drawingml/2006/main"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 xmlns:a="http://schemas.openxmlformats.org/drawingml/2006/main"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2019</a:t>
              </a:r>
              <a:endPara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cdr:txBody>
        </cdr:sp>
      </cdr:grpSp>
      <cdr:sp macro="" textlink="">
        <cdr:nvSpPr>
          <cdr:cNvPr id="9" name="TextBox 20">
            <a:extLst xmlns:a="http://schemas.openxmlformats.org/drawingml/2006/main">
              <a:ext uri="{FF2B5EF4-FFF2-40B4-BE49-F238E27FC236}">
                <a16:creationId xmlns:lc="http://schemas.openxmlformats.org/drawingml/2006/lockedCanvas" xmlns:r="http://schemas.openxmlformats.org/officeDocument/2006/relationships" xmlns:p="http://schemas.openxmlformats.org/presentationml/2006/main" xmlns="" xmlns:a16="http://schemas.microsoft.com/office/drawing/2014/main" id="{2EE21601-2DBD-4D2C-AA6C-F3C850BB180E}"/>
              </a:ext>
            </a:extLst>
          </cdr:cNvPr>
          <cdr:cNvSpPr txBox="1"/>
        </cdr:nvSpPr>
        <cdr:spPr>
          <a:xfrm xmlns:a="http://schemas.openxmlformats.org/drawingml/2006/main">
            <a:off x="6568354" y="3971727"/>
            <a:ext cx="769691" cy="369332"/>
          </a:xfrm>
          <a:prstGeom xmlns:a="http://schemas.openxmlformats.org/drawingml/2006/main" prst="rect">
            <a:avLst/>
          </a:prstGeom>
          <a:noFill xmlns:a="http://schemas.openxmlformats.org/drawingml/2006/main"/>
        </cdr:spPr>
        <cdr:txBody>
          <a:bodyPr xmlns:a="http://schemas.openxmlformats.org/drawingml/2006/main" wrap="square" rtlCol="0">
            <a:spAutoFit/>
          </a:bodyPr>
          <a:lstStyle xmlns:a="http://schemas.openxmlformats.org/drawingml/2006/main"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2025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cdr:txBody>
      </cdr:sp>
    </cdr:grp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0.64397</cdr:x>
      <cdr:y>0.06035</cdr:y>
    </cdr:from>
    <cdr:to>
      <cdr:x>0.75157</cdr:x>
      <cdr:y>0.51816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368096" y="149003"/>
          <a:ext cx="896947" cy="113038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0.63979</cdr:x>
      <cdr:y>0.9006</cdr:y>
    </cdr:from>
    <cdr:to>
      <cdr:x>0.90797</cdr:x>
      <cdr:y>0.9774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688633" y="3960440"/>
          <a:ext cx="2384496" cy="3377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dirty="0" smtClean="0">
              <a:solidFill>
                <a:srgbClr val="002060"/>
              </a:solidFill>
            </a:rPr>
            <a:t>Долговая нагрузка,%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51162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E70901-DC53-495C-8895-388DF44EA826}" type="datetimeFigureOut">
              <a:rPr lang="ru-RU" smtClean="0"/>
              <a:t>11.02.2026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2450"/>
            <a:ext cx="2951163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6038" y="9442450"/>
            <a:ext cx="2951162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6ED96B-2049-4B48-888B-3244713F58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90541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6.png"/><Relationship Id="rId7" Type="http://schemas.openxmlformats.org/officeDocument/2006/relationships/image" Target="../media/image38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11" Type="http://schemas.openxmlformats.org/officeDocument/2006/relationships/image" Target="../media/image42.jpeg"/><Relationship Id="rId5" Type="http://schemas.openxmlformats.org/officeDocument/2006/relationships/image" Target="../media/image15.png"/><Relationship Id="rId10" Type="http://schemas.openxmlformats.org/officeDocument/2006/relationships/image" Target="../media/image41.png"/><Relationship Id="rId4" Type="http://schemas.microsoft.com/office/2007/relationships/hdphoto" Target="../media/hdphoto4.wdp"/><Relationship Id="rId9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4.png"/><Relationship Id="rId7" Type="http://schemas.openxmlformats.org/officeDocument/2006/relationships/image" Target="../media/image46.gif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5" Type="http://schemas.openxmlformats.org/officeDocument/2006/relationships/image" Target="../media/image45.png"/><Relationship Id="rId10" Type="http://schemas.microsoft.com/office/2007/relationships/hdphoto" Target="../media/hdphoto8.wdp"/><Relationship Id="rId4" Type="http://schemas.microsoft.com/office/2007/relationships/hdphoto" Target="../media/hdphoto6.wdp"/><Relationship Id="rId9" Type="http://schemas.openxmlformats.org/officeDocument/2006/relationships/image" Target="../media/image4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59.jpeg"/><Relationship Id="rId7" Type="http://schemas.microsoft.com/office/2007/relationships/hdphoto" Target="../media/hdphoto10.wdp"/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5" Type="http://schemas.openxmlformats.org/officeDocument/2006/relationships/image" Target="../media/image61.jpg"/><Relationship Id="rId4" Type="http://schemas.openxmlformats.org/officeDocument/2006/relationships/image" Target="../media/image60.jpg"/><Relationship Id="rId9" Type="http://schemas.microsoft.com/office/2007/relationships/hdphoto" Target="../media/hdphoto11.wdp"/></Relationships>
</file>

<file path=ppt/slides/_rels/slide46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047F7CE5-BCCC-981F-52E8-5809F7EFC4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7664" y="2223971"/>
            <a:ext cx="6181968" cy="1853101"/>
          </a:xfrm>
        </p:spPr>
        <p:txBody>
          <a:bodyPr>
            <a:noAutofit/>
          </a:bodyPr>
          <a:lstStyle/>
          <a:p>
            <a:r>
              <a:rPr lang="ru-RU" sz="4200" b="1" dirty="0">
                <a:ln w="9525">
                  <a:noFill/>
                  <a:prstDash val="solid"/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Отчет финансового </a:t>
            </a:r>
            <a:br>
              <a:rPr lang="ru-RU" sz="4200" b="1" dirty="0">
                <a:ln w="9525">
                  <a:noFill/>
                  <a:prstDash val="solid"/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</a:br>
            <a:r>
              <a:rPr lang="ru-RU" sz="4200" b="1" dirty="0">
                <a:ln w="9525">
                  <a:noFill/>
                  <a:prstDash val="solid"/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управления администрации </a:t>
            </a:r>
            <a:r>
              <a:rPr lang="ru-RU" sz="4200" b="1" dirty="0" smtClean="0">
                <a:ln w="9525">
                  <a:noFill/>
                  <a:prstDash val="solid"/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муниципального </a:t>
            </a:r>
            <a:r>
              <a:rPr lang="ru-RU" sz="4200" b="1" dirty="0">
                <a:ln w="9525">
                  <a:noFill/>
                  <a:prstDash val="solid"/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округа </a:t>
            </a:r>
            <a:r>
              <a:rPr lang="ru-RU" sz="4200" b="1" dirty="0" smtClean="0">
                <a:ln w="9525">
                  <a:noFill/>
                  <a:prstDash val="solid"/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/>
            </a:r>
            <a:br>
              <a:rPr lang="ru-RU" sz="4200" b="1" dirty="0" smtClean="0">
                <a:ln w="9525">
                  <a:noFill/>
                  <a:prstDash val="solid"/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</a:br>
            <a:r>
              <a:rPr lang="ru-RU" sz="4200" b="1" dirty="0" smtClean="0">
                <a:ln w="9525">
                  <a:noFill/>
                  <a:prstDash val="solid"/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город </a:t>
            </a:r>
            <a:r>
              <a:rPr lang="ru-RU" sz="4200" b="1" dirty="0">
                <a:ln w="9525">
                  <a:noFill/>
                  <a:prstDash val="solid"/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Первомайск </a:t>
            </a:r>
            <a:r>
              <a:rPr lang="ru-RU" sz="4200" b="1" dirty="0" smtClean="0">
                <a:ln w="9525">
                  <a:noFill/>
                  <a:prstDash val="solid"/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/>
            </a:r>
            <a:br>
              <a:rPr lang="ru-RU" sz="4200" b="1" dirty="0" smtClean="0">
                <a:ln w="9525">
                  <a:noFill/>
                  <a:prstDash val="solid"/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</a:br>
            <a:r>
              <a:rPr lang="ru-RU" sz="4200" b="1" dirty="0" smtClean="0">
                <a:ln w="9525">
                  <a:noFill/>
                  <a:prstDash val="solid"/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за 2025 </a:t>
            </a:r>
            <a:r>
              <a:rPr lang="ru-RU" sz="4200" b="1" dirty="0">
                <a:ln w="9525">
                  <a:noFill/>
                  <a:prstDash val="solid"/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год</a:t>
            </a:r>
          </a:p>
        </p:txBody>
      </p:sp>
      <p:pic>
        <p:nvPicPr>
          <p:cNvPr id="14" name="Picture 3" descr="D:\ДОХОДЫ\прочее\ФОТО\ФОТО\Сквер Солнечный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66" y="116632"/>
            <a:ext cx="1548669" cy="1474348"/>
          </a:xfrm>
          <a:prstGeom prst="flowChartOffpageConnector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D:\ДОХОДЫ\прочее\ФОТО\ФОТО\парк Лукоморье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883" y="1823115"/>
            <a:ext cx="1547664" cy="1474346"/>
          </a:xfrm>
          <a:prstGeom prst="flowChartOffpageConnector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5" descr="D:\ДОХОДЫ\прочее\ФОТО\ФОТО\Сквер памяти и славы 2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66" y="3546970"/>
            <a:ext cx="1547664" cy="1444231"/>
          </a:xfrm>
          <a:prstGeom prst="flowChartOffpageConnector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D:\ДОХОДЫ\прочее\ФОТО\ФОТО\солнечный парк ЗНАК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66" y="5292166"/>
            <a:ext cx="1557547" cy="1444230"/>
          </a:xfrm>
          <a:prstGeom prst="flowChartOffpageConnector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D:\ДОХОДЫ\прочее\ФОТО\ФОТО\площадь Ульянова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5260" y="5292166"/>
            <a:ext cx="1558093" cy="1444230"/>
          </a:xfrm>
          <a:prstGeom prst="flowChartOffpageConnector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>
            <a:extLst>
              <a:ext uri="{FF2B5EF4-FFF2-40B4-BE49-F238E27FC236}">
                <a16:creationId xmlns:a16="http://schemas.microsoft.com/office/drawing/2014/main" xmlns="" id="{8C08E2CE-8A5D-3113-5718-363D43D0F0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6106" y="3546969"/>
            <a:ext cx="1547663" cy="1444231"/>
          </a:xfrm>
          <a:prstGeom prst="flowChartOffpageConnector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4747" y="1823115"/>
            <a:ext cx="1579022" cy="1474348"/>
          </a:xfrm>
          <a:prstGeom prst="flowChartOffpageConnector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8136" y="116633"/>
            <a:ext cx="1550422" cy="1474347"/>
          </a:xfrm>
          <a:prstGeom prst="flowChartOffpageConnector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750495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13"/>
          <p:cNvSpPr>
            <a:spLocks noChangeArrowheads="1"/>
          </p:cNvSpPr>
          <p:nvPr/>
        </p:nvSpPr>
        <p:spPr bwMode="auto">
          <a:xfrm>
            <a:off x="8172450" y="6519863"/>
            <a:ext cx="790575" cy="288925"/>
          </a:xfrm>
          <a:prstGeom prst="ellipse">
            <a:avLst/>
          </a:prstGeom>
          <a:solidFill>
            <a:sysClr val="window" lastClr="FFFFFF"/>
          </a:solidFill>
          <a:ln w="25400">
            <a:solidFill>
              <a:srgbClr val="00206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 kern="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10</a:t>
            </a:r>
            <a:endParaRPr lang="ru-RU" b="1" kern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3574" y="-106062"/>
            <a:ext cx="7724776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</a:rPr>
              <a:t>Неналоговые доходы бюджета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</a:rPr>
              <a:t>городского округа</a:t>
            </a:r>
            <a:r>
              <a:rPr kumimoji="0" lang="ru-RU" sz="35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</a:rPr>
              <a:t>, </a:t>
            </a:r>
            <a:r>
              <a:rPr kumimoji="0" lang="ru-RU" sz="25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</a:rPr>
              <a:t>тыс.рублей</a:t>
            </a:r>
            <a:endParaRPr kumimoji="0" lang="ru-RU" sz="25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2864332"/>
              </p:ext>
            </p:extLst>
          </p:nvPr>
        </p:nvGraphicFramePr>
        <p:xfrm>
          <a:off x="25192" y="980728"/>
          <a:ext cx="9036496" cy="5548651"/>
        </p:xfrm>
        <a:graphic>
          <a:graphicData uri="http://schemas.openxmlformats.org/drawingml/2006/table">
            <a:tbl>
              <a:tblPr firstRow="1" bandRow="1"/>
              <a:tblGrid>
                <a:gridCol w="3059832"/>
                <a:gridCol w="936104"/>
                <a:gridCol w="835595"/>
                <a:gridCol w="864096"/>
                <a:gridCol w="1008112"/>
                <a:gridCol w="1224136"/>
                <a:gridCol w="1108621"/>
              </a:tblGrid>
              <a:tr h="336913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1" u="none" strike="noStrike" dirty="0">
                          <a:effectLst/>
                        </a:rPr>
                        <a:t>Наименование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46300">
                          <a:srgbClr val="FFCCFF"/>
                        </a:gs>
                        <a:gs pos="0">
                          <a:srgbClr val="7030A0"/>
                        </a:gs>
                        <a:gs pos="100000">
                          <a:srgbClr val="7030A0"/>
                        </a:gs>
                      </a:gsLst>
                      <a:lin ang="5400000" scaled="1"/>
                    </a:gra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1" u="none" strike="noStrike" dirty="0" smtClean="0">
                          <a:effectLst/>
                        </a:rPr>
                        <a:t>2024 год </a:t>
                      </a:r>
                      <a:r>
                        <a:rPr lang="ru-RU" sz="1400" b="1" u="none" strike="noStrike" dirty="0">
                          <a:effectLst/>
                        </a:rPr>
                        <a:t>Факт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46300">
                          <a:srgbClr val="FFCCFF"/>
                        </a:gs>
                        <a:gs pos="0">
                          <a:srgbClr val="7030A0"/>
                        </a:gs>
                        <a:gs pos="100000">
                          <a:srgbClr val="7030A0"/>
                        </a:gs>
                      </a:gsLst>
                      <a:lin ang="5400000" scaled="1"/>
                    </a:gra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1" u="none" strike="noStrike" dirty="0" smtClean="0">
                          <a:effectLst/>
                        </a:rPr>
                        <a:t>2025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46300">
                          <a:srgbClr val="FFCCFF"/>
                        </a:gs>
                        <a:gs pos="0">
                          <a:srgbClr val="7030A0"/>
                        </a:gs>
                        <a:gs pos="100000">
                          <a:srgbClr val="7030A0"/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1" u="none" strike="noStrike" dirty="0">
                          <a:effectLst/>
                        </a:rPr>
                        <a:t>% исполнения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46300">
                          <a:srgbClr val="FFCCFF"/>
                        </a:gs>
                        <a:gs pos="0">
                          <a:srgbClr val="7030A0"/>
                        </a:gs>
                        <a:gs pos="100000">
                          <a:srgbClr val="7030A0"/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1" u="none" strike="noStrike" dirty="0">
                          <a:effectLst/>
                        </a:rPr>
                        <a:t>Удельный вес по факту </a:t>
                      </a:r>
                      <a:r>
                        <a:rPr lang="ru-RU" sz="1400" b="1" u="none" strike="noStrike" dirty="0" smtClean="0">
                          <a:effectLst/>
                        </a:rPr>
                        <a:t>2025 года,  </a:t>
                      </a:r>
                      <a:r>
                        <a:rPr lang="ru-RU" sz="1400" b="1" u="none" strike="noStrike" dirty="0">
                          <a:effectLst/>
                        </a:rPr>
                        <a:t>%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46300">
                          <a:srgbClr val="FFCCFF"/>
                        </a:gs>
                        <a:gs pos="0">
                          <a:srgbClr val="7030A0"/>
                        </a:gs>
                        <a:gs pos="100000">
                          <a:srgbClr val="7030A0"/>
                        </a:gs>
                      </a:gsLst>
                      <a:lin ang="5400000" scaled="1"/>
                    </a:gradFill>
                  </a:tcPr>
                </a:tc>
              </a:tr>
              <a:tr h="2898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1" u="none" strike="noStrike" dirty="0">
                          <a:effectLst/>
                        </a:rPr>
                        <a:t>План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381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1" u="none" strike="noStrike" dirty="0">
                          <a:effectLst/>
                        </a:rPr>
                        <a:t>Факт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1" u="none" strike="noStrike" dirty="0">
                          <a:effectLst/>
                        </a:rPr>
                        <a:t>к плану </a:t>
                      </a:r>
                      <a:r>
                        <a:rPr lang="ru-RU" sz="1400" b="1" u="none" strike="noStrike" dirty="0" smtClean="0">
                          <a:effectLst/>
                        </a:rPr>
                        <a:t>2025 года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1" u="none" strike="noStrike" dirty="0">
                          <a:effectLst/>
                        </a:rPr>
                        <a:t>к факту </a:t>
                      </a:r>
                      <a:r>
                        <a:rPr lang="ru-RU" sz="1400" b="1" u="none" strike="noStrike" dirty="0" smtClean="0">
                          <a:effectLst/>
                        </a:rPr>
                        <a:t>2024 года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381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934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ru-RU" sz="1400" u="none" strike="noStrike" dirty="0">
                          <a:effectLst/>
                        </a:rPr>
                        <a:t>Неналоговые доходы всего, из них: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19 828,8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27 030,3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33 042,5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122,2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166,6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FFF"/>
                    </a:solidFill>
                  </a:tcPr>
                </a:tc>
              </a:tr>
              <a:tr h="64295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ru-RU" sz="1400" u="none" strike="noStrike" dirty="0">
                          <a:effectLst/>
                        </a:rPr>
                        <a:t>Доходы от использования имущества, находящегося в государственной и муниципальной собственности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7 897,5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7 696,2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7 522,9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97,7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95,3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FF"/>
                    </a:solidFill>
                  </a:tcPr>
                </a:tc>
              </a:tr>
              <a:tr h="46587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ru-RU" sz="1400" u="none" strike="noStrike" dirty="0">
                          <a:effectLst/>
                        </a:rPr>
                        <a:t>Платежи при пользовании природными ресурсами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207,0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3 657,7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3 657,7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в 17,7 раза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FFF"/>
                    </a:solidFill>
                  </a:tcPr>
                </a:tc>
              </a:tr>
              <a:tr h="46425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ru-RU" sz="1400" u="none" strike="noStrike" dirty="0">
                          <a:effectLst/>
                        </a:rPr>
                        <a:t>Доходы от оказания платных услуг и компенсации затрат государства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1 241,7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1 834,7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9 436,1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в 5,1 раза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в 7,6 раза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FF"/>
                    </a:solidFill>
                  </a:tcPr>
                </a:tc>
              </a:tr>
              <a:tr h="5040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ru-RU" sz="1400" u="none" strike="noStrike" dirty="0">
                          <a:effectLst/>
                        </a:rPr>
                        <a:t>Доходы от продажи материальных и нематериальных активов, в том числе: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5 070,8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7 620,1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8 427,9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110,6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166,2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FFF"/>
                    </a:solidFill>
                  </a:tcPr>
                </a:tc>
              </a:tr>
              <a:tr h="50789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ru-RU" sz="1400" i="1" u="none" strike="noStrike" dirty="0">
                          <a:effectLst/>
                        </a:rPr>
                        <a:t>  доходы от продажи земельных участков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2 226,4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5 460,0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5 946,6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i="1" u="none" strike="noStrike" dirty="0" smtClean="0">
                          <a:effectLst/>
                        </a:rPr>
                        <a:t>108,9</a:t>
                      </a:r>
                      <a:endParaRPr lang="ru-RU" sz="1400" i="1" u="none" strike="noStrike" dirty="0">
                        <a:effectLst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в 2,7 раза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18,0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FF"/>
                    </a:solidFill>
                  </a:tcPr>
                </a:tc>
              </a:tr>
              <a:tr h="3727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ru-RU" sz="1400" i="1" u="none" strike="noStrike" dirty="0" smtClean="0">
                          <a:effectLst/>
                        </a:rPr>
                        <a:t>  плата</a:t>
                      </a:r>
                      <a:r>
                        <a:rPr lang="ru-RU" sz="1400" i="1" u="none" strike="noStrike" baseline="0" dirty="0" smtClean="0">
                          <a:effectLst/>
                        </a:rPr>
                        <a:t> за</a:t>
                      </a:r>
                      <a:r>
                        <a:rPr lang="ru-RU" sz="1400" i="1" u="none" strike="noStrike" dirty="0" smtClean="0">
                          <a:effectLst/>
                        </a:rPr>
                        <a:t> увеличение площади земельных участков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1 952,1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900,0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1 115,9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124,0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57,2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3,4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FFF"/>
                    </a:solidFill>
                  </a:tcPr>
                </a:tc>
              </a:tr>
              <a:tr h="3727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ru-RU" sz="1400" i="1" u="none" strike="noStrike" dirty="0">
                          <a:effectLst/>
                        </a:rPr>
                        <a:t>   доходы от </a:t>
                      </a:r>
                      <a:r>
                        <a:rPr lang="ru-RU" sz="1400" i="1" u="none" strike="noStrike" dirty="0" smtClean="0">
                          <a:effectLst/>
                        </a:rPr>
                        <a:t>приватизации </a:t>
                      </a:r>
                      <a:r>
                        <a:rPr lang="ru-RU" sz="1400" i="1" u="none" strike="noStrike" dirty="0">
                          <a:effectLst/>
                        </a:rPr>
                        <a:t>имущества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829,2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1 250,0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1 355,2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i="1" u="none" strike="noStrike" dirty="0" smtClean="0">
                          <a:effectLst/>
                        </a:rPr>
                        <a:t>108,4</a:t>
                      </a:r>
                      <a:endParaRPr lang="ru-RU" sz="1400" i="1" u="none" strike="noStrike" dirty="0">
                        <a:effectLst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163,4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4,1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FF"/>
                    </a:solidFill>
                  </a:tcPr>
                </a:tc>
              </a:tr>
              <a:tr h="31912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доходы от реализации имущества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63,1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10,1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10,1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i="1" u="none" strike="noStrike" dirty="0" smtClean="0">
                          <a:effectLst/>
                        </a:rPr>
                        <a:t>100,0</a:t>
                      </a:r>
                      <a:endParaRPr lang="ru-RU" sz="1400" i="1" u="none" strike="noStrike" dirty="0">
                        <a:effectLst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16,0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FFF"/>
                    </a:solidFill>
                  </a:tcPr>
                </a:tc>
              </a:tr>
              <a:tr h="41078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ru-RU" sz="1400" u="none" strike="noStrike" dirty="0">
                          <a:effectLst/>
                        </a:rPr>
                        <a:t>Штрафы, санкции, возмещение ущерба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3 670,1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4 544,5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2 320,8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FF"/>
                    </a:solidFill>
                  </a:tcPr>
                </a:tc>
              </a:tr>
              <a:tr h="23733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ru-RU" sz="1400" u="none" strike="noStrike" dirty="0">
                          <a:effectLst/>
                        </a:rPr>
                        <a:t>Прочие неналоговые доходы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1 741,7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1 677,1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1 677,1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96,3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08" marR="8208" marT="8208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55450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13"/>
          <p:cNvSpPr>
            <a:spLocks noChangeArrowheads="1"/>
          </p:cNvSpPr>
          <p:nvPr/>
        </p:nvSpPr>
        <p:spPr bwMode="auto">
          <a:xfrm>
            <a:off x="8172450" y="6519863"/>
            <a:ext cx="790575" cy="288925"/>
          </a:xfrm>
          <a:prstGeom prst="ellipse">
            <a:avLst/>
          </a:prstGeom>
          <a:solidFill>
            <a:sysClr val="window" lastClr="FFFFFF"/>
          </a:solidFill>
          <a:ln w="25400">
            <a:solidFill>
              <a:srgbClr val="00206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 kern="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11</a:t>
            </a:r>
            <a:endParaRPr lang="ru-RU" b="1" kern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2597" y="55817"/>
            <a:ext cx="86357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Структура фактических поступлений неналоговых доходов бюджета городского округа</a:t>
            </a:r>
            <a:r>
              <a:rPr lang="ru-RU" sz="2600" b="1" dirty="0" smtClean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, %</a:t>
            </a:r>
            <a:endParaRPr lang="ru-RU" sz="2600" b="1" dirty="0">
              <a:solidFill>
                <a:srgbClr val="00206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96387" y="1951699"/>
            <a:ext cx="8964488" cy="3839947"/>
            <a:chOff x="179512" y="1951699"/>
            <a:chExt cx="8964488" cy="3839947"/>
          </a:xfrm>
        </p:grpSpPr>
        <p:grpSp>
          <p:nvGrpSpPr>
            <p:cNvPr id="7" name="Группа 6"/>
            <p:cNvGrpSpPr/>
            <p:nvPr/>
          </p:nvGrpSpPr>
          <p:grpSpPr>
            <a:xfrm>
              <a:off x="179512" y="1951699"/>
              <a:ext cx="8964488" cy="3839947"/>
              <a:chOff x="2609785" y="2479060"/>
              <a:chExt cx="19026719" cy="8303041"/>
            </a:xfrm>
          </p:grpSpPr>
          <p:sp>
            <p:nvSpPr>
              <p:cNvPr id="20" name="Freeform 5"/>
              <p:cNvSpPr/>
              <p:nvPr/>
            </p:nvSpPr>
            <p:spPr>
              <a:xfrm>
                <a:off x="13900196" y="5674626"/>
                <a:ext cx="649060" cy="22701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160" h="21600" extrusionOk="0">
                    <a:moveTo>
                      <a:pt x="10671" y="8458"/>
                    </a:moveTo>
                    <a:cubicBezTo>
                      <a:pt x="10691" y="12684"/>
                      <a:pt x="6969" y="16816"/>
                      <a:pt x="0" y="20315"/>
                    </a:cubicBezTo>
                    <a:lnTo>
                      <a:pt x="6533" y="21600"/>
                    </a:lnTo>
                    <a:cubicBezTo>
                      <a:pt x="18967" y="15207"/>
                      <a:pt x="21600" y="7166"/>
                      <a:pt x="13601" y="0"/>
                    </a:cubicBezTo>
                    <a:lnTo>
                      <a:pt x="6989" y="1299"/>
                    </a:lnTo>
                    <a:cubicBezTo>
                      <a:pt x="9424" y="3593"/>
                      <a:pt x="10671" y="6016"/>
                      <a:pt x="10671" y="8458"/>
                    </a:cubicBezTo>
                    <a:close/>
                  </a:path>
                </a:pathLst>
              </a:custGeom>
              <a:gradFill>
                <a:gsLst>
                  <a:gs pos="0">
                    <a:srgbClr val="0CB100"/>
                  </a:gs>
                  <a:gs pos="46821">
                    <a:srgbClr val="67CE02"/>
                  </a:gs>
                  <a:gs pos="99075">
                    <a:srgbClr val="C3EA03"/>
                  </a:gs>
                </a:gsLst>
              </a:gradFill>
              <a:ln w="12700">
                <a:miter lim="400000"/>
              </a:ln>
            </p:spPr>
            <p:txBody>
              <a:bodyPr tIns="91439" bIns="91439" anchor="ctr"/>
              <a:lstStyle/>
              <a:p>
                <a:pPr algn="l" defTabSz="1828800">
                  <a:defRPr sz="3600">
                    <a:solidFill>
                      <a:srgbClr val="FFFFFF"/>
                    </a:solidFill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/>
              </a:p>
            </p:txBody>
          </p:sp>
          <p:sp>
            <p:nvSpPr>
              <p:cNvPr id="21" name="Freeform 6"/>
              <p:cNvSpPr/>
              <p:nvPr/>
            </p:nvSpPr>
            <p:spPr>
              <a:xfrm>
                <a:off x="12170772" y="4065721"/>
                <a:ext cx="2117202" cy="15169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827"/>
                    </a:moveTo>
                    <a:cubicBezTo>
                      <a:pt x="8447" y="4471"/>
                      <a:pt x="15680" y="11550"/>
                      <a:pt x="19218" y="21600"/>
                    </a:cubicBezTo>
                    <a:lnTo>
                      <a:pt x="21600" y="19687"/>
                    </a:lnTo>
                    <a:cubicBezTo>
                      <a:pt x="17485" y="8157"/>
                      <a:pt x="9226" y="624"/>
                      <a:pt x="0" y="0"/>
                    </a:cubicBezTo>
                    <a:lnTo>
                      <a:pt x="0" y="3827"/>
                    </a:lnTo>
                    <a:close/>
                  </a:path>
                </a:pathLst>
              </a:custGeom>
              <a:gradFill>
                <a:gsLst>
                  <a:gs pos="46000">
                    <a:srgbClr val="00B0F0"/>
                  </a:gs>
                  <a:gs pos="0">
                    <a:srgbClr val="28CFFE"/>
                  </a:gs>
                  <a:gs pos="97514">
                    <a:srgbClr val="0070C0"/>
                  </a:gs>
                </a:gsLst>
              </a:gradFill>
              <a:ln w="12700">
                <a:miter lim="400000"/>
              </a:ln>
            </p:spPr>
            <p:txBody>
              <a:bodyPr tIns="91439" bIns="91439" anchor="ctr"/>
              <a:lstStyle/>
              <a:p>
                <a:pPr defTabSz="1828800"/>
                <a:endParaRPr sz="3600">
                  <a:solidFill>
                    <a:srgbClr val="FFFFFF"/>
                  </a:solidFill>
                  <a:latin typeface="Helvetica"/>
                  <a:ea typeface="Helvetica"/>
                  <a:cs typeface="Helvetica"/>
                </a:endParaRPr>
              </a:p>
            </p:txBody>
          </p:sp>
          <p:sp>
            <p:nvSpPr>
              <p:cNvPr id="22" name="Freeform 7"/>
              <p:cNvSpPr/>
              <p:nvPr/>
            </p:nvSpPr>
            <p:spPr>
              <a:xfrm>
                <a:off x="9546242" y="5674626"/>
                <a:ext cx="649561" cy="22701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157" h="21600" extrusionOk="0">
                    <a:moveTo>
                      <a:pt x="7495" y="8458"/>
                    </a:moveTo>
                    <a:cubicBezTo>
                      <a:pt x="7495" y="6016"/>
                      <a:pt x="8722" y="3593"/>
                      <a:pt x="11155" y="1299"/>
                    </a:cubicBezTo>
                    <a:lnTo>
                      <a:pt x="4568" y="0"/>
                    </a:lnTo>
                    <a:cubicBezTo>
                      <a:pt x="-3443" y="7166"/>
                      <a:pt x="-812" y="15207"/>
                      <a:pt x="11630" y="21600"/>
                    </a:cubicBezTo>
                    <a:lnTo>
                      <a:pt x="18157" y="20315"/>
                    </a:lnTo>
                    <a:cubicBezTo>
                      <a:pt x="11175" y="16816"/>
                      <a:pt x="7476" y="12684"/>
                      <a:pt x="7495" y="8458"/>
                    </a:cubicBezTo>
                    <a:close/>
                  </a:path>
                </a:pathLst>
              </a:custGeom>
              <a:gradFill>
                <a:gsLst>
                  <a:gs pos="2372">
                    <a:srgbClr val="FF0040"/>
                  </a:gs>
                  <a:gs pos="37053">
                    <a:srgbClr val="FF0071"/>
                  </a:gs>
                  <a:gs pos="99150">
                    <a:srgbClr val="FF00A2"/>
                  </a:gs>
                </a:gsLst>
              </a:gradFill>
              <a:ln w="12700">
                <a:miter lim="400000"/>
              </a:ln>
            </p:spPr>
            <p:txBody>
              <a:bodyPr tIns="91439" bIns="91439" anchor="ctr"/>
              <a:lstStyle/>
              <a:p>
                <a:pPr algn="l" defTabSz="1828800">
                  <a:defRPr sz="3600">
                    <a:solidFill>
                      <a:srgbClr val="FFFFFF"/>
                    </a:solidFill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/>
              </a:p>
            </p:txBody>
          </p:sp>
          <p:sp>
            <p:nvSpPr>
              <p:cNvPr id="23" name="Freeform 8"/>
              <p:cNvSpPr/>
              <p:nvPr/>
            </p:nvSpPr>
            <p:spPr>
              <a:xfrm>
                <a:off x="9807318" y="4065721"/>
                <a:ext cx="2117202" cy="15169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382" y="21600"/>
                    </a:moveTo>
                    <a:cubicBezTo>
                      <a:pt x="5920" y="11550"/>
                      <a:pt x="13153" y="4461"/>
                      <a:pt x="21600" y="3827"/>
                    </a:cubicBezTo>
                    <a:lnTo>
                      <a:pt x="21600" y="0"/>
                    </a:lnTo>
                    <a:cubicBezTo>
                      <a:pt x="12381" y="644"/>
                      <a:pt x="4122" y="8167"/>
                      <a:pt x="0" y="19687"/>
                    </a:cubicBezTo>
                    <a:lnTo>
                      <a:pt x="2382" y="21600"/>
                    </a:lnTo>
                    <a:close/>
                  </a:path>
                </a:pathLst>
              </a:custGeom>
              <a:gradFill>
                <a:gsLst>
                  <a:gs pos="0">
                    <a:srgbClr val="FFC203"/>
                  </a:gs>
                  <a:gs pos="31000">
                    <a:srgbClr val="FF7D25"/>
                  </a:gs>
                  <a:gs pos="64000">
                    <a:srgbClr val="FF3847"/>
                  </a:gs>
                </a:gsLst>
              </a:gradFill>
              <a:ln w="12700">
                <a:miter lim="400000"/>
              </a:ln>
            </p:spPr>
            <p:txBody>
              <a:bodyPr tIns="91439" bIns="91439" anchor="ctr"/>
              <a:lstStyle/>
              <a:p>
                <a:pPr algn="l" defTabSz="1828800">
                  <a:defRPr sz="3600">
                    <a:solidFill>
                      <a:srgbClr val="FFFFFF"/>
                    </a:solidFill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/>
              </a:p>
            </p:txBody>
          </p:sp>
          <p:sp>
            <p:nvSpPr>
              <p:cNvPr id="24" name="Freeform 9"/>
              <p:cNvSpPr/>
              <p:nvPr/>
            </p:nvSpPr>
            <p:spPr>
              <a:xfrm>
                <a:off x="10108058" y="8007005"/>
                <a:ext cx="1816464" cy="10537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6106"/>
                    </a:moveTo>
                    <a:cubicBezTo>
                      <a:pt x="14086" y="15395"/>
                      <a:pt x="7396" y="9292"/>
                      <a:pt x="2810" y="0"/>
                    </a:cubicBezTo>
                    <a:lnTo>
                      <a:pt x="0" y="2798"/>
                    </a:lnTo>
                    <a:cubicBezTo>
                      <a:pt x="631" y="4132"/>
                      <a:pt x="1313" y="5422"/>
                      <a:pt x="2028" y="6654"/>
                    </a:cubicBezTo>
                    <a:cubicBezTo>
                      <a:pt x="7245" y="15656"/>
                      <a:pt x="14229" y="20991"/>
                      <a:pt x="21600" y="21600"/>
                    </a:cubicBezTo>
                    <a:lnTo>
                      <a:pt x="21600" y="16106"/>
                    </a:lnTo>
                    <a:close/>
                  </a:path>
                </a:pathLst>
              </a:custGeom>
              <a:gradFill>
                <a:gsLst>
                  <a:gs pos="0">
                    <a:srgbClr val="F000C6"/>
                  </a:gs>
                  <a:gs pos="46532">
                    <a:srgbClr val="B800C4"/>
                  </a:gs>
                  <a:gs pos="100000">
                    <a:srgbClr val="8000C2"/>
                  </a:gs>
                </a:gsLst>
              </a:gradFill>
              <a:ln w="12700">
                <a:miter lim="400000"/>
              </a:ln>
            </p:spPr>
            <p:txBody>
              <a:bodyPr tIns="91439" bIns="91439" anchor="ctr"/>
              <a:lstStyle/>
              <a:p>
                <a:pPr algn="l" defTabSz="1828800">
                  <a:defRPr sz="3600">
                    <a:solidFill>
                      <a:srgbClr val="FFFFFF"/>
                    </a:solidFill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/>
              </a:p>
            </p:txBody>
          </p:sp>
          <p:sp>
            <p:nvSpPr>
              <p:cNvPr id="25" name="Freeform 10"/>
              <p:cNvSpPr/>
              <p:nvPr/>
            </p:nvSpPr>
            <p:spPr>
              <a:xfrm>
                <a:off x="12170064" y="8007005"/>
                <a:ext cx="1816462" cy="10537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790" y="0"/>
                    </a:moveTo>
                    <a:cubicBezTo>
                      <a:pt x="14212" y="9292"/>
                      <a:pt x="7514" y="15395"/>
                      <a:pt x="0" y="16106"/>
                    </a:cubicBezTo>
                    <a:lnTo>
                      <a:pt x="0" y="21600"/>
                    </a:lnTo>
                    <a:cubicBezTo>
                      <a:pt x="7380" y="20991"/>
                      <a:pt x="14355" y="15656"/>
                      <a:pt x="19572" y="6654"/>
                    </a:cubicBezTo>
                    <a:cubicBezTo>
                      <a:pt x="20287" y="5422"/>
                      <a:pt x="20960" y="4146"/>
                      <a:pt x="21600" y="2798"/>
                    </a:cubicBezTo>
                    <a:lnTo>
                      <a:pt x="18790" y="0"/>
                    </a:lnTo>
                    <a:close/>
                  </a:path>
                </a:pathLst>
              </a:custGeom>
              <a:gradFill>
                <a:gsLst>
                  <a:gs pos="46000">
                    <a:srgbClr val="FFFF00"/>
                  </a:gs>
                  <a:gs pos="0">
                    <a:srgbClr val="FFFFA3"/>
                  </a:gs>
                  <a:gs pos="100000">
                    <a:srgbClr val="FFC000"/>
                  </a:gs>
                </a:gsLst>
              </a:gradFill>
              <a:ln w="12700">
                <a:miter lim="400000"/>
              </a:ln>
            </p:spPr>
            <p:txBody>
              <a:bodyPr tIns="91439" bIns="91439" anchor="ctr"/>
              <a:lstStyle/>
              <a:p>
                <a:pPr defTabSz="1828800"/>
                <a:endParaRPr sz="3600">
                  <a:solidFill>
                    <a:srgbClr val="FFFFFF"/>
                  </a:solidFill>
                  <a:latin typeface="Avenir Next Regular"/>
                  <a:ea typeface="Avenir Next Regular"/>
                  <a:cs typeface="Avenir Next Regular"/>
                </a:endParaRPr>
              </a:p>
            </p:txBody>
          </p:sp>
          <p:sp>
            <p:nvSpPr>
              <p:cNvPr id="26" name="Freeform 11"/>
              <p:cNvSpPr/>
              <p:nvPr/>
            </p:nvSpPr>
            <p:spPr>
              <a:xfrm>
                <a:off x="9883556" y="4418502"/>
                <a:ext cx="4305164" cy="4302670"/>
              </a:xfrm>
              <a:prstGeom prst="ellipse">
                <a:avLst/>
              </a:prstGeom>
              <a:gradFill>
                <a:gsLst>
                  <a:gs pos="22846">
                    <a:srgbClr val="FFFFFF"/>
                  </a:gs>
                  <a:gs pos="63322">
                    <a:srgbClr val="E6EAEB"/>
                  </a:gs>
                  <a:gs pos="99960">
                    <a:srgbClr val="CDD5D8"/>
                  </a:gs>
                </a:gsLst>
                <a:lin ang="2089253"/>
              </a:gradFill>
              <a:ln w="12700">
                <a:miter lim="400000"/>
              </a:ln>
              <a:effectLst>
                <a:outerShdw blurRad="76200" dist="50800" dir="2315233" rotWithShape="0">
                  <a:srgbClr val="000000">
                    <a:alpha val="28814"/>
                  </a:srgbClr>
                </a:outerShdw>
              </a:effectLst>
            </p:spPr>
            <p:txBody>
              <a:bodyPr tIns="91439" bIns="91439" anchor="ctr"/>
              <a:lstStyle/>
              <a:p>
                <a:pPr algn="l" defTabSz="1828800">
                  <a:defRPr sz="3600">
                    <a:solidFill>
                      <a:srgbClr val="FFFFFF"/>
                    </a:solidFill>
                    <a:latin typeface="Avenir Next Regular"/>
                    <a:ea typeface="Avenir Next Regular"/>
                    <a:cs typeface="Avenir Next Regular"/>
                    <a:sym typeface="Avenir Next Regular"/>
                  </a:defRPr>
                </a:pPr>
                <a:endParaRPr/>
              </a:p>
            </p:txBody>
          </p:sp>
          <p:sp>
            <p:nvSpPr>
              <p:cNvPr id="27" name="Freeform 12"/>
              <p:cNvSpPr/>
              <p:nvPr/>
            </p:nvSpPr>
            <p:spPr>
              <a:xfrm>
                <a:off x="10639479" y="3265442"/>
                <a:ext cx="324798" cy="324610"/>
              </a:xfrm>
              <a:prstGeom prst="rect">
                <a:avLst/>
              </a:prstGeom>
              <a:solidFill>
                <a:srgbClr val="F13D3E"/>
              </a:solidFill>
              <a:ln w="12700">
                <a:miter lim="400000"/>
              </a:ln>
            </p:spPr>
            <p:txBody>
              <a:bodyPr tIns="91439" bIns="91439" anchor="ctr"/>
              <a:lstStyle/>
              <a:p>
                <a:pPr algn="l" defTabSz="1828800"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28" name="Freeform 13"/>
              <p:cNvSpPr/>
              <p:nvPr/>
            </p:nvSpPr>
            <p:spPr>
              <a:xfrm>
                <a:off x="11144013" y="3265442"/>
                <a:ext cx="324800" cy="324610"/>
              </a:xfrm>
              <a:prstGeom prst="rect">
                <a:avLst/>
              </a:prstGeom>
              <a:solidFill>
                <a:srgbClr val="FFD01D"/>
              </a:solidFill>
              <a:ln w="12700">
                <a:miter lim="400000"/>
              </a:ln>
            </p:spPr>
            <p:txBody>
              <a:bodyPr tIns="91439" bIns="91439" anchor="ctr"/>
              <a:lstStyle/>
              <a:p>
                <a:pPr defTabSz="1828800"/>
                <a:endPara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</a:endParaRPr>
              </a:p>
            </p:txBody>
          </p:sp>
          <p:sp>
            <p:nvSpPr>
              <p:cNvPr id="29" name="Freeform 14"/>
              <p:cNvSpPr/>
              <p:nvPr/>
            </p:nvSpPr>
            <p:spPr>
              <a:xfrm>
                <a:off x="11649254" y="3265442"/>
                <a:ext cx="324800" cy="324610"/>
              </a:xfrm>
              <a:prstGeom prst="rect">
                <a:avLst/>
              </a:prstGeom>
              <a:solidFill>
                <a:srgbClr val="FFD01D"/>
              </a:solidFill>
              <a:ln w="12700">
                <a:miter lim="400000"/>
              </a:ln>
            </p:spPr>
            <p:txBody>
              <a:bodyPr tIns="91439" bIns="91439" anchor="ctr"/>
              <a:lstStyle/>
              <a:p>
                <a:pPr algn="l" defTabSz="1828800"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30" name="Freeform 15"/>
              <p:cNvSpPr/>
              <p:nvPr/>
            </p:nvSpPr>
            <p:spPr>
              <a:xfrm>
                <a:off x="12153788" y="3265442"/>
                <a:ext cx="324798" cy="324610"/>
              </a:xfrm>
              <a:prstGeom prst="rect">
                <a:avLst/>
              </a:prstGeom>
              <a:solidFill>
                <a:srgbClr val="FF0066"/>
              </a:solidFill>
              <a:ln w="12700">
                <a:miter lim="400000"/>
              </a:ln>
            </p:spPr>
            <p:txBody>
              <a:bodyPr tIns="91439" bIns="91439" anchor="ctr"/>
              <a:lstStyle/>
              <a:p>
                <a:pPr algn="l" defTabSz="1828800"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31" name="Freeform 16"/>
              <p:cNvSpPr/>
              <p:nvPr/>
            </p:nvSpPr>
            <p:spPr>
              <a:xfrm>
                <a:off x="12659028" y="3265442"/>
                <a:ext cx="324799" cy="324610"/>
              </a:xfrm>
              <a:prstGeom prst="rect">
                <a:avLst/>
              </a:prstGeom>
              <a:solidFill>
                <a:srgbClr val="0070C0"/>
              </a:solidFill>
              <a:ln w="12700">
                <a:miter lim="400000"/>
              </a:ln>
            </p:spPr>
            <p:txBody>
              <a:bodyPr tIns="91439" bIns="91439" anchor="ctr"/>
              <a:lstStyle/>
              <a:p>
                <a:pPr algn="l" defTabSz="1828800"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32" name="Freeform 17"/>
              <p:cNvSpPr/>
              <p:nvPr/>
            </p:nvSpPr>
            <p:spPr>
              <a:xfrm>
                <a:off x="13198943" y="3265442"/>
                <a:ext cx="324800" cy="324610"/>
              </a:xfrm>
              <a:prstGeom prst="rect">
                <a:avLst/>
              </a:prstGeom>
              <a:solidFill>
                <a:srgbClr val="7C60C7"/>
              </a:solidFill>
              <a:ln w="12700">
                <a:miter lim="400000"/>
              </a:ln>
            </p:spPr>
            <p:txBody>
              <a:bodyPr tIns="91439" bIns="91439" anchor="ctr"/>
              <a:lstStyle/>
              <a:p>
                <a:pPr algn="l" defTabSz="1828800"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33" name="Freeform 18"/>
              <p:cNvSpPr/>
              <p:nvPr/>
            </p:nvSpPr>
            <p:spPr>
              <a:xfrm>
                <a:off x="16681850" y="5789193"/>
                <a:ext cx="4954654" cy="18557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267" y="0"/>
                    </a:moveTo>
                    <a:lnTo>
                      <a:pt x="17329" y="0"/>
                    </a:lnTo>
                    <a:cubicBezTo>
                      <a:pt x="19686" y="0"/>
                      <a:pt x="21600" y="4832"/>
                      <a:pt x="21600" y="10800"/>
                    </a:cubicBezTo>
                    <a:cubicBezTo>
                      <a:pt x="21600" y="16760"/>
                      <a:pt x="19689" y="21600"/>
                      <a:pt x="17329" y="21600"/>
                    </a:cubicBezTo>
                    <a:lnTo>
                      <a:pt x="4271" y="21600"/>
                    </a:lnTo>
                    <a:cubicBezTo>
                      <a:pt x="1914" y="21600"/>
                      <a:pt x="0" y="16768"/>
                      <a:pt x="0" y="10800"/>
                    </a:cubicBezTo>
                    <a:cubicBezTo>
                      <a:pt x="0" y="4840"/>
                      <a:pt x="1911" y="0"/>
                      <a:pt x="4267" y="0"/>
                    </a:cubicBezTo>
                    <a:close/>
                  </a:path>
                </a:pathLst>
              </a:custGeom>
              <a:gradFill>
                <a:gsLst>
                  <a:gs pos="924">
                    <a:srgbClr val="C3EA03"/>
                  </a:gs>
                  <a:gs pos="53179">
                    <a:srgbClr val="67CE02"/>
                  </a:gs>
                  <a:gs pos="100000">
                    <a:srgbClr val="0CB100"/>
                  </a:gs>
                </a:gsLst>
              </a:gradFill>
              <a:ln w="12700">
                <a:miter lim="400000"/>
              </a:ln>
            </p:spPr>
            <p:txBody>
              <a:bodyPr tIns="91439" bIns="91439" anchor="ctr"/>
              <a:lstStyle/>
              <a:p>
                <a:pPr algn="l" defTabSz="1828800">
                  <a:defRPr sz="3600">
                    <a:solidFill>
                      <a:srgbClr val="FFFFFF"/>
                    </a:solidFill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/>
              </a:p>
            </p:txBody>
          </p:sp>
          <p:sp>
            <p:nvSpPr>
              <p:cNvPr id="34" name="Freeform 19"/>
              <p:cNvSpPr/>
              <p:nvPr/>
            </p:nvSpPr>
            <p:spPr>
              <a:xfrm>
                <a:off x="15846152" y="5545205"/>
                <a:ext cx="2343640" cy="2342283"/>
              </a:xfrm>
              <a:prstGeom prst="ellipse">
                <a:avLst/>
              </a:prstGeom>
              <a:gradFill>
                <a:gsLst>
                  <a:gs pos="924">
                    <a:srgbClr val="C3EA03"/>
                  </a:gs>
                  <a:gs pos="53179">
                    <a:srgbClr val="67CE02"/>
                  </a:gs>
                  <a:gs pos="100000">
                    <a:srgbClr val="0CB100"/>
                  </a:gs>
                </a:gsLst>
              </a:gradFill>
              <a:ln w="12700">
                <a:miter lim="400000"/>
              </a:ln>
            </p:spPr>
            <p:txBody>
              <a:bodyPr tIns="91439" bIns="91439" anchor="ctr"/>
              <a:lstStyle/>
              <a:p>
                <a:pPr algn="l" defTabSz="1828800">
                  <a:defRPr sz="3600">
                    <a:solidFill>
                      <a:srgbClr val="FFFFFF"/>
                    </a:solidFill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/>
              </a:p>
            </p:txBody>
          </p:sp>
          <p:sp>
            <p:nvSpPr>
              <p:cNvPr id="35" name="Freeform 20"/>
              <p:cNvSpPr/>
              <p:nvPr/>
            </p:nvSpPr>
            <p:spPr>
              <a:xfrm>
                <a:off x="16088867" y="5787778"/>
                <a:ext cx="1858212" cy="18571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2" extrusionOk="0">
                    <a:moveTo>
                      <a:pt x="21600" y="10796"/>
                    </a:moveTo>
                    <a:cubicBezTo>
                      <a:pt x="21600" y="16757"/>
                      <a:pt x="16763" y="21592"/>
                      <a:pt x="10800" y="21592"/>
                    </a:cubicBezTo>
                    <a:cubicBezTo>
                      <a:pt x="4837" y="21592"/>
                      <a:pt x="0" y="16757"/>
                      <a:pt x="0" y="10796"/>
                    </a:cubicBezTo>
                    <a:cubicBezTo>
                      <a:pt x="0" y="4835"/>
                      <a:pt x="4837" y="0"/>
                      <a:pt x="10800" y="0"/>
                    </a:cubicBezTo>
                    <a:cubicBezTo>
                      <a:pt x="16772" y="-8"/>
                      <a:pt x="21600" y="4827"/>
                      <a:pt x="21600" y="10796"/>
                    </a:cubicBezTo>
                    <a:cubicBezTo>
                      <a:pt x="21600" y="10796"/>
                      <a:pt x="21600" y="10796"/>
                      <a:pt x="21600" y="10796"/>
                    </a:cubicBezTo>
                    <a:close/>
                  </a:path>
                </a:pathLst>
              </a:custGeom>
              <a:gradFill>
                <a:gsLst>
                  <a:gs pos="22846">
                    <a:srgbClr val="FFFFFF"/>
                  </a:gs>
                  <a:gs pos="63322">
                    <a:srgbClr val="E6EAEB"/>
                  </a:gs>
                  <a:gs pos="99960">
                    <a:srgbClr val="CDD5D8"/>
                  </a:gs>
                </a:gsLst>
                <a:lin ang="2089253"/>
              </a:gradFill>
              <a:ln w="12700">
                <a:miter lim="400000"/>
              </a:ln>
              <a:effectLst>
                <a:outerShdw blurRad="76200" dist="50800" dir="2315233" rotWithShape="0">
                  <a:srgbClr val="000000">
                    <a:alpha val="28814"/>
                  </a:srgbClr>
                </a:outerShdw>
              </a:effectLst>
            </p:spPr>
            <p:txBody>
              <a:bodyPr tIns="91439" bIns="91439" anchor="ctr"/>
              <a:lstStyle/>
              <a:p>
                <a:pPr algn="l" defTabSz="1828800">
                  <a:defRPr sz="3600">
                    <a:solidFill>
                      <a:srgbClr val="FFFFFF"/>
                    </a:solidFill>
                    <a:latin typeface="Avenir Next Regular"/>
                    <a:ea typeface="Avenir Next Regular"/>
                    <a:cs typeface="Avenir Next Regular"/>
                    <a:sym typeface="Avenir Next Regular"/>
                  </a:defRPr>
                </a:pPr>
                <a:endParaRPr/>
              </a:p>
            </p:txBody>
          </p:sp>
          <p:sp>
            <p:nvSpPr>
              <p:cNvPr id="36" name="Freeform 22"/>
              <p:cNvSpPr/>
              <p:nvPr/>
            </p:nvSpPr>
            <p:spPr>
              <a:xfrm>
                <a:off x="16038623" y="2893872"/>
                <a:ext cx="5064041" cy="18557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271" y="0"/>
                    </a:moveTo>
                    <a:lnTo>
                      <a:pt x="17329" y="0"/>
                    </a:lnTo>
                    <a:cubicBezTo>
                      <a:pt x="19686" y="0"/>
                      <a:pt x="21600" y="4832"/>
                      <a:pt x="21600" y="10800"/>
                    </a:cubicBezTo>
                    <a:cubicBezTo>
                      <a:pt x="21600" y="16760"/>
                      <a:pt x="19689" y="21600"/>
                      <a:pt x="17329" y="21600"/>
                    </a:cubicBezTo>
                    <a:lnTo>
                      <a:pt x="4271" y="21600"/>
                    </a:lnTo>
                    <a:cubicBezTo>
                      <a:pt x="1914" y="21600"/>
                      <a:pt x="0" y="16768"/>
                      <a:pt x="0" y="10800"/>
                    </a:cubicBezTo>
                    <a:cubicBezTo>
                      <a:pt x="3" y="4840"/>
                      <a:pt x="1914" y="0"/>
                      <a:pt x="4271" y="0"/>
                    </a:cubicBezTo>
                    <a:close/>
                  </a:path>
                </a:pathLst>
              </a:custGeom>
              <a:gradFill>
                <a:gsLst>
                  <a:gs pos="46000">
                    <a:srgbClr val="00B0F0"/>
                  </a:gs>
                  <a:gs pos="0">
                    <a:srgbClr val="28CFFE"/>
                  </a:gs>
                  <a:gs pos="97514">
                    <a:srgbClr val="0070C0"/>
                  </a:gs>
                </a:gsLst>
              </a:gradFill>
              <a:ln w="12700">
                <a:miter lim="400000"/>
              </a:ln>
            </p:spPr>
            <p:txBody>
              <a:bodyPr tIns="91439" bIns="91439" anchor="ctr"/>
              <a:lstStyle/>
              <a:p>
                <a:pPr algn="l" defTabSz="1828800">
                  <a:defRPr sz="3600">
                    <a:solidFill>
                      <a:srgbClr val="FFFFFF"/>
                    </a:solidFill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/>
              </a:p>
            </p:txBody>
          </p:sp>
          <p:sp>
            <p:nvSpPr>
              <p:cNvPr id="37" name="Freeform 23"/>
              <p:cNvSpPr/>
              <p:nvPr/>
            </p:nvSpPr>
            <p:spPr>
              <a:xfrm>
                <a:off x="15203633" y="2649886"/>
                <a:ext cx="2343640" cy="2342283"/>
              </a:xfrm>
              <a:prstGeom prst="ellipse">
                <a:avLst/>
              </a:prstGeom>
              <a:gradFill>
                <a:gsLst>
                  <a:gs pos="46000">
                    <a:srgbClr val="00B0F0"/>
                  </a:gs>
                  <a:gs pos="0">
                    <a:srgbClr val="28CFFE"/>
                  </a:gs>
                  <a:gs pos="97514">
                    <a:srgbClr val="0070C0"/>
                  </a:gs>
                </a:gsLst>
              </a:gradFill>
              <a:ln w="12700">
                <a:miter lim="400000"/>
              </a:ln>
            </p:spPr>
            <p:txBody>
              <a:bodyPr tIns="91439" bIns="91439" anchor="ctr"/>
              <a:lstStyle/>
              <a:p>
                <a:pPr defTabSz="1828800"/>
                <a:endParaRPr sz="3600">
                  <a:solidFill>
                    <a:srgbClr val="FFFFFF"/>
                  </a:solidFill>
                  <a:latin typeface="Helvetica"/>
                  <a:ea typeface="Helvetica"/>
                  <a:cs typeface="Helvetica"/>
                </a:endParaRPr>
              </a:p>
            </p:txBody>
          </p:sp>
          <p:sp>
            <p:nvSpPr>
              <p:cNvPr id="38" name="Freeform 24"/>
              <p:cNvSpPr/>
              <p:nvPr/>
            </p:nvSpPr>
            <p:spPr>
              <a:xfrm>
                <a:off x="15447054" y="2892459"/>
                <a:ext cx="1858212" cy="1857137"/>
              </a:xfrm>
              <a:prstGeom prst="ellipse">
                <a:avLst/>
              </a:prstGeom>
              <a:gradFill>
                <a:gsLst>
                  <a:gs pos="22846">
                    <a:srgbClr val="FFFFFF"/>
                  </a:gs>
                  <a:gs pos="63322">
                    <a:srgbClr val="E6EAEB"/>
                  </a:gs>
                  <a:gs pos="99960">
                    <a:srgbClr val="CDD5D8"/>
                  </a:gs>
                </a:gsLst>
                <a:lin ang="2089253"/>
              </a:gradFill>
              <a:ln w="12700">
                <a:miter lim="400000"/>
              </a:ln>
              <a:effectLst>
                <a:outerShdw blurRad="76200" dist="50800" dir="2315233" rotWithShape="0">
                  <a:srgbClr val="000000">
                    <a:alpha val="28814"/>
                  </a:srgbClr>
                </a:outerShdw>
              </a:effectLst>
            </p:spPr>
            <p:txBody>
              <a:bodyPr tIns="91439" bIns="91439" anchor="ctr"/>
              <a:lstStyle/>
              <a:p>
                <a:pPr algn="l" defTabSz="1828800">
                  <a:defRPr sz="3600">
                    <a:solidFill>
                      <a:srgbClr val="FFFFFF"/>
                    </a:solidFill>
                    <a:latin typeface="Avenir Next Regular"/>
                    <a:ea typeface="Avenir Next Regular"/>
                    <a:cs typeface="Avenir Next Regular"/>
                    <a:sym typeface="Avenir Next Regular"/>
                  </a:defRPr>
                </a:pPr>
                <a:endParaRPr/>
              </a:p>
            </p:txBody>
          </p:sp>
          <p:sp>
            <p:nvSpPr>
              <p:cNvPr id="39" name="Freeform 26"/>
              <p:cNvSpPr/>
              <p:nvPr/>
            </p:nvSpPr>
            <p:spPr>
              <a:xfrm>
                <a:off x="3221120" y="2723045"/>
                <a:ext cx="5040053" cy="18557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271" y="0"/>
                    </a:moveTo>
                    <a:lnTo>
                      <a:pt x="17329" y="0"/>
                    </a:lnTo>
                    <a:cubicBezTo>
                      <a:pt x="19686" y="0"/>
                      <a:pt x="21600" y="4832"/>
                      <a:pt x="21600" y="10800"/>
                    </a:cubicBezTo>
                    <a:cubicBezTo>
                      <a:pt x="21600" y="16760"/>
                      <a:pt x="19689" y="21600"/>
                      <a:pt x="17329" y="21600"/>
                    </a:cubicBezTo>
                    <a:lnTo>
                      <a:pt x="4271" y="21600"/>
                    </a:lnTo>
                    <a:cubicBezTo>
                      <a:pt x="1911" y="21600"/>
                      <a:pt x="0" y="16768"/>
                      <a:pt x="0" y="10800"/>
                    </a:cubicBezTo>
                    <a:cubicBezTo>
                      <a:pt x="0" y="4840"/>
                      <a:pt x="1911" y="0"/>
                      <a:pt x="4271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203"/>
                  </a:gs>
                  <a:gs pos="25000">
                    <a:srgbClr val="FF7D25"/>
                  </a:gs>
                  <a:gs pos="68000">
                    <a:srgbClr val="FF3847"/>
                  </a:gs>
                </a:gsLst>
              </a:gradFill>
              <a:ln w="12700">
                <a:miter lim="400000"/>
              </a:ln>
            </p:spPr>
            <p:txBody>
              <a:bodyPr tIns="91439" bIns="91439" anchor="ctr"/>
              <a:lstStyle/>
              <a:p>
                <a:pPr algn="l" defTabSz="1828800">
                  <a:defRPr sz="3600">
                    <a:solidFill>
                      <a:srgbClr val="FFFFFF"/>
                    </a:solidFill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/>
              </a:p>
            </p:txBody>
          </p:sp>
          <p:sp>
            <p:nvSpPr>
              <p:cNvPr id="40" name="Freeform 27"/>
              <p:cNvSpPr/>
              <p:nvPr/>
            </p:nvSpPr>
            <p:spPr>
              <a:xfrm>
                <a:off x="6615243" y="2479060"/>
                <a:ext cx="2343640" cy="2342283"/>
              </a:xfrm>
              <a:prstGeom prst="ellipse">
                <a:avLst/>
              </a:prstGeom>
              <a:gradFill>
                <a:gsLst>
                  <a:gs pos="0">
                    <a:srgbClr val="FFC203"/>
                  </a:gs>
                  <a:gs pos="36657">
                    <a:srgbClr val="FF7D25"/>
                  </a:gs>
                  <a:gs pos="77153">
                    <a:srgbClr val="FF3847"/>
                  </a:gs>
                </a:gsLst>
              </a:gradFill>
              <a:ln w="12700">
                <a:miter lim="400000"/>
              </a:ln>
            </p:spPr>
            <p:txBody>
              <a:bodyPr tIns="91439" bIns="91439" anchor="ctr"/>
              <a:lstStyle/>
              <a:p>
                <a:pPr algn="l" defTabSz="1828800">
                  <a:defRPr sz="3600">
                    <a:solidFill>
                      <a:srgbClr val="FFFFFF"/>
                    </a:solidFill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/>
              </a:p>
            </p:txBody>
          </p:sp>
          <p:sp>
            <p:nvSpPr>
              <p:cNvPr id="41" name="Freeform 28"/>
              <p:cNvSpPr/>
              <p:nvPr/>
            </p:nvSpPr>
            <p:spPr>
              <a:xfrm>
                <a:off x="6857954" y="2721633"/>
                <a:ext cx="1858213" cy="1857137"/>
              </a:xfrm>
              <a:prstGeom prst="ellipse">
                <a:avLst/>
              </a:prstGeom>
              <a:gradFill>
                <a:gsLst>
                  <a:gs pos="22846">
                    <a:srgbClr val="FFFFFF"/>
                  </a:gs>
                  <a:gs pos="63322">
                    <a:srgbClr val="E6EAEB"/>
                  </a:gs>
                  <a:gs pos="99960">
                    <a:srgbClr val="CDD5D8"/>
                  </a:gs>
                </a:gsLst>
                <a:lin ang="2089253"/>
              </a:gradFill>
              <a:ln w="12700">
                <a:miter lim="400000"/>
              </a:ln>
              <a:effectLst>
                <a:outerShdw blurRad="76200" dist="50800" dir="2315233" rotWithShape="0">
                  <a:srgbClr val="000000">
                    <a:alpha val="28814"/>
                  </a:srgbClr>
                </a:outerShdw>
              </a:effectLst>
            </p:spPr>
            <p:txBody>
              <a:bodyPr tIns="91439" bIns="91439" anchor="ctr"/>
              <a:lstStyle/>
              <a:p>
                <a:pPr algn="l" defTabSz="1828800">
                  <a:defRPr sz="3600">
                    <a:solidFill>
                      <a:srgbClr val="FFFFFF"/>
                    </a:solidFill>
                    <a:latin typeface="Avenir Next Regular"/>
                    <a:ea typeface="Avenir Next Regular"/>
                    <a:cs typeface="Avenir Next Regular"/>
                    <a:sym typeface="Avenir Next Regular"/>
                  </a:defRPr>
                </a:pPr>
                <a:endParaRPr/>
              </a:p>
            </p:txBody>
          </p:sp>
          <p:sp>
            <p:nvSpPr>
              <p:cNvPr id="42" name="Freeform 30"/>
              <p:cNvSpPr/>
              <p:nvPr/>
            </p:nvSpPr>
            <p:spPr>
              <a:xfrm>
                <a:off x="2609785" y="5789193"/>
                <a:ext cx="5092365" cy="18557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271" y="0"/>
                    </a:moveTo>
                    <a:lnTo>
                      <a:pt x="17329" y="0"/>
                    </a:lnTo>
                    <a:cubicBezTo>
                      <a:pt x="19686" y="0"/>
                      <a:pt x="21600" y="4832"/>
                      <a:pt x="21600" y="10800"/>
                    </a:cubicBezTo>
                    <a:cubicBezTo>
                      <a:pt x="21600" y="16760"/>
                      <a:pt x="19689" y="21600"/>
                      <a:pt x="17329" y="21600"/>
                    </a:cubicBezTo>
                    <a:lnTo>
                      <a:pt x="4271" y="21600"/>
                    </a:lnTo>
                    <a:cubicBezTo>
                      <a:pt x="1911" y="21600"/>
                      <a:pt x="0" y="16768"/>
                      <a:pt x="0" y="10800"/>
                    </a:cubicBezTo>
                    <a:cubicBezTo>
                      <a:pt x="0" y="4840"/>
                      <a:pt x="1911" y="0"/>
                      <a:pt x="4271" y="0"/>
                    </a:cubicBezTo>
                    <a:close/>
                  </a:path>
                </a:pathLst>
              </a:custGeom>
              <a:gradFill>
                <a:gsLst>
                  <a:gs pos="2372">
                    <a:srgbClr val="FF0040"/>
                  </a:gs>
                  <a:gs pos="37053">
                    <a:srgbClr val="FF0071"/>
                  </a:gs>
                  <a:gs pos="99150">
                    <a:srgbClr val="FF00A2"/>
                  </a:gs>
                </a:gsLst>
              </a:gradFill>
              <a:ln w="12700">
                <a:miter lim="400000"/>
              </a:ln>
            </p:spPr>
            <p:txBody>
              <a:bodyPr tIns="91439" bIns="91439" anchor="ctr"/>
              <a:lstStyle/>
              <a:p>
                <a:pPr algn="l" defTabSz="1828800">
                  <a:defRPr sz="3600">
                    <a:solidFill>
                      <a:srgbClr val="FFFFFF"/>
                    </a:solidFill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/>
              </a:p>
            </p:txBody>
          </p:sp>
          <p:sp>
            <p:nvSpPr>
              <p:cNvPr id="43" name="Freeform 31"/>
              <p:cNvSpPr/>
              <p:nvPr/>
            </p:nvSpPr>
            <p:spPr>
              <a:xfrm>
                <a:off x="6056222" y="5545205"/>
                <a:ext cx="2343640" cy="2342283"/>
              </a:xfrm>
              <a:prstGeom prst="ellipse">
                <a:avLst/>
              </a:prstGeom>
              <a:gradFill>
                <a:gsLst>
                  <a:gs pos="2372">
                    <a:srgbClr val="FF0040"/>
                  </a:gs>
                  <a:gs pos="37053">
                    <a:srgbClr val="FF0071"/>
                  </a:gs>
                  <a:gs pos="99150">
                    <a:srgbClr val="FF00A2"/>
                  </a:gs>
                </a:gsLst>
              </a:gradFill>
              <a:ln w="12700">
                <a:miter lim="400000"/>
              </a:ln>
            </p:spPr>
            <p:txBody>
              <a:bodyPr tIns="91439" bIns="91439" anchor="ctr"/>
              <a:lstStyle/>
              <a:p>
                <a:pPr algn="l" defTabSz="1828800">
                  <a:defRPr sz="3600">
                    <a:solidFill>
                      <a:srgbClr val="FFFFFF"/>
                    </a:solidFill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/>
              </a:p>
            </p:txBody>
          </p:sp>
          <p:sp>
            <p:nvSpPr>
              <p:cNvPr id="44" name="Freeform 32"/>
              <p:cNvSpPr/>
              <p:nvPr/>
            </p:nvSpPr>
            <p:spPr>
              <a:xfrm>
                <a:off x="6298935" y="5787778"/>
                <a:ext cx="1858213" cy="1857135"/>
              </a:xfrm>
              <a:prstGeom prst="ellipse">
                <a:avLst/>
              </a:prstGeom>
              <a:gradFill>
                <a:gsLst>
                  <a:gs pos="22846">
                    <a:srgbClr val="FFFFFF"/>
                  </a:gs>
                  <a:gs pos="63322">
                    <a:srgbClr val="E6EAEB"/>
                  </a:gs>
                  <a:gs pos="99960">
                    <a:srgbClr val="CDD5D8"/>
                  </a:gs>
                </a:gsLst>
                <a:lin ang="2089253"/>
              </a:gradFill>
              <a:ln w="12700">
                <a:miter lim="400000"/>
              </a:ln>
              <a:effectLst>
                <a:outerShdw blurRad="76200" dist="50800" dir="2315233" rotWithShape="0">
                  <a:srgbClr val="000000">
                    <a:alpha val="28814"/>
                  </a:srgbClr>
                </a:outerShdw>
              </a:effectLst>
            </p:spPr>
            <p:txBody>
              <a:bodyPr tIns="91439" bIns="91439" anchor="ctr"/>
              <a:lstStyle/>
              <a:p>
                <a:pPr algn="l" defTabSz="1828800">
                  <a:defRPr sz="3600">
                    <a:solidFill>
                      <a:srgbClr val="FFFFFF"/>
                    </a:solidFill>
                    <a:latin typeface="Avenir Next Regular"/>
                    <a:ea typeface="Avenir Next Regular"/>
                    <a:cs typeface="Avenir Next Regular"/>
                    <a:sym typeface="Avenir Next Regular"/>
                  </a:defRPr>
                </a:pPr>
                <a:endParaRPr/>
              </a:p>
            </p:txBody>
          </p:sp>
          <p:sp>
            <p:nvSpPr>
              <p:cNvPr id="45" name="Freeform 34"/>
              <p:cNvSpPr/>
              <p:nvPr/>
            </p:nvSpPr>
            <p:spPr>
              <a:xfrm>
                <a:off x="3221120" y="8684512"/>
                <a:ext cx="5040053" cy="18557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271" y="0"/>
                    </a:moveTo>
                    <a:lnTo>
                      <a:pt x="17329" y="0"/>
                    </a:lnTo>
                    <a:cubicBezTo>
                      <a:pt x="19686" y="0"/>
                      <a:pt x="21600" y="4832"/>
                      <a:pt x="21600" y="10800"/>
                    </a:cubicBezTo>
                    <a:cubicBezTo>
                      <a:pt x="21600" y="16760"/>
                      <a:pt x="19689" y="21600"/>
                      <a:pt x="17329" y="21600"/>
                    </a:cubicBezTo>
                    <a:lnTo>
                      <a:pt x="4271" y="21600"/>
                    </a:lnTo>
                    <a:cubicBezTo>
                      <a:pt x="1914" y="21600"/>
                      <a:pt x="0" y="16768"/>
                      <a:pt x="0" y="10800"/>
                    </a:cubicBezTo>
                    <a:cubicBezTo>
                      <a:pt x="0" y="4832"/>
                      <a:pt x="1911" y="0"/>
                      <a:pt x="4271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00C6"/>
                  </a:gs>
                  <a:gs pos="46532">
                    <a:srgbClr val="B800C4"/>
                  </a:gs>
                  <a:gs pos="100000">
                    <a:srgbClr val="8000C2"/>
                  </a:gs>
                </a:gsLst>
              </a:gradFill>
              <a:ln w="12700">
                <a:miter lim="400000"/>
              </a:ln>
            </p:spPr>
            <p:txBody>
              <a:bodyPr tIns="91439" bIns="91439" anchor="ctr"/>
              <a:lstStyle/>
              <a:p>
                <a:pPr algn="l" defTabSz="1828800">
                  <a:defRPr sz="3600">
                    <a:solidFill>
                      <a:srgbClr val="FFFFFF"/>
                    </a:solidFill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/>
              </a:p>
            </p:txBody>
          </p:sp>
          <p:sp>
            <p:nvSpPr>
              <p:cNvPr id="46" name="Freeform 35"/>
              <p:cNvSpPr/>
              <p:nvPr/>
            </p:nvSpPr>
            <p:spPr>
              <a:xfrm>
                <a:off x="6615242" y="8439818"/>
                <a:ext cx="2343640" cy="2342283"/>
              </a:xfrm>
              <a:prstGeom prst="ellipse">
                <a:avLst/>
              </a:prstGeom>
              <a:gradFill>
                <a:gsLst>
                  <a:gs pos="0">
                    <a:srgbClr val="F000C6"/>
                  </a:gs>
                  <a:gs pos="46532">
                    <a:srgbClr val="B800C4"/>
                  </a:gs>
                  <a:gs pos="100000">
                    <a:srgbClr val="8000C2"/>
                  </a:gs>
                </a:gsLst>
              </a:gradFill>
              <a:ln w="12700">
                <a:miter lim="400000"/>
              </a:ln>
            </p:spPr>
            <p:txBody>
              <a:bodyPr tIns="91439" bIns="91439" anchor="ctr"/>
              <a:lstStyle/>
              <a:p>
                <a:pPr algn="l" defTabSz="1828800">
                  <a:defRPr sz="3600">
                    <a:solidFill>
                      <a:srgbClr val="FFFFFF"/>
                    </a:solidFill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/>
              </a:p>
            </p:txBody>
          </p:sp>
          <p:sp>
            <p:nvSpPr>
              <p:cNvPr id="47" name="Freeform 36"/>
              <p:cNvSpPr/>
              <p:nvPr/>
            </p:nvSpPr>
            <p:spPr>
              <a:xfrm>
                <a:off x="6857955" y="8682392"/>
                <a:ext cx="1858214" cy="1857135"/>
              </a:xfrm>
              <a:prstGeom prst="ellipse">
                <a:avLst/>
              </a:prstGeom>
              <a:gradFill>
                <a:gsLst>
                  <a:gs pos="22846">
                    <a:srgbClr val="FFFFFF"/>
                  </a:gs>
                  <a:gs pos="63322">
                    <a:srgbClr val="E6EAEB"/>
                  </a:gs>
                  <a:gs pos="99960">
                    <a:srgbClr val="CDD5D8"/>
                  </a:gs>
                </a:gsLst>
                <a:lin ang="2089253"/>
              </a:gradFill>
              <a:ln w="12700">
                <a:miter lim="400000"/>
              </a:ln>
              <a:effectLst>
                <a:outerShdw blurRad="76200" dist="50800" dir="2315233" rotWithShape="0">
                  <a:srgbClr val="000000">
                    <a:alpha val="28814"/>
                  </a:srgbClr>
                </a:outerShdw>
              </a:effectLst>
            </p:spPr>
            <p:txBody>
              <a:bodyPr tIns="91439" bIns="91439" anchor="ctr"/>
              <a:lstStyle/>
              <a:p>
                <a:pPr algn="l" defTabSz="1828800">
                  <a:defRPr sz="3600">
                    <a:solidFill>
                      <a:srgbClr val="FFFFFF"/>
                    </a:solidFill>
                    <a:latin typeface="Avenir Next Regular"/>
                    <a:ea typeface="Avenir Next Regular"/>
                    <a:cs typeface="Avenir Next Regular"/>
                    <a:sym typeface="Avenir Next Regular"/>
                  </a:defRPr>
                </a:pPr>
                <a:endParaRPr/>
              </a:p>
            </p:txBody>
          </p:sp>
          <p:sp>
            <p:nvSpPr>
              <p:cNvPr id="48" name="Freeform 38"/>
              <p:cNvSpPr/>
              <p:nvPr/>
            </p:nvSpPr>
            <p:spPr>
              <a:xfrm>
                <a:off x="16038623" y="8684512"/>
                <a:ext cx="5064041" cy="18557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271" y="0"/>
                    </a:moveTo>
                    <a:lnTo>
                      <a:pt x="17329" y="0"/>
                    </a:lnTo>
                    <a:cubicBezTo>
                      <a:pt x="19686" y="0"/>
                      <a:pt x="21600" y="4832"/>
                      <a:pt x="21600" y="10800"/>
                    </a:cubicBezTo>
                    <a:cubicBezTo>
                      <a:pt x="21600" y="16760"/>
                      <a:pt x="19689" y="21600"/>
                      <a:pt x="17329" y="21600"/>
                    </a:cubicBezTo>
                    <a:lnTo>
                      <a:pt x="4271" y="21600"/>
                    </a:lnTo>
                    <a:cubicBezTo>
                      <a:pt x="1914" y="21600"/>
                      <a:pt x="0" y="16768"/>
                      <a:pt x="0" y="10800"/>
                    </a:cubicBezTo>
                    <a:cubicBezTo>
                      <a:pt x="3" y="4832"/>
                      <a:pt x="1914" y="0"/>
                      <a:pt x="4271" y="0"/>
                    </a:cubicBezTo>
                    <a:close/>
                  </a:path>
                </a:pathLst>
              </a:custGeom>
              <a:gradFill>
                <a:gsLst>
                  <a:gs pos="46000">
                    <a:srgbClr val="FFFF00"/>
                  </a:gs>
                  <a:gs pos="0">
                    <a:srgbClr val="FFFFA3"/>
                  </a:gs>
                  <a:gs pos="100000">
                    <a:srgbClr val="FFC000"/>
                  </a:gs>
                </a:gsLst>
              </a:gradFill>
              <a:ln w="12700">
                <a:miter lim="400000"/>
              </a:ln>
            </p:spPr>
            <p:txBody>
              <a:bodyPr tIns="91439" bIns="91439" anchor="ctr"/>
              <a:lstStyle/>
              <a:p>
                <a:pPr algn="l" defTabSz="1828800">
                  <a:defRPr sz="3600">
                    <a:solidFill>
                      <a:srgbClr val="FFFFFF"/>
                    </a:solidFill>
                    <a:latin typeface="Avenir Next Regular"/>
                    <a:ea typeface="Avenir Next Regular"/>
                    <a:cs typeface="Avenir Next Regular"/>
                    <a:sym typeface="Avenir Next Regular"/>
                  </a:defRPr>
                </a:pPr>
                <a:endParaRPr/>
              </a:p>
            </p:txBody>
          </p:sp>
          <p:sp>
            <p:nvSpPr>
              <p:cNvPr id="49" name="Freeform 39"/>
              <p:cNvSpPr/>
              <p:nvPr/>
            </p:nvSpPr>
            <p:spPr>
              <a:xfrm>
                <a:off x="15203633" y="8439818"/>
                <a:ext cx="2343640" cy="2342283"/>
              </a:xfrm>
              <a:prstGeom prst="ellipse">
                <a:avLst/>
              </a:prstGeom>
              <a:gradFill>
                <a:gsLst>
                  <a:gs pos="46000">
                    <a:srgbClr val="FFFF00"/>
                  </a:gs>
                  <a:gs pos="0">
                    <a:srgbClr val="FFFFA3"/>
                  </a:gs>
                  <a:gs pos="100000">
                    <a:srgbClr val="FFC000"/>
                  </a:gs>
                </a:gsLst>
              </a:gradFill>
              <a:ln w="12700">
                <a:miter lim="400000"/>
              </a:ln>
            </p:spPr>
            <p:txBody>
              <a:bodyPr tIns="91439" bIns="91439" anchor="ctr"/>
              <a:lstStyle/>
              <a:p>
                <a:pPr defTabSz="1828800"/>
                <a:endParaRPr sz="3600">
                  <a:solidFill>
                    <a:srgbClr val="FFFFFF"/>
                  </a:solidFill>
                  <a:latin typeface="Avenir Next Regular"/>
                  <a:ea typeface="Avenir Next Regular"/>
                  <a:cs typeface="Avenir Next Regular"/>
                </a:endParaRPr>
              </a:p>
            </p:txBody>
          </p:sp>
          <p:sp>
            <p:nvSpPr>
              <p:cNvPr id="50" name="Freeform 40"/>
              <p:cNvSpPr/>
              <p:nvPr/>
            </p:nvSpPr>
            <p:spPr>
              <a:xfrm>
                <a:off x="15447054" y="8682392"/>
                <a:ext cx="1858212" cy="1857135"/>
              </a:xfrm>
              <a:prstGeom prst="ellipse">
                <a:avLst/>
              </a:prstGeom>
              <a:gradFill>
                <a:gsLst>
                  <a:gs pos="22846">
                    <a:srgbClr val="FFFFFF"/>
                  </a:gs>
                  <a:gs pos="63322">
                    <a:srgbClr val="E6EAEB"/>
                  </a:gs>
                  <a:gs pos="99960">
                    <a:srgbClr val="CDD5D8"/>
                  </a:gs>
                </a:gsLst>
                <a:lin ang="2089253"/>
              </a:gradFill>
              <a:ln w="12700">
                <a:miter lim="400000"/>
              </a:ln>
              <a:effectLst>
                <a:outerShdw blurRad="76200" dist="50800" dir="2315233" rotWithShape="0">
                  <a:srgbClr val="000000">
                    <a:alpha val="28814"/>
                  </a:srgbClr>
                </a:outerShdw>
              </a:effectLst>
            </p:spPr>
            <p:txBody>
              <a:bodyPr tIns="91439" bIns="91439" anchor="ctr"/>
              <a:lstStyle/>
              <a:p>
                <a:pPr algn="l" defTabSz="1828800">
                  <a:defRPr sz="3600">
                    <a:solidFill>
                      <a:srgbClr val="FFFFFF"/>
                    </a:solidFill>
                    <a:latin typeface="Avenir Next Regular"/>
                    <a:ea typeface="Avenir Next Regular"/>
                    <a:cs typeface="Avenir Next Regular"/>
                    <a:sym typeface="Avenir Next Regular"/>
                  </a:defRPr>
                </a:pPr>
                <a:endParaRPr/>
              </a:p>
            </p:txBody>
          </p:sp>
          <p:sp>
            <p:nvSpPr>
              <p:cNvPr id="51" name="Freeform 42"/>
              <p:cNvSpPr/>
              <p:nvPr/>
            </p:nvSpPr>
            <p:spPr>
              <a:xfrm>
                <a:off x="13598926" y="3782837"/>
                <a:ext cx="1256558" cy="4710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73" h="21600" extrusionOk="0">
                    <a:moveTo>
                      <a:pt x="277" y="21600"/>
                    </a:moveTo>
                    <a:cubicBezTo>
                      <a:pt x="204" y="21600"/>
                      <a:pt x="143" y="21535"/>
                      <a:pt x="82" y="21405"/>
                    </a:cubicBezTo>
                    <a:cubicBezTo>
                      <a:pt x="-27" y="21113"/>
                      <a:pt x="-27" y="20659"/>
                      <a:pt x="82" y="20400"/>
                    </a:cubicBezTo>
                    <a:lnTo>
                      <a:pt x="7639" y="227"/>
                    </a:lnTo>
                    <a:cubicBezTo>
                      <a:pt x="7687" y="97"/>
                      <a:pt x="7760" y="32"/>
                      <a:pt x="7833" y="0"/>
                    </a:cubicBezTo>
                    <a:lnTo>
                      <a:pt x="21306" y="0"/>
                    </a:lnTo>
                    <a:cubicBezTo>
                      <a:pt x="21452" y="0"/>
                      <a:pt x="21573" y="324"/>
                      <a:pt x="21573" y="713"/>
                    </a:cubicBezTo>
                    <a:cubicBezTo>
                      <a:pt x="21573" y="1103"/>
                      <a:pt x="21452" y="1427"/>
                      <a:pt x="21306" y="1427"/>
                    </a:cubicBezTo>
                    <a:lnTo>
                      <a:pt x="7942" y="1427"/>
                    </a:lnTo>
                    <a:lnTo>
                      <a:pt x="459" y="21373"/>
                    </a:lnTo>
                    <a:cubicBezTo>
                      <a:pt x="410" y="21535"/>
                      <a:pt x="350" y="21600"/>
                      <a:pt x="277" y="21600"/>
                    </a:cubicBezTo>
                    <a:close/>
                  </a:path>
                </a:pathLst>
              </a:custGeom>
              <a:solidFill>
                <a:srgbClr val="939598"/>
              </a:solidFill>
              <a:ln w="12700">
                <a:miter lim="400000"/>
              </a:ln>
            </p:spPr>
            <p:txBody>
              <a:bodyPr tIns="91439" bIns="91439" anchor="ctr"/>
              <a:lstStyle/>
              <a:p>
                <a:pPr algn="l" defTabSz="1828800"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52" name="Freeform 43"/>
              <p:cNvSpPr/>
              <p:nvPr/>
            </p:nvSpPr>
            <p:spPr>
              <a:xfrm>
                <a:off x="14717497" y="3682413"/>
                <a:ext cx="233515" cy="233381"/>
              </a:xfrm>
              <a:prstGeom prst="ellipse">
                <a:avLst/>
              </a:prstGeom>
              <a:solidFill>
                <a:srgbClr val="939598"/>
              </a:solidFill>
              <a:ln w="12700">
                <a:miter lim="400000"/>
              </a:ln>
            </p:spPr>
            <p:txBody>
              <a:bodyPr tIns="91439" bIns="91439" anchor="ctr"/>
              <a:lstStyle/>
              <a:p>
                <a:pPr algn="l" defTabSz="1828800"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53" name="Freeform 44"/>
              <p:cNvSpPr/>
              <p:nvPr/>
            </p:nvSpPr>
            <p:spPr>
              <a:xfrm>
                <a:off x="13639877" y="8743918"/>
                <a:ext cx="1272979" cy="8748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4" h="21565" extrusionOk="0">
                    <a:moveTo>
                      <a:pt x="21323" y="21565"/>
                    </a:moveTo>
                    <a:lnTo>
                      <a:pt x="14575" y="21565"/>
                    </a:lnTo>
                    <a:cubicBezTo>
                      <a:pt x="14503" y="21565"/>
                      <a:pt x="14443" y="21530"/>
                      <a:pt x="14383" y="21460"/>
                    </a:cubicBezTo>
                    <a:lnTo>
                      <a:pt x="71" y="645"/>
                    </a:lnTo>
                    <a:cubicBezTo>
                      <a:pt x="-25" y="488"/>
                      <a:pt x="-25" y="244"/>
                      <a:pt x="83" y="104"/>
                    </a:cubicBezTo>
                    <a:cubicBezTo>
                      <a:pt x="179" y="-35"/>
                      <a:pt x="347" y="-35"/>
                      <a:pt x="442" y="104"/>
                    </a:cubicBezTo>
                    <a:lnTo>
                      <a:pt x="14683" y="20798"/>
                    </a:lnTo>
                    <a:lnTo>
                      <a:pt x="21323" y="20798"/>
                    </a:lnTo>
                    <a:cubicBezTo>
                      <a:pt x="21467" y="20815"/>
                      <a:pt x="21575" y="20990"/>
                      <a:pt x="21563" y="21199"/>
                    </a:cubicBezTo>
                    <a:cubicBezTo>
                      <a:pt x="21563" y="21408"/>
                      <a:pt x="21455" y="21565"/>
                      <a:pt x="21323" y="21565"/>
                    </a:cubicBezTo>
                    <a:close/>
                  </a:path>
                </a:pathLst>
              </a:custGeom>
              <a:solidFill>
                <a:srgbClr val="939598"/>
              </a:solidFill>
              <a:ln w="12700">
                <a:miter lim="400000"/>
              </a:ln>
            </p:spPr>
            <p:txBody>
              <a:bodyPr tIns="91439" bIns="91439" anchor="ctr"/>
              <a:lstStyle/>
              <a:p>
                <a:pPr algn="l" defTabSz="1828800"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54" name="Freeform 45"/>
              <p:cNvSpPr/>
              <p:nvPr/>
            </p:nvSpPr>
            <p:spPr>
              <a:xfrm>
                <a:off x="14776229" y="9486489"/>
                <a:ext cx="233516" cy="2333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16756" y="0"/>
                      <a:pt x="21600" y="4844"/>
                      <a:pt x="21600" y="10800"/>
                    </a:cubicBezTo>
                    <a:cubicBezTo>
                      <a:pt x="21600" y="16756"/>
                      <a:pt x="16756" y="21600"/>
                      <a:pt x="10800" y="21600"/>
                    </a:cubicBezTo>
                    <a:cubicBezTo>
                      <a:pt x="4844" y="21600"/>
                      <a:pt x="0" y="16756"/>
                      <a:pt x="0" y="10800"/>
                    </a:cubicBezTo>
                    <a:cubicBezTo>
                      <a:pt x="0" y="4844"/>
                      <a:pt x="4844" y="0"/>
                      <a:pt x="10800" y="0"/>
                    </a:cubicBezTo>
                    <a:close/>
                  </a:path>
                </a:pathLst>
              </a:custGeom>
              <a:solidFill>
                <a:srgbClr val="939598"/>
              </a:solidFill>
              <a:ln w="12700">
                <a:miter lim="400000"/>
              </a:ln>
            </p:spPr>
            <p:txBody>
              <a:bodyPr tIns="91439" bIns="91439" anchor="ctr"/>
              <a:lstStyle/>
              <a:p>
                <a:pPr algn="l" defTabSz="1828800"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55" name="Freeform 46"/>
              <p:cNvSpPr/>
              <p:nvPr/>
            </p:nvSpPr>
            <p:spPr>
              <a:xfrm>
                <a:off x="14724574" y="6646279"/>
                <a:ext cx="666633" cy="305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79" h="20713" extrusionOk="0">
                    <a:moveTo>
                      <a:pt x="21050" y="20676"/>
                    </a:moveTo>
                    <a:lnTo>
                      <a:pt x="527" y="20676"/>
                    </a:lnTo>
                    <a:cubicBezTo>
                      <a:pt x="252" y="21156"/>
                      <a:pt x="0" y="16836"/>
                      <a:pt x="0" y="11076"/>
                    </a:cubicBezTo>
                    <a:cubicBezTo>
                      <a:pt x="0" y="5316"/>
                      <a:pt x="183" y="37"/>
                      <a:pt x="458" y="37"/>
                    </a:cubicBezTo>
                    <a:cubicBezTo>
                      <a:pt x="481" y="37"/>
                      <a:pt x="504" y="37"/>
                      <a:pt x="527" y="37"/>
                    </a:cubicBezTo>
                    <a:lnTo>
                      <a:pt x="21050" y="37"/>
                    </a:lnTo>
                    <a:cubicBezTo>
                      <a:pt x="21325" y="-444"/>
                      <a:pt x="21577" y="3877"/>
                      <a:pt x="21577" y="9636"/>
                    </a:cubicBezTo>
                    <a:cubicBezTo>
                      <a:pt x="21600" y="15397"/>
                      <a:pt x="21394" y="20676"/>
                      <a:pt x="21119" y="20676"/>
                    </a:cubicBezTo>
                    <a:cubicBezTo>
                      <a:pt x="21096" y="20676"/>
                      <a:pt x="21073" y="20676"/>
                      <a:pt x="21050" y="20676"/>
                    </a:cubicBezTo>
                    <a:close/>
                  </a:path>
                </a:pathLst>
              </a:custGeom>
              <a:solidFill>
                <a:srgbClr val="939598"/>
              </a:solidFill>
              <a:ln w="12700">
                <a:miter lim="400000"/>
              </a:ln>
            </p:spPr>
            <p:txBody>
              <a:bodyPr tIns="91439" bIns="91439" anchor="ctr"/>
              <a:lstStyle/>
              <a:p>
                <a:pPr algn="l" defTabSz="1828800"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56" name="Freeform 47"/>
              <p:cNvSpPr/>
              <p:nvPr/>
            </p:nvSpPr>
            <p:spPr>
              <a:xfrm>
                <a:off x="15252458" y="6545201"/>
                <a:ext cx="233515" cy="2333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16756" y="21600"/>
                      <a:pt x="21600" y="16756"/>
                      <a:pt x="21600" y="10800"/>
                    </a:cubicBezTo>
                    <a:cubicBezTo>
                      <a:pt x="21600" y="4844"/>
                      <a:pt x="16756" y="0"/>
                      <a:pt x="10800" y="0"/>
                    </a:cubicBezTo>
                    <a:cubicBezTo>
                      <a:pt x="4844" y="0"/>
                      <a:pt x="0" y="4844"/>
                      <a:pt x="0" y="10800"/>
                    </a:cubicBezTo>
                    <a:cubicBezTo>
                      <a:pt x="0" y="10800"/>
                      <a:pt x="0" y="10800"/>
                      <a:pt x="0" y="10800"/>
                    </a:cubicBezTo>
                    <a:cubicBezTo>
                      <a:pt x="0" y="16756"/>
                      <a:pt x="4778" y="21600"/>
                      <a:pt x="10800" y="21600"/>
                    </a:cubicBezTo>
                    <a:close/>
                  </a:path>
                </a:pathLst>
              </a:custGeom>
              <a:solidFill>
                <a:srgbClr val="939598"/>
              </a:solidFill>
              <a:ln w="12700">
                <a:miter lim="400000"/>
              </a:ln>
            </p:spPr>
            <p:txBody>
              <a:bodyPr tIns="91439" bIns="91439" anchor="ctr"/>
              <a:lstStyle/>
              <a:p>
                <a:pPr algn="l" defTabSz="1828800"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57" name="Freeform 48"/>
              <p:cNvSpPr/>
              <p:nvPr/>
            </p:nvSpPr>
            <p:spPr>
              <a:xfrm>
                <a:off x="9350196" y="3782838"/>
                <a:ext cx="1256026" cy="4710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332" y="21600"/>
                    </a:moveTo>
                    <a:cubicBezTo>
                      <a:pt x="21478" y="21600"/>
                      <a:pt x="21600" y="21276"/>
                      <a:pt x="21600" y="20887"/>
                    </a:cubicBezTo>
                    <a:cubicBezTo>
                      <a:pt x="21600" y="20692"/>
                      <a:pt x="21576" y="20530"/>
                      <a:pt x="21527" y="20400"/>
                    </a:cubicBezTo>
                    <a:lnTo>
                      <a:pt x="13958" y="227"/>
                    </a:lnTo>
                    <a:cubicBezTo>
                      <a:pt x="13909" y="97"/>
                      <a:pt x="13836" y="32"/>
                      <a:pt x="13763" y="0"/>
                    </a:cubicBezTo>
                    <a:lnTo>
                      <a:pt x="268" y="0"/>
                    </a:lnTo>
                    <a:cubicBezTo>
                      <a:pt x="122" y="0"/>
                      <a:pt x="0" y="324"/>
                      <a:pt x="0" y="713"/>
                    </a:cubicBezTo>
                    <a:cubicBezTo>
                      <a:pt x="0" y="1103"/>
                      <a:pt x="122" y="1427"/>
                      <a:pt x="268" y="1427"/>
                    </a:cubicBezTo>
                    <a:lnTo>
                      <a:pt x="13654" y="1427"/>
                    </a:lnTo>
                    <a:lnTo>
                      <a:pt x="21138" y="21373"/>
                    </a:lnTo>
                    <a:cubicBezTo>
                      <a:pt x="21198" y="21535"/>
                      <a:pt x="21259" y="21600"/>
                      <a:pt x="21332" y="21600"/>
                    </a:cubicBezTo>
                    <a:close/>
                  </a:path>
                </a:pathLst>
              </a:custGeom>
              <a:solidFill>
                <a:srgbClr val="939598"/>
              </a:solidFill>
              <a:ln w="12700">
                <a:miter lim="400000"/>
              </a:ln>
            </p:spPr>
            <p:txBody>
              <a:bodyPr tIns="91439" bIns="91439" anchor="ctr"/>
              <a:lstStyle/>
              <a:p>
                <a:pPr algn="l" defTabSz="1828800"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58" name="Freeform 49"/>
              <p:cNvSpPr/>
              <p:nvPr/>
            </p:nvSpPr>
            <p:spPr>
              <a:xfrm>
                <a:off x="9254666" y="3681706"/>
                <a:ext cx="233523" cy="2340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5" h="21600" extrusionOk="0">
                    <a:moveTo>
                      <a:pt x="10767" y="21600"/>
                    </a:moveTo>
                    <a:cubicBezTo>
                      <a:pt x="4829" y="21600"/>
                      <a:pt x="0" y="16771"/>
                      <a:pt x="0" y="10767"/>
                    </a:cubicBezTo>
                    <a:cubicBezTo>
                      <a:pt x="0" y="4829"/>
                      <a:pt x="4829" y="0"/>
                      <a:pt x="10767" y="0"/>
                    </a:cubicBezTo>
                    <a:cubicBezTo>
                      <a:pt x="16706" y="0"/>
                      <a:pt x="21535" y="4829"/>
                      <a:pt x="21535" y="10767"/>
                    </a:cubicBezTo>
                    <a:cubicBezTo>
                      <a:pt x="21600" y="16771"/>
                      <a:pt x="16771" y="21600"/>
                      <a:pt x="10767" y="21600"/>
                    </a:cubicBezTo>
                    <a:cubicBezTo>
                      <a:pt x="10767" y="21600"/>
                      <a:pt x="10767" y="21600"/>
                      <a:pt x="10767" y="21600"/>
                    </a:cubicBezTo>
                    <a:close/>
                  </a:path>
                </a:pathLst>
              </a:custGeom>
              <a:solidFill>
                <a:srgbClr val="939598"/>
              </a:solidFill>
              <a:ln w="12700">
                <a:miter lim="400000"/>
              </a:ln>
            </p:spPr>
            <p:txBody>
              <a:bodyPr tIns="91439" bIns="91439" anchor="ctr"/>
              <a:lstStyle/>
              <a:p>
                <a:pPr algn="l" defTabSz="1828800"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59" name="Freeform 50"/>
              <p:cNvSpPr/>
              <p:nvPr/>
            </p:nvSpPr>
            <p:spPr>
              <a:xfrm>
                <a:off x="9290755" y="8742910"/>
                <a:ext cx="1276141" cy="8758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9" h="21555" extrusionOk="0">
                    <a:moveTo>
                      <a:pt x="275" y="21555"/>
                    </a:moveTo>
                    <a:lnTo>
                      <a:pt x="7009" y="21555"/>
                    </a:lnTo>
                    <a:cubicBezTo>
                      <a:pt x="7080" y="21555"/>
                      <a:pt x="7140" y="21520"/>
                      <a:pt x="7200" y="21451"/>
                    </a:cubicBezTo>
                    <a:lnTo>
                      <a:pt x="21480" y="669"/>
                    </a:lnTo>
                    <a:cubicBezTo>
                      <a:pt x="21588" y="529"/>
                      <a:pt x="21600" y="286"/>
                      <a:pt x="21504" y="129"/>
                    </a:cubicBezTo>
                    <a:cubicBezTo>
                      <a:pt x="21409" y="-28"/>
                      <a:pt x="21241" y="-45"/>
                      <a:pt x="21134" y="94"/>
                    </a:cubicBezTo>
                    <a:cubicBezTo>
                      <a:pt x="21122" y="112"/>
                      <a:pt x="21122" y="112"/>
                      <a:pt x="21110" y="129"/>
                    </a:cubicBezTo>
                    <a:lnTo>
                      <a:pt x="6901" y="20789"/>
                    </a:lnTo>
                    <a:lnTo>
                      <a:pt x="275" y="20789"/>
                    </a:lnTo>
                    <a:cubicBezTo>
                      <a:pt x="132" y="20772"/>
                      <a:pt x="0" y="20928"/>
                      <a:pt x="0" y="21137"/>
                    </a:cubicBezTo>
                    <a:cubicBezTo>
                      <a:pt x="0" y="21346"/>
                      <a:pt x="96" y="21538"/>
                      <a:pt x="239" y="21538"/>
                    </a:cubicBezTo>
                    <a:cubicBezTo>
                      <a:pt x="251" y="21555"/>
                      <a:pt x="263" y="21555"/>
                      <a:pt x="275" y="21555"/>
                    </a:cubicBezTo>
                    <a:close/>
                  </a:path>
                </a:pathLst>
              </a:custGeom>
              <a:solidFill>
                <a:srgbClr val="939598"/>
              </a:solidFill>
              <a:ln w="12700">
                <a:miter lim="400000"/>
              </a:ln>
            </p:spPr>
            <p:txBody>
              <a:bodyPr tIns="91439" bIns="91439" anchor="ctr"/>
              <a:lstStyle/>
              <a:p>
                <a:pPr algn="l" defTabSz="1828800"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60" name="Freeform 51"/>
              <p:cNvSpPr/>
              <p:nvPr/>
            </p:nvSpPr>
            <p:spPr>
              <a:xfrm>
                <a:off x="9195935" y="9486489"/>
                <a:ext cx="233516" cy="2333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844" y="0"/>
                      <a:pt x="0" y="4844"/>
                      <a:pt x="0" y="10800"/>
                    </a:cubicBezTo>
                    <a:cubicBezTo>
                      <a:pt x="0" y="16756"/>
                      <a:pt x="4844" y="21600"/>
                      <a:pt x="10800" y="21600"/>
                    </a:cubicBezTo>
                    <a:cubicBezTo>
                      <a:pt x="16756" y="21600"/>
                      <a:pt x="21600" y="16756"/>
                      <a:pt x="21600" y="10800"/>
                    </a:cubicBezTo>
                    <a:cubicBezTo>
                      <a:pt x="21600" y="4844"/>
                      <a:pt x="16756" y="0"/>
                      <a:pt x="10800" y="0"/>
                    </a:cubicBezTo>
                    <a:close/>
                  </a:path>
                </a:pathLst>
              </a:custGeom>
              <a:solidFill>
                <a:srgbClr val="939598"/>
              </a:solidFill>
              <a:ln w="12700">
                <a:miter lim="400000"/>
              </a:ln>
            </p:spPr>
            <p:txBody>
              <a:bodyPr tIns="91439" bIns="91439" anchor="ctr"/>
              <a:lstStyle/>
              <a:p>
                <a:pPr algn="l" defTabSz="1828800"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61" name="Freeform 52"/>
              <p:cNvSpPr/>
              <p:nvPr/>
            </p:nvSpPr>
            <p:spPr>
              <a:xfrm>
                <a:off x="8816597" y="6646331"/>
                <a:ext cx="664510" cy="304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79" h="21146" extrusionOk="0">
                    <a:moveTo>
                      <a:pt x="462" y="21108"/>
                    </a:moveTo>
                    <a:lnTo>
                      <a:pt x="21050" y="21108"/>
                    </a:lnTo>
                    <a:cubicBezTo>
                      <a:pt x="21326" y="21600"/>
                      <a:pt x="21579" y="17181"/>
                      <a:pt x="21579" y="11291"/>
                    </a:cubicBezTo>
                    <a:cubicBezTo>
                      <a:pt x="21579" y="5400"/>
                      <a:pt x="21395" y="0"/>
                      <a:pt x="21119" y="0"/>
                    </a:cubicBezTo>
                    <a:cubicBezTo>
                      <a:pt x="21096" y="0"/>
                      <a:pt x="21073" y="0"/>
                      <a:pt x="21050" y="0"/>
                    </a:cubicBezTo>
                    <a:lnTo>
                      <a:pt x="462" y="0"/>
                    </a:lnTo>
                    <a:cubicBezTo>
                      <a:pt x="186" y="492"/>
                      <a:pt x="-21" y="5400"/>
                      <a:pt x="2" y="11291"/>
                    </a:cubicBezTo>
                    <a:cubicBezTo>
                      <a:pt x="2" y="16691"/>
                      <a:pt x="209" y="21108"/>
                      <a:pt x="462" y="21108"/>
                    </a:cubicBezTo>
                    <a:close/>
                  </a:path>
                </a:pathLst>
              </a:custGeom>
              <a:solidFill>
                <a:srgbClr val="939598"/>
              </a:solidFill>
              <a:ln w="12700">
                <a:miter lim="400000"/>
              </a:ln>
            </p:spPr>
            <p:txBody>
              <a:bodyPr tIns="91439" bIns="91439" anchor="ctr"/>
              <a:lstStyle/>
              <a:p>
                <a:pPr algn="l" defTabSz="1828800"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62" name="Freeform 53"/>
              <p:cNvSpPr/>
              <p:nvPr/>
            </p:nvSpPr>
            <p:spPr>
              <a:xfrm>
                <a:off x="8719705" y="6545201"/>
                <a:ext cx="233516" cy="2333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44" y="21600"/>
                      <a:pt x="0" y="16756"/>
                      <a:pt x="0" y="10800"/>
                    </a:cubicBezTo>
                    <a:cubicBezTo>
                      <a:pt x="0" y="4844"/>
                      <a:pt x="4844" y="0"/>
                      <a:pt x="10800" y="0"/>
                    </a:cubicBezTo>
                    <a:cubicBezTo>
                      <a:pt x="16756" y="0"/>
                      <a:pt x="21600" y="4844"/>
                      <a:pt x="21600" y="10800"/>
                    </a:cubicBezTo>
                    <a:cubicBezTo>
                      <a:pt x="21600" y="10800"/>
                      <a:pt x="21600" y="10800"/>
                      <a:pt x="21600" y="10800"/>
                    </a:cubicBezTo>
                    <a:cubicBezTo>
                      <a:pt x="21600" y="16756"/>
                      <a:pt x="16756" y="21600"/>
                      <a:pt x="10800" y="21600"/>
                    </a:cubicBezTo>
                    <a:close/>
                  </a:path>
                </a:pathLst>
              </a:custGeom>
              <a:solidFill>
                <a:srgbClr val="939598"/>
              </a:solidFill>
              <a:ln w="12700">
                <a:miter lim="400000"/>
              </a:ln>
            </p:spPr>
            <p:txBody>
              <a:bodyPr tIns="91439" bIns="91439" anchor="ctr"/>
              <a:lstStyle/>
              <a:p>
                <a:pPr algn="l" defTabSz="1828800"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</p:grpSp>
        <p:sp>
          <p:nvSpPr>
            <p:cNvPr id="8" name="Прямоугольник 7"/>
            <p:cNvSpPr/>
            <p:nvPr/>
          </p:nvSpPr>
          <p:spPr>
            <a:xfrm>
              <a:off x="532317" y="2167684"/>
              <a:ext cx="1682276" cy="6822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компенсации затрат государства</a:t>
              </a:r>
              <a:endParaRPr kumimoji="0" lang="ru-RU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1922415" y="3643268"/>
              <a:ext cx="870752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fontAlgn="ctr"/>
              <a:r>
                <a:rPr lang="ru-RU" sz="3000" b="1" dirty="0" smtClean="0">
                  <a:solidFill>
                    <a:srgbClr val="00206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22,8</a:t>
              </a:r>
              <a:endParaRPr lang="ru-RU" sz="3000" b="1" dirty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2195291" y="2218492"/>
              <a:ext cx="870752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ctr"/>
              <a:r>
                <a:rPr lang="ru-RU" sz="3000" b="1" dirty="0" smtClean="0">
                  <a:solidFill>
                    <a:srgbClr val="00206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28,5</a:t>
              </a:r>
              <a:endParaRPr lang="ru-RU" sz="3000" b="1" dirty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197093" y="3576630"/>
              <a:ext cx="1738153" cy="6694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ts val="1500"/>
                </a:lnSpc>
              </a:pPr>
              <a:r>
                <a:rPr lang="ru-RU" b="1" kern="0" dirty="0">
                  <a:solidFill>
                    <a:sysClr val="windowText" lastClr="000000"/>
                  </a:solidFill>
                </a:rPr>
                <a:t>доходы от использования имущества</a:t>
              </a: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6229866" y="2285335"/>
              <a:ext cx="870752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ctr"/>
              <a:r>
                <a:rPr lang="ru-RU" sz="3000" b="1" dirty="0" smtClean="0">
                  <a:solidFill>
                    <a:srgbClr val="00206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25,5</a:t>
              </a:r>
              <a:endParaRPr lang="ru-RU" sz="3000" b="1" dirty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7341549" y="2218492"/>
              <a:ext cx="1270503" cy="6694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доходы от продажи активов</a:t>
              </a:r>
              <a:endParaRPr kumimoji="0" lang="ru-RU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6532592" y="3643429"/>
              <a:ext cx="870752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ctr"/>
              <a:r>
                <a:rPr lang="ru-RU" sz="3000" b="1" dirty="0" smtClean="0">
                  <a:solidFill>
                    <a:srgbClr val="00206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11,1</a:t>
              </a:r>
              <a:endParaRPr lang="ru-RU" sz="3000" b="1" dirty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7263643" y="4883574"/>
              <a:ext cx="1516423" cy="6874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прочие неналоговые доходы</a:t>
              </a:r>
              <a:endParaRPr kumimoji="0" lang="ru-RU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6343945" y="5004732"/>
              <a:ext cx="675185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ctr"/>
              <a:r>
                <a:rPr lang="ru-RU" sz="3000" b="1" dirty="0" smtClean="0">
                  <a:solidFill>
                    <a:srgbClr val="00206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5,1</a:t>
              </a:r>
              <a:endParaRPr lang="ru-RU" sz="3000" b="1" dirty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2281208" y="4969425"/>
              <a:ext cx="675185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ctr"/>
              <a:r>
                <a:rPr lang="ru-RU" sz="3000" b="1" dirty="0" smtClean="0">
                  <a:solidFill>
                    <a:srgbClr val="00206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7,0</a:t>
              </a:r>
              <a:endParaRPr lang="ru-RU" sz="3000" b="1" dirty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7373667" y="3489541"/>
              <a:ext cx="1763816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ts val="1500"/>
                </a:lnSpc>
                <a:defRPr/>
              </a:pPr>
              <a:r>
                <a:rPr lang="ru-RU" b="1" kern="0" dirty="0">
                  <a:solidFill>
                    <a:sysClr val="windowText" lastClr="000000"/>
                  </a:solidFill>
                </a:rPr>
                <a:t>негативное воздействие на окружающую среду</a:t>
              </a: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552505" y="4821564"/>
              <a:ext cx="1612811" cy="874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штрафы, санкции, возмещение ущерба</a:t>
              </a:r>
              <a:endParaRPr kumimoji="0" lang="ru-RU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63" name="TextBox 62"/>
          <p:cNvSpPr txBox="1"/>
          <p:nvPr/>
        </p:nvSpPr>
        <p:spPr>
          <a:xfrm>
            <a:off x="3110985" y="3072850"/>
            <a:ext cx="284541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ookman Old Style" pitchFamily="18" charset="0"/>
              </a:rPr>
              <a:t>Всего</a:t>
            </a:r>
            <a:r>
              <a:rPr lang="ru-RU" sz="2800" b="1" dirty="0">
                <a:solidFill>
                  <a:prstClr val="black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ookman Old Style" pitchFamily="18" charset="0"/>
              </a:rPr>
              <a:t> </a:t>
            </a:r>
            <a:endParaRPr lang="ru-RU" sz="2800" b="1" dirty="0" smtClean="0">
              <a:solidFill>
                <a:prstClr val="black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Bookman Old Style" pitchFamily="18" charset="0"/>
            </a:endParaRPr>
          </a:p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ookman Old Style" pitchFamily="18" charset="0"/>
              </a:rPr>
              <a:t>33 042,5</a:t>
            </a:r>
          </a:p>
          <a:p>
            <a:pPr algn="ctr"/>
            <a:r>
              <a:rPr lang="ru-RU" sz="2200" b="1" dirty="0" smtClean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ookman Old Style" pitchFamily="18" charset="0"/>
              </a:rPr>
              <a:t>тыс.рублей</a:t>
            </a:r>
            <a:endParaRPr lang="ru-RU" sz="2200" b="1" dirty="0">
              <a:solidFill>
                <a:srgbClr val="00206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5697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13"/>
          <p:cNvSpPr>
            <a:spLocks noChangeArrowheads="1"/>
          </p:cNvSpPr>
          <p:nvPr/>
        </p:nvSpPr>
        <p:spPr bwMode="auto">
          <a:xfrm>
            <a:off x="8172450" y="6519863"/>
            <a:ext cx="790575" cy="288925"/>
          </a:xfrm>
          <a:prstGeom prst="ellipse">
            <a:avLst/>
          </a:prstGeom>
          <a:solidFill>
            <a:sysClr val="window" lastClr="FFFFFF"/>
          </a:solidFill>
          <a:ln w="25400">
            <a:solidFill>
              <a:srgbClr val="00206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 kern="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12</a:t>
            </a:r>
            <a:endParaRPr lang="ru-RU" b="1" kern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9393" y="0"/>
            <a:ext cx="76581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Исполнение прогноза Министерства финансов Нижегородской области</a:t>
            </a:r>
            <a:r>
              <a:rPr lang="ru-RU" sz="2600" b="1" dirty="0" smtClean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, </a:t>
            </a:r>
            <a:r>
              <a:rPr lang="ru-RU" sz="2500" b="1" dirty="0" smtClean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тыс.рублей</a:t>
            </a:r>
            <a:endParaRPr lang="ru-RU" sz="2500" b="1" dirty="0">
              <a:solidFill>
                <a:srgbClr val="00206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14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5269">
            <a:off x="3535645" y="3363711"/>
            <a:ext cx="2022363" cy="597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3820828" y="4063888"/>
            <a:ext cx="10839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+9,3%</a:t>
            </a:r>
            <a:endParaRPr lang="ru-RU" sz="2800" b="1" dirty="0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280711" y="2177775"/>
            <a:ext cx="2460289" cy="9079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ctr"/>
            <a:r>
              <a:rPr lang="ru-RU" sz="2500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Перевыполнено</a:t>
            </a:r>
          </a:p>
          <a:p>
            <a:pPr algn="ctr" font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+57 497,9</a:t>
            </a:r>
            <a:endParaRPr lang="ru-RU" sz="2800" b="1" dirty="0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grpSp>
        <p:nvGrpSpPr>
          <p:cNvPr id="29" name="Группа 28"/>
          <p:cNvGrpSpPr/>
          <p:nvPr/>
        </p:nvGrpSpPr>
        <p:grpSpPr>
          <a:xfrm>
            <a:off x="376507" y="1896296"/>
            <a:ext cx="2597758" cy="3637120"/>
            <a:chOff x="639393" y="2068648"/>
            <a:chExt cx="2353901" cy="3312368"/>
          </a:xfrm>
        </p:grpSpPr>
        <p:grpSp>
          <p:nvGrpSpPr>
            <p:cNvPr id="24" name="Группа 23"/>
            <p:cNvGrpSpPr/>
            <p:nvPr/>
          </p:nvGrpSpPr>
          <p:grpSpPr>
            <a:xfrm>
              <a:off x="639393" y="2068648"/>
              <a:ext cx="2319415" cy="3312368"/>
              <a:chOff x="-1908720" y="1108067"/>
              <a:chExt cx="2319415" cy="3312368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-1908720" y="1108067"/>
                <a:ext cx="2319415" cy="3312368"/>
              </a:xfrm>
              <a:custGeom>
                <a:avLst/>
                <a:gdLst/>
                <a:ahLst/>
                <a:cxnLst/>
                <a:rect l="l" t="t" r="r" b="b"/>
                <a:pathLst>
                  <a:path w="2736304" h="3312368">
                    <a:moveTo>
                      <a:pt x="571805" y="0"/>
                    </a:moveTo>
                    <a:lnTo>
                      <a:pt x="1008112" y="0"/>
                    </a:lnTo>
                    <a:lnTo>
                      <a:pt x="2164499" y="0"/>
                    </a:lnTo>
                    <a:lnTo>
                      <a:pt x="2736304" y="0"/>
                    </a:lnTo>
                    <a:lnTo>
                      <a:pt x="2736304" y="571805"/>
                    </a:lnTo>
                    <a:lnTo>
                      <a:pt x="2736304" y="1296144"/>
                    </a:lnTo>
                    <a:lnTo>
                      <a:pt x="2736304" y="2740563"/>
                    </a:lnTo>
                    <a:cubicBezTo>
                      <a:pt x="2736304" y="3056362"/>
                      <a:pt x="2480298" y="3312368"/>
                      <a:pt x="2164499" y="3312368"/>
                    </a:cubicBezTo>
                    <a:lnTo>
                      <a:pt x="1728192" y="3312368"/>
                    </a:lnTo>
                    <a:lnTo>
                      <a:pt x="571805" y="3312368"/>
                    </a:lnTo>
                    <a:lnTo>
                      <a:pt x="0" y="3312368"/>
                    </a:lnTo>
                    <a:lnTo>
                      <a:pt x="0" y="2740563"/>
                    </a:lnTo>
                    <a:lnTo>
                      <a:pt x="0" y="2016224"/>
                    </a:lnTo>
                    <a:lnTo>
                      <a:pt x="0" y="571805"/>
                    </a:lnTo>
                    <a:cubicBezTo>
                      <a:pt x="0" y="256006"/>
                      <a:pt x="256006" y="0"/>
                      <a:pt x="571805" y="0"/>
                    </a:cubicBezTo>
                    <a:close/>
                  </a:path>
                </a:pathLst>
              </a:custGeom>
              <a:gradFill flip="none" rotWithShape="1">
                <a:gsLst>
                  <a:gs pos="2000">
                    <a:srgbClr val="0070C0"/>
                  </a:gs>
                  <a:gs pos="100000">
                    <a:srgbClr val="00B0F0"/>
                  </a:gs>
                </a:gsLst>
                <a:lin ang="10800000" scaled="1"/>
                <a:tileRect/>
              </a:gradFill>
              <a:ln w="25400" cap="flat" cmpd="sng" algn="ctr">
                <a:solidFill>
                  <a:srgbClr val="0070C0"/>
                </a:solidFill>
                <a:prstDash val="solid"/>
              </a:ln>
              <a:effectLst>
                <a:reflection blurRad="6350" stA="42000" endPos="17000" dir="5400000" sy="-100000" algn="bl" rotWithShape="0"/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>
                <a:bevelT w="127000"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9" name="圆角矩形 27"/>
              <p:cNvSpPr/>
              <p:nvPr/>
            </p:nvSpPr>
            <p:spPr>
              <a:xfrm>
                <a:off x="-1707816" y="1381115"/>
                <a:ext cx="1944217" cy="2798376"/>
              </a:xfrm>
              <a:prstGeom prst="round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>
                <a:innerShdw blurRad="38100" dist="50800" dir="16200000">
                  <a:prstClr val="black">
                    <a:alpha val="30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cxnSp>
            <p:nvCxnSpPr>
              <p:cNvPr id="20" name="直接连接符 28"/>
              <p:cNvCxnSpPr/>
              <p:nvPr/>
            </p:nvCxnSpPr>
            <p:spPr>
              <a:xfrm>
                <a:off x="-1570621" y="2081231"/>
                <a:ext cx="1649402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2BA6F9"/>
                </a:solidFill>
                <a:prstDash val="sysDash"/>
              </a:ln>
              <a:effectLst/>
            </p:spPr>
          </p:cxnSp>
        </p:grpSp>
        <p:sp>
          <p:nvSpPr>
            <p:cNvPr id="9" name="Прямоугольник 8"/>
            <p:cNvSpPr/>
            <p:nvPr/>
          </p:nvSpPr>
          <p:spPr>
            <a:xfrm>
              <a:off x="927867" y="2422756"/>
              <a:ext cx="1783992" cy="5675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fontAlgn="ctr"/>
              <a:r>
                <a:rPr lang="ru-RU" sz="3450" b="1" dirty="0">
                  <a:solidFill>
                    <a:srgbClr val="C0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616 481,3</a:t>
              </a:r>
            </a:p>
          </p:txBody>
        </p:sp>
        <p:sp>
          <p:nvSpPr>
            <p:cNvPr id="8" name="TextBox 34"/>
            <p:cNvSpPr txBox="1"/>
            <p:nvPr/>
          </p:nvSpPr>
          <p:spPr>
            <a:xfrm>
              <a:off x="646431" y="4036488"/>
              <a:ext cx="2346863" cy="75679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>
              <a:spAutoFit/>
            </a:bodyPr>
            <a:lstStyle>
              <a:lvl1pPr>
                <a:defRPr sz="3500">
                  <a:solidFill>
                    <a:srgbClr val="F77F00"/>
                  </a:solidFill>
                  <a:latin typeface="Bellota Regular"/>
                  <a:ea typeface="Bellota Regular"/>
                  <a:cs typeface="Bellota Regular"/>
                  <a:sym typeface="Bellota Regular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ru-RU" sz="3000" b="1" dirty="0" smtClean="0">
                  <a:solidFill>
                    <a:srgbClr val="C0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Прогноз Минфина</a:t>
              </a:r>
              <a:endParaRPr sz="3000" b="1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grpSp>
          <p:nvGrpSpPr>
            <p:cNvPr id="25" name="Google Shape;902;p46"/>
            <p:cNvGrpSpPr/>
            <p:nvPr/>
          </p:nvGrpSpPr>
          <p:grpSpPr>
            <a:xfrm>
              <a:off x="1398503" y="3225562"/>
              <a:ext cx="731501" cy="763566"/>
              <a:chOff x="3246919" y="3702685"/>
              <a:chExt cx="438344" cy="453443"/>
            </a:xfrm>
          </p:grpSpPr>
          <p:sp>
            <p:nvSpPr>
              <p:cNvPr id="26" name="Google Shape;903;p46"/>
              <p:cNvSpPr/>
              <p:nvPr/>
            </p:nvSpPr>
            <p:spPr>
              <a:xfrm>
                <a:off x="3246919" y="3708000"/>
                <a:ext cx="438344" cy="448128"/>
              </a:xfrm>
              <a:custGeom>
                <a:avLst/>
                <a:gdLst/>
                <a:ahLst/>
                <a:cxnLst/>
                <a:rect l="l" t="t" r="r" b="b"/>
                <a:pathLst>
                  <a:path w="15046" h="15045" extrusionOk="0">
                    <a:moveTo>
                      <a:pt x="7132" y="0"/>
                    </a:moveTo>
                    <a:lnTo>
                      <a:pt x="6766" y="49"/>
                    </a:lnTo>
                    <a:lnTo>
                      <a:pt x="6375" y="98"/>
                    </a:lnTo>
                    <a:lnTo>
                      <a:pt x="6009" y="147"/>
                    </a:lnTo>
                    <a:lnTo>
                      <a:pt x="5642" y="244"/>
                    </a:lnTo>
                    <a:lnTo>
                      <a:pt x="5276" y="342"/>
                    </a:lnTo>
                    <a:lnTo>
                      <a:pt x="4934" y="464"/>
                    </a:lnTo>
                    <a:lnTo>
                      <a:pt x="4592" y="586"/>
                    </a:lnTo>
                    <a:lnTo>
                      <a:pt x="4250" y="733"/>
                    </a:lnTo>
                    <a:lnTo>
                      <a:pt x="3933" y="904"/>
                    </a:lnTo>
                    <a:lnTo>
                      <a:pt x="3615" y="1099"/>
                    </a:lnTo>
                    <a:lnTo>
                      <a:pt x="3322" y="1295"/>
                    </a:lnTo>
                    <a:lnTo>
                      <a:pt x="3029" y="1490"/>
                    </a:lnTo>
                    <a:lnTo>
                      <a:pt x="2736" y="1710"/>
                    </a:lnTo>
                    <a:lnTo>
                      <a:pt x="2467" y="1954"/>
                    </a:lnTo>
                    <a:lnTo>
                      <a:pt x="2199" y="2198"/>
                    </a:lnTo>
                    <a:lnTo>
                      <a:pt x="1954" y="2467"/>
                    </a:lnTo>
                    <a:lnTo>
                      <a:pt x="1710" y="2736"/>
                    </a:lnTo>
                    <a:lnTo>
                      <a:pt x="1490" y="3029"/>
                    </a:lnTo>
                    <a:lnTo>
                      <a:pt x="1295" y="3322"/>
                    </a:lnTo>
                    <a:lnTo>
                      <a:pt x="1100" y="3615"/>
                    </a:lnTo>
                    <a:lnTo>
                      <a:pt x="904" y="3932"/>
                    </a:lnTo>
                    <a:lnTo>
                      <a:pt x="733" y="4250"/>
                    </a:lnTo>
                    <a:lnTo>
                      <a:pt x="587" y="4592"/>
                    </a:lnTo>
                    <a:lnTo>
                      <a:pt x="465" y="4934"/>
                    </a:lnTo>
                    <a:lnTo>
                      <a:pt x="342" y="5276"/>
                    </a:lnTo>
                    <a:lnTo>
                      <a:pt x="245" y="5642"/>
                    </a:lnTo>
                    <a:lnTo>
                      <a:pt x="147" y="6008"/>
                    </a:lnTo>
                    <a:lnTo>
                      <a:pt x="98" y="6375"/>
                    </a:lnTo>
                    <a:lnTo>
                      <a:pt x="49" y="6765"/>
                    </a:lnTo>
                    <a:lnTo>
                      <a:pt x="0" y="7132"/>
                    </a:lnTo>
                    <a:lnTo>
                      <a:pt x="0" y="7522"/>
                    </a:lnTo>
                    <a:lnTo>
                      <a:pt x="0" y="7913"/>
                    </a:lnTo>
                    <a:lnTo>
                      <a:pt x="49" y="8280"/>
                    </a:lnTo>
                    <a:lnTo>
                      <a:pt x="98" y="8670"/>
                    </a:lnTo>
                    <a:lnTo>
                      <a:pt x="147" y="9037"/>
                    </a:lnTo>
                    <a:lnTo>
                      <a:pt x="245" y="9403"/>
                    </a:lnTo>
                    <a:lnTo>
                      <a:pt x="342" y="9769"/>
                    </a:lnTo>
                    <a:lnTo>
                      <a:pt x="465" y="10111"/>
                    </a:lnTo>
                    <a:lnTo>
                      <a:pt x="587" y="10453"/>
                    </a:lnTo>
                    <a:lnTo>
                      <a:pt x="733" y="10795"/>
                    </a:lnTo>
                    <a:lnTo>
                      <a:pt x="904" y="11113"/>
                    </a:lnTo>
                    <a:lnTo>
                      <a:pt x="1100" y="11430"/>
                    </a:lnTo>
                    <a:lnTo>
                      <a:pt x="1295" y="11723"/>
                    </a:lnTo>
                    <a:lnTo>
                      <a:pt x="1490" y="12016"/>
                    </a:lnTo>
                    <a:lnTo>
                      <a:pt x="1710" y="12309"/>
                    </a:lnTo>
                    <a:lnTo>
                      <a:pt x="1954" y="12578"/>
                    </a:lnTo>
                    <a:lnTo>
                      <a:pt x="2199" y="12847"/>
                    </a:lnTo>
                    <a:lnTo>
                      <a:pt x="2467" y="13091"/>
                    </a:lnTo>
                    <a:lnTo>
                      <a:pt x="2736" y="13335"/>
                    </a:lnTo>
                    <a:lnTo>
                      <a:pt x="3029" y="13555"/>
                    </a:lnTo>
                    <a:lnTo>
                      <a:pt x="3322" y="13750"/>
                    </a:lnTo>
                    <a:lnTo>
                      <a:pt x="3615" y="13946"/>
                    </a:lnTo>
                    <a:lnTo>
                      <a:pt x="3933" y="14141"/>
                    </a:lnTo>
                    <a:lnTo>
                      <a:pt x="4250" y="14312"/>
                    </a:lnTo>
                    <a:lnTo>
                      <a:pt x="4592" y="14459"/>
                    </a:lnTo>
                    <a:lnTo>
                      <a:pt x="4934" y="14581"/>
                    </a:lnTo>
                    <a:lnTo>
                      <a:pt x="5276" y="14703"/>
                    </a:lnTo>
                    <a:lnTo>
                      <a:pt x="5642" y="14801"/>
                    </a:lnTo>
                    <a:lnTo>
                      <a:pt x="6009" y="14898"/>
                    </a:lnTo>
                    <a:lnTo>
                      <a:pt x="6375" y="14947"/>
                    </a:lnTo>
                    <a:lnTo>
                      <a:pt x="6766" y="14996"/>
                    </a:lnTo>
                    <a:lnTo>
                      <a:pt x="7132" y="15045"/>
                    </a:lnTo>
                    <a:lnTo>
                      <a:pt x="7914" y="15045"/>
                    </a:lnTo>
                    <a:lnTo>
                      <a:pt x="8280" y="14996"/>
                    </a:lnTo>
                    <a:lnTo>
                      <a:pt x="8671" y="14947"/>
                    </a:lnTo>
                    <a:lnTo>
                      <a:pt x="9037" y="14898"/>
                    </a:lnTo>
                    <a:lnTo>
                      <a:pt x="9403" y="14801"/>
                    </a:lnTo>
                    <a:lnTo>
                      <a:pt x="9770" y="14703"/>
                    </a:lnTo>
                    <a:lnTo>
                      <a:pt x="10112" y="14581"/>
                    </a:lnTo>
                    <a:lnTo>
                      <a:pt x="10454" y="14459"/>
                    </a:lnTo>
                    <a:lnTo>
                      <a:pt x="10795" y="14312"/>
                    </a:lnTo>
                    <a:lnTo>
                      <a:pt x="11113" y="14141"/>
                    </a:lnTo>
                    <a:lnTo>
                      <a:pt x="11430" y="13946"/>
                    </a:lnTo>
                    <a:lnTo>
                      <a:pt x="11724" y="13750"/>
                    </a:lnTo>
                    <a:lnTo>
                      <a:pt x="12017" y="13555"/>
                    </a:lnTo>
                    <a:lnTo>
                      <a:pt x="12310" y="13335"/>
                    </a:lnTo>
                    <a:lnTo>
                      <a:pt x="12578" y="13091"/>
                    </a:lnTo>
                    <a:lnTo>
                      <a:pt x="12847" y="12847"/>
                    </a:lnTo>
                    <a:lnTo>
                      <a:pt x="13091" y="12578"/>
                    </a:lnTo>
                    <a:lnTo>
                      <a:pt x="13335" y="12309"/>
                    </a:lnTo>
                    <a:lnTo>
                      <a:pt x="13555" y="12016"/>
                    </a:lnTo>
                    <a:lnTo>
                      <a:pt x="13751" y="11723"/>
                    </a:lnTo>
                    <a:lnTo>
                      <a:pt x="13946" y="11430"/>
                    </a:lnTo>
                    <a:lnTo>
                      <a:pt x="14141" y="11113"/>
                    </a:lnTo>
                    <a:lnTo>
                      <a:pt x="14312" y="10795"/>
                    </a:lnTo>
                    <a:lnTo>
                      <a:pt x="14459" y="10453"/>
                    </a:lnTo>
                    <a:lnTo>
                      <a:pt x="14581" y="10111"/>
                    </a:lnTo>
                    <a:lnTo>
                      <a:pt x="14703" y="9769"/>
                    </a:lnTo>
                    <a:lnTo>
                      <a:pt x="14801" y="9403"/>
                    </a:lnTo>
                    <a:lnTo>
                      <a:pt x="14899" y="9037"/>
                    </a:lnTo>
                    <a:lnTo>
                      <a:pt x="14947" y="8670"/>
                    </a:lnTo>
                    <a:lnTo>
                      <a:pt x="14996" y="8280"/>
                    </a:lnTo>
                    <a:lnTo>
                      <a:pt x="15045" y="7913"/>
                    </a:lnTo>
                    <a:lnTo>
                      <a:pt x="15045" y="7522"/>
                    </a:lnTo>
                    <a:lnTo>
                      <a:pt x="7523" y="7522"/>
                    </a:lnTo>
                    <a:lnTo>
                      <a:pt x="7523" y="0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dk1"/>
                  </a:solidFill>
                </a:endParaRPr>
              </a:p>
            </p:txBody>
          </p:sp>
          <p:sp>
            <p:nvSpPr>
              <p:cNvPr id="27" name="Google Shape;904;p46"/>
              <p:cNvSpPr/>
              <p:nvPr/>
            </p:nvSpPr>
            <p:spPr>
              <a:xfrm>
                <a:off x="3494925" y="3810760"/>
                <a:ext cx="188075" cy="97100"/>
              </a:xfrm>
              <a:custGeom>
                <a:avLst/>
                <a:gdLst/>
                <a:ahLst/>
                <a:cxnLst/>
                <a:rect l="l" t="t" r="r" b="b"/>
                <a:pathLst>
                  <a:path w="7523" h="3884" extrusionOk="0">
                    <a:moveTo>
                      <a:pt x="2491" y="2956"/>
                    </a:moveTo>
                    <a:lnTo>
                      <a:pt x="2491" y="3396"/>
                    </a:lnTo>
                    <a:lnTo>
                      <a:pt x="1759" y="3396"/>
                    </a:lnTo>
                    <a:lnTo>
                      <a:pt x="2491" y="2956"/>
                    </a:lnTo>
                    <a:close/>
                    <a:moveTo>
                      <a:pt x="3346" y="2443"/>
                    </a:moveTo>
                    <a:lnTo>
                      <a:pt x="3346" y="3396"/>
                    </a:lnTo>
                    <a:lnTo>
                      <a:pt x="2980" y="3396"/>
                    </a:lnTo>
                    <a:lnTo>
                      <a:pt x="2980" y="2663"/>
                    </a:lnTo>
                    <a:lnTo>
                      <a:pt x="3346" y="2443"/>
                    </a:lnTo>
                    <a:close/>
                    <a:moveTo>
                      <a:pt x="4201" y="1930"/>
                    </a:moveTo>
                    <a:lnTo>
                      <a:pt x="4201" y="3396"/>
                    </a:lnTo>
                    <a:lnTo>
                      <a:pt x="3835" y="3396"/>
                    </a:lnTo>
                    <a:lnTo>
                      <a:pt x="3835" y="2150"/>
                    </a:lnTo>
                    <a:lnTo>
                      <a:pt x="3835" y="2150"/>
                    </a:lnTo>
                    <a:lnTo>
                      <a:pt x="4201" y="1930"/>
                    </a:lnTo>
                    <a:close/>
                    <a:moveTo>
                      <a:pt x="5056" y="1393"/>
                    </a:moveTo>
                    <a:lnTo>
                      <a:pt x="5056" y="3396"/>
                    </a:lnTo>
                    <a:lnTo>
                      <a:pt x="4689" y="3396"/>
                    </a:lnTo>
                    <a:lnTo>
                      <a:pt x="4689" y="1637"/>
                    </a:lnTo>
                    <a:lnTo>
                      <a:pt x="5056" y="1393"/>
                    </a:lnTo>
                    <a:close/>
                    <a:moveTo>
                      <a:pt x="5911" y="885"/>
                    </a:moveTo>
                    <a:lnTo>
                      <a:pt x="5911" y="3396"/>
                    </a:lnTo>
                    <a:lnTo>
                      <a:pt x="5544" y="3396"/>
                    </a:lnTo>
                    <a:lnTo>
                      <a:pt x="5544" y="1100"/>
                    </a:lnTo>
                    <a:lnTo>
                      <a:pt x="5911" y="885"/>
                    </a:lnTo>
                    <a:close/>
                    <a:moveTo>
                      <a:pt x="6399" y="978"/>
                    </a:moveTo>
                    <a:lnTo>
                      <a:pt x="6619" y="1539"/>
                    </a:lnTo>
                    <a:lnTo>
                      <a:pt x="6790" y="2031"/>
                    </a:lnTo>
                    <a:lnTo>
                      <a:pt x="6790" y="3396"/>
                    </a:lnTo>
                    <a:lnTo>
                      <a:pt x="6399" y="3396"/>
                    </a:lnTo>
                    <a:lnTo>
                      <a:pt x="6399" y="978"/>
                    </a:lnTo>
                    <a:close/>
                    <a:moveTo>
                      <a:pt x="6448" y="1"/>
                    </a:moveTo>
                    <a:lnTo>
                      <a:pt x="0" y="3884"/>
                    </a:lnTo>
                    <a:lnTo>
                      <a:pt x="7523" y="3884"/>
                    </a:lnTo>
                    <a:lnTo>
                      <a:pt x="7498" y="3347"/>
                    </a:lnTo>
                    <a:lnTo>
                      <a:pt x="7449" y="2834"/>
                    </a:lnTo>
                    <a:lnTo>
                      <a:pt x="7352" y="2321"/>
                    </a:lnTo>
                    <a:lnTo>
                      <a:pt x="7229" y="1832"/>
                    </a:lnTo>
                    <a:lnTo>
                      <a:pt x="7083" y="1344"/>
                    </a:lnTo>
                    <a:lnTo>
                      <a:pt x="6912" y="880"/>
                    </a:lnTo>
                    <a:lnTo>
                      <a:pt x="6692" y="440"/>
                    </a:lnTo>
                    <a:lnTo>
                      <a:pt x="6448" y="1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dk1"/>
                  </a:solidFill>
                </a:endParaRPr>
              </a:p>
            </p:txBody>
          </p:sp>
          <p:sp>
            <p:nvSpPr>
              <p:cNvPr id="28" name="Google Shape;905;p46"/>
              <p:cNvSpPr/>
              <p:nvPr/>
            </p:nvSpPr>
            <p:spPr>
              <a:xfrm>
                <a:off x="3494925" y="3702685"/>
                <a:ext cx="161200" cy="188100"/>
              </a:xfrm>
              <a:custGeom>
                <a:avLst/>
                <a:gdLst/>
                <a:ahLst/>
                <a:cxnLst/>
                <a:rect l="l" t="t" r="r" b="b"/>
                <a:pathLst>
                  <a:path w="6448" h="7524" extrusionOk="0">
                    <a:moveTo>
                      <a:pt x="489" y="514"/>
                    </a:moveTo>
                    <a:lnTo>
                      <a:pt x="879" y="538"/>
                    </a:lnTo>
                    <a:lnTo>
                      <a:pt x="1270" y="611"/>
                    </a:lnTo>
                    <a:lnTo>
                      <a:pt x="1661" y="685"/>
                    </a:lnTo>
                    <a:lnTo>
                      <a:pt x="2052" y="782"/>
                    </a:lnTo>
                    <a:lnTo>
                      <a:pt x="2418" y="929"/>
                    </a:lnTo>
                    <a:lnTo>
                      <a:pt x="2809" y="1075"/>
                    </a:lnTo>
                    <a:lnTo>
                      <a:pt x="3151" y="1246"/>
                    </a:lnTo>
                    <a:lnTo>
                      <a:pt x="3517" y="1417"/>
                    </a:lnTo>
                    <a:lnTo>
                      <a:pt x="3835" y="1637"/>
                    </a:lnTo>
                    <a:lnTo>
                      <a:pt x="4152" y="1857"/>
                    </a:lnTo>
                    <a:lnTo>
                      <a:pt x="4445" y="2077"/>
                    </a:lnTo>
                    <a:lnTo>
                      <a:pt x="4738" y="2321"/>
                    </a:lnTo>
                    <a:lnTo>
                      <a:pt x="5031" y="2590"/>
                    </a:lnTo>
                    <a:lnTo>
                      <a:pt x="5276" y="2883"/>
                    </a:lnTo>
                    <a:lnTo>
                      <a:pt x="5520" y="3176"/>
                    </a:lnTo>
                    <a:lnTo>
                      <a:pt x="5764" y="3493"/>
                    </a:lnTo>
                    <a:lnTo>
                      <a:pt x="489" y="6668"/>
                    </a:lnTo>
                    <a:lnTo>
                      <a:pt x="489" y="514"/>
                    </a:lnTo>
                    <a:close/>
                    <a:moveTo>
                      <a:pt x="0" y="1"/>
                    </a:moveTo>
                    <a:lnTo>
                      <a:pt x="0" y="7523"/>
                    </a:lnTo>
                    <a:lnTo>
                      <a:pt x="6448" y="3640"/>
                    </a:lnTo>
                    <a:lnTo>
                      <a:pt x="6179" y="3249"/>
                    </a:lnTo>
                    <a:lnTo>
                      <a:pt x="5911" y="2858"/>
                    </a:lnTo>
                    <a:lnTo>
                      <a:pt x="5593" y="2492"/>
                    </a:lnTo>
                    <a:lnTo>
                      <a:pt x="5276" y="2150"/>
                    </a:lnTo>
                    <a:lnTo>
                      <a:pt x="4909" y="1833"/>
                    </a:lnTo>
                    <a:lnTo>
                      <a:pt x="4543" y="1540"/>
                    </a:lnTo>
                    <a:lnTo>
                      <a:pt x="4152" y="1246"/>
                    </a:lnTo>
                    <a:lnTo>
                      <a:pt x="3761" y="1002"/>
                    </a:lnTo>
                    <a:lnTo>
                      <a:pt x="3322" y="782"/>
                    </a:lnTo>
                    <a:lnTo>
                      <a:pt x="2882" y="587"/>
                    </a:lnTo>
                    <a:lnTo>
                      <a:pt x="2443" y="416"/>
                    </a:lnTo>
                    <a:lnTo>
                      <a:pt x="1978" y="270"/>
                    </a:lnTo>
                    <a:lnTo>
                      <a:pt x="1490" y="147"/>
                    </a:lnTo>
                    <a:lnTo>
                      <a:pt x="1002" y="74"/>
                    </a:lnTo>
                    <a:lnTo>
                      <a:pt x="513" y="25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dk1"/>
                  </a:solidFill>
                </a:endParaRPr>
              </a:p>
            </p:txBody>
          </p:sp>
        </p:grpSp>
      </p:grpSp>
      <p:grpSp>
        <p:nvGrpSpPr>
          <p:cNvPr id="30" name="Группа 29"/>
          <p:cNvGrpSpPr/>
          <p:nvPr/>
        </p:nvGrpSpPr>
        <p:grpSpPr>
          <a:xfrm flipH="1">
            <a:off x="6107666" y="1896296"/>
            <a:ext cx="2656330" cy="3637120"/>
            <a:chOff x="625670" y="2068648"/>
            <a:chExt cx="2346863" cy="3312368"/>
          </a:xfrm>
        </p:grpSpPr>
        <p:grpSp>
          <p:nvGrpSpPr>
            <p:cNvPr id="31" name="Группа 30"/>
            <p:cNvGrpSpPr/>
            <p:nvPr/>
          </p:nvGrpSpPr>
          <p:grpSpPr>
            <a:xfrm>
              <a:off x="639393" y="2068648"/>
              <a:ext cx="2319415" cy="3312368"/>
              <a:chOff x="-1908720" y="1108067"/>
              <a:chExt cx="2319415" cy="3312368"/>
            </a:xfrm>
          </p:grpSpPr>
          <p:sp>
            <p:nvSpPr>
              <p:cNvPr id="38" name="矩形 18"/>
              <p:cNvSpPr/>
              <p:nvPr/>
            </p:nvSpPr>
            <p:spPr>
              <a:xfrm>
                <a:off x="-1908720" y="1108067"/>
                <a:ext cx="2319415" cy="3312368"/>
              </a:xfrm>
              <a:custGeom>
                <a:avLst/>
                <a:gdLst/>
                <a:ahLst/>
                <a:cxnLst/>
                <a:rect l="l" t="t" r="r" b="b"/>
                <a:pathLst>
                  <a:path w="2736304" h="3312368">
                    <a:moveTo>
                      <a:pt x="571805" y="0"/>
                    </a:moveTo>
                    <a:lnTo>
                      <a:pt x="1008112" y="0"/>
                    </a:lnTo>
                    <a:lnTo>
                      <a:pt x="2164499" y="0"/>
                    </a:lnTo>
                    <a:lnTo>
                      <a:pt x="2736304" y="0"/>
                    </a:lnTo>
                    <a:lnTo>
                      <a:pt x="2736304" y="571805"/>
                    </a:lnTo>
                    <a:lnTo>
                      <a:pt x="2736304" y="1296144"/>
                    </a:lnTo>
                    <a:lnTo>
                      <a:pt x="2736304" y="2740563"/>
                    </a:lnTo>
                    <a:cubicBezTo>
                      <a:pt x="2736304" y="3056362"/>
                      <a:pt x="2480298" y="3312368"/>
                      <a:pt x="2164499" y="3312368"/>
                    </a:cubicBezTo>
                    <a:lnTo>
                      <a:pt x="1728192" y="3312368"/>
                    </a:lnTo>
                    <a:lnTo>
                      <a:pt x="571805" y="3312368"/>
                    </a:lnTo>
                    <a:lnTo>
                      <a:pt x="0" y="3312368"/>
                    </a:lnTo>
                    <a:lnTo>
                      <a:pt x="0" y="2740563"/>
                    </a:lnTo>
                    <a:lnTo>
                      <a:pt x="0" y="2016224"/>
                    </a:lnTo>
                    <a:lnTo>
                      <a:pt x="0" y="571805"/>
                    </a:lnTo>
                    <a:cubicBezTo>
                      <a:pt x="0" y="256006"/>
                      <a:pt x="256006" y="0"/>
                      <a:pt x="571805" y="0"/>
                    </a:cubicBezTo>
                    <a:close/>
                  </a:path>
                </a:pathLst>
              </a:custGeom>
              <a:gradFill flip="none" rotWithShape="1">
                <a:gsLst>
                  <a:gs pos="2000">
                    <a:srgbClr val="0070C0"/>
                  </a:gs>
                  <a:gs pos="100000">
                    <a:srgbClr val="00B0F0"/>
                  </a:gs>
                </a:gsLst>
                <a:lin ang="10800000" scaled="1"/>
                <a:tileRect/>
              </a:gradFill>
              <a:ln w="25400" cap="flat" cmpd="sng" algn="ctr">
                <a:solidFill>
                  <a:srgbClr val="0070C0"/>
                </a:solidFill>
                <a:prstDash val="solid"/>
              </a:ln>
              <a:effectLst>
                <a:reflection blurRad="6350" stA="42000" endPos="17000" dir="5400000" sy="-100000" algn="bl" rotWithShape="0"/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>
                <a:bevelT w="127000"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9" name="圆角矩形 27"/>
              <p:cNvSpPr/>
              <p:nvPr/>
            </p:nvSpPr>
            <p:spPr>
              <a:xfrm>
                <a:off x="-1707816" y="1381115"/>
                <a:ext cx="1944217" cy="2798376"/>
              </a:xfrm>
              <a:prstGeom prst="round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>
                <a:innerShdw blurRad="38100" dist="50800" dir="16200000">
                  <a:prstClr val="black">
                    <a:alpha val="30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cxnSp>
            <p:nvCxnSpPr>
              <p:cNvPr id="40" name="直接连接符 28"/>
              <p:cNvCxnSpPr/>
              <p:nvPr/>
            </p:nvCxnSpPr>
            <p:spPr>
              <a:xfrm>
                <a:off x="-1570621" y="2081231"/>
                <a:ext cx="1649402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2BA6F9"/>
                </a:solidFill>
                <a:prstDash val="sysDash"/>
              </a:ln>
              <a:effectLst/>
            </p:spPr>
          </p:cxnSp>
        </p:grpSp>
        <p:sp>
          <p:nvSpPr>
            <p:cNvPr id="32" name="Прямоугольник 31"/>
            <p:cNvSpPr/>
            <p:nvPr/>
          </p:nvSpPr>
          <p:spPr>
            <a:xfrm>
              <a:off x="950144" y="2422756"/>
              <a:ext cx="1739439" cy="5675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fontAlgn="ctr"/>
              <a:r>
                <a:rPr lang="ru-RU" sz="3450" b="1" dirty="0">
                  <a:solidFill>
                    <a:srgbClr val="C0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673 979,2</a:t>
              </a:r>
            </a:p>
          </p:txBody>
        </p:sp>
        <p:sp>
          <p:nvSpPr>
            <p:cNvPr id="33" name="TextBox 34"/>
            <p:cNvSpPr txBox="1"/>
            <p:nvPr/>
          </p:nvSpPr>
          <p:spPr>
            <a:xfrm>
              <a:off x="625670" y="4187257"/>
              <a:ext cx="2346863" cy="42044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>
              <a:spAutoFit/>
            </a:bodyPr>
            <a:lstStyle>
              <a:lvl1pPr>
                <a:defRPr sz="3500">
                  <a:solidFill>
                    <a:srgbClr val="F77F00"/>
                  </a:solidFill>
                  <a:latin typeface="Bellota Regular"/>
                  <a:ea typeface="Bellota Regular"/>
                  <a:cs typeface="Bellota Regular"/>
                  <a:sym typeface="Bellota Regular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ru-RU" sz="3000" b="1" dirty="0" smtClean="0">
                  <a:solidFill>
                    <a:srgbClr val="C0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Исполнено</a:t>
              </a:r>
              <a:endParaRPr sz="3000" b="1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41" name="Google Shape;939;p46"/>
          <p:cNvSpPr/>
          <p:nvPr/>
        </p:nvSpPr>
        <p:spPr>
          <a:xfrm>
            <a:off x="7000284" y="3206884"/>
            <a:ext cx="864096" cy="857003"/>
          </a:xfrm>
          <a:custGeom>
            <a:avLst/>
            <a:gdLst/>
            <a:ahLst/>
            <a:cxnLst/>
            <a:rect l="l" t="t" r="r" b="b"/>
            <a:pathLst>
              <a:path w="16266" h="16267" extrusionOk="0">
                <a:moveTo>
                  <a:pt x="11503" y="5349"/>
                </a:moveTo>
                <a:lnTo>
                  <a:pt x="11650" y="5398"/>
                </a:lnTo>
                <a:lnTo>
                  <a:pt x="11796" y="5447"/>
                </a:lnTo>
                <a:lnTo>
                  <a:pt x="11919" y="5545"/>
                </a:lnTo>
                <a:lnTo>
                  <a:pt x="12065" y="5691"/>
                </a:lnTo>
                <a:lnTo>
                  <a:pt x="12163" y="5838"/>
                </a:lnTo>
                <a:lnTo>
                  <a:pt x="12212" y="6033"/>
                </a:lnTo>
                <a:lnTo>
                  <a:pt x="12236" y="6229"/>
                </a:lnTo>
                <a:lnTo>
                  <a:pt x="12236" y="6375"/>
                </a:lnTo>
                <a:lnTo>
                  <a:pt x="12187" y="6522"/>
                </a:lnTo>
                <a:lnTo>
                  <a:pt x="12138" y="6644"/>
                </a:lnTo>
                <a:lnTo>
                  <a:pt x="12041" y="6766"/>
                </a:lnTo>
                <a:lnTo>
                  <a:pt x="7938" y="10893"/>
                </a:lnTo>
                <a:lnTo>
                  <a:pt x="7816" y="11015"/>
                </a:lnTo>
                <a:lnTo>
                  <a:pt x="7645" y="11113"/>
                </a:lnTo>
                <a:lnTo>
                  <a:pt x="7474" y="11186"/>
                </a:lnTo>
                <a:lnTo>
                  <a:pt x="7303" y="11211"/>
                </a:lnTo>
                <a:lnTo>
                  <a:pt x="7083" y="11211"/>
                </a:lnTo>
                <a:lnTo>
                  <a:pt x="6912" y="11162"/>
                </a:lnTo>
                <a:lnTo>
                  <a:pt x="6765" y="11064"/>
                </a:lnTo>
                <a:lnTo>
                  <a:pt x="6619" y="10967"/>
                </a:lnTo>
                <a:lnTo>
                  <a:pt x="4567" y="8915"/>
                </a:lnTo>
                <a:lnTo>
                  <a:pt x="4470" y="8769"/>
                </a:lnTo>
                <a:lnTo>
                  <a:pt x="4372" y="8622"/>
                </a:lnTo>
                <a:lnTo>
                  <a:pt x="4323" y="8451"/>
                </a:lnTo>
                <a:lnTo>
                  <a:pt x="4323" y="8280"/>
                </a:lnTo>
                <a:lnTo>
                  <a:pt x="4323" y="8109"/>
                </a:lnTo>
                <a:lnTo>
                  <a:pt x="4372" y="7938"/>
                </a:lnTo>
                <a:lnTo>
                  <a:pt x="4470" y="7792"/>
                </a:lnTo>
                <a:lnTo>
                  <a:pt x="4567" y="7670"/>
                </a:lnTo>
                <a:lnTo>
                  <a:pt x="4714" y="7547"/>
                </a:lnTo>
                <a:lnTo>
                  <a:pt x="4860" y="7474"/>
                </a:lnTo>
                <a:lnTo>
                  <a:pt x="5031" y="7425"/>
                </a:lnTo>
                <a:lnTo>
                  <a:pt x="5202" y="7401"/>
                </a:lnTo>
                <a:lnTo>
                  <a:pt x="5373" y="7425"/>
                </a:lnTo>
                <a:lnTo>
                  <a:pt x="5520" y="7474"/>
                </a:lnTo>
                <a:lnTo>
                  <a:pt x="5691" y="7547"/>
                </a:lnTo>
                <a:lnTo>
                  <a:pt x="5813" y="7670"/>
                </a:lnTo>
                <a:lnTo>
                  <a:pt x="7181" y="9013"/>
                </a:lnTo>
                <a:lnTo>
                  <a:pt x="10673" y="5667"/>
                </a:lnTo>
                <a:lnTo>
                  <a:pt x="10820" y="5520"/>
                </a:lnTo>
                <a:lnTo>
                  <a:pt x="10991" y="5423"/>
                </a:lnTo>
                <a:lnTo>
                  <a:pt x="11161" y="5374"/>
                </a:lnTo>
                <a:lnTo>
                  <a:pt x="11357" y="5349"/>
                </a:lnTo>
                <a:close/>
                <a:moveTo>
                  <a:pt x="7718" y="1"/>
                </a:moveTo>
                <a:lnTo>
                  <a:pt x="7303" y="50"/>
                </a:lnTo>
                <a:lnTo>
                  <a:pt x="6887" y="98"/>
                </a:lnTo>
                <a:lnTo>
                  <a:pt x="6497" y="172"/>
                </a:lnTo>
                <a:lnTo>
                  <a:pt x="6106" y="245"/>
                </a:lnTo>
                <a:lnTo>
                  <a:pt x="5715" y="367"/>
                </a:lnTo>
                <a:lnTo>
                  <a:pt x="5349" y="489"/>
                </a:lnTo>
                <a:lnTo>
                  <a:pt x="4958" y="636"/>
                </a:lnTo>
                <a:lnTo>
                  <a:pt x="4616" y="807"/>
                </a:lnTo>
                <a:lnTo>
                  <a:pt x="4250" y="978"/>
                </a:lnTo>
                <a:lnTo>
                  <a:pt x="3908" y="1173"/>
                </a:lnTo>
                <a:lnTo>
                  <a:pt x="3590" y="1393"/>
                </a:lnTo>
                <a:lnTo>
                  <a:pt x="3273" y="1613"/>
                </a:lnTo>
                <a:lnTo>
                  <a:pt x="2955" y="1857"/>
                </a:lnTo>
                <a:lnTo>
                  <a:pt x="2662" y="2125"/>
                </a:lnTo>
                <a:lnTo>
                  <a:pt x="2394" y="2394"/>
                </a:lnTo>
                <a:lnTo>
                  <a:pt x="2125" y="2663"/>
                </a:lnTo>
                <a:lnTo>
                  <a:pt x="1856" y="2956"/>
                </a:lnTo>
                <a:lnTo>
                  <a:pt x="1612" y="3273"/>
                </a:lnTo>
                <a:lnTo>
                  <a:pt x="1392" y="3591"/>
                </a:lnTo>
                <a:lnTo>
                  <a:pt x="1172" y="3908"/>
                </a:lnTo>
                <a:lnTo>
                  <a:pt x="977" y="4250"/>
                </a:lnTo>
                <a:lnTo>
                  <a:pt x="806" y="4617"/>
                </a:lnTo>
                <a:lnTo>
                  <a:pt x="635" y="4959"/>
                </a:lnTo>
                <a:lnTo>
                  <a:pt x="489" y="5349"/>
                </a:lnTo>
                <a:lnTo>
                  <a:pt x="366" y="5716"/>
                </a:lnTo>
                <a:lnTo>
                  <a:pt x="244" y="6106"/>
                </a:lnTo>
                <a:lnTo>
                  <a:pt x="171" y="6497"/>
                </a:lnTo>
                <a:lnTo>
                  <a:pt x="98" y="6888"/>
                </a:lnTo>
                <a:lnTo>
                  <a:pt x="49" y="7303"/>
                </a:lnTo>
                <a:lnTo>
                  <a:pt x="0" y="7718"/>
                </a:lnTo>
                <a:lnTo>
                  <a:pt x="0" y="8134"/>
                </a:lnTo>
                <a:lnTo>
                  <a:pt x="0" y="8549"/>
                </a:lnTo>
                <a:lnTo>
                  <a:pt x="49" y="8964"/>
                </a:lnTo>
                <a:lnTo>
                  <a:pt x="98" y="9379"/>
                </a:lnTo>
                <a:lnTo>
                  <a:pt x="171" y="9770"/>
                </a:lnTo>
                <a:lnTo>
                  <a:pt x="244" y="10161"/>
                </a:lnTo>
                <a:lnTo>
                  <a:pt x="366" y="10551"/>
                </a:lnTo>
                <a:lnTo>
                  <a:pt x="489" y="10918"/>
                </a:lnTo>
                <a:lnTo>
                  <a:pt x="635" y="11309"/>
                </a:lnTo>
                <a:lnTo>
                  <a:pt x="806" y="11650"/>
                </a:lnTo>
                <a:lnTo>
                  <a:pt x="977" y="12017"/>
                </a:lnTo>
                <a:lnTo>
                  <a:pt x="1172" y="12359"/>
                </a:lnTo>
                <a:lnTo>
                  <a:pt x="1392" y="12676"/>
                </a:lnTo>
                <a:lnTo>
                  <a:pt x="1612" y="12994"/>
                </a:lnTo>
                <a:lnTo>
                  <a:pt x="1856" y="13311"/>
                </a:lnTo>
                <a:lnTo>
                  <a:pt x="2125" y="13604"/>
                </a:lnTo>
                <a:lnTo>
                  <a:pt x="2394" y="13873"/>
                </a:lnTo>
                <a:lnTo>
                  <a:pt x="2662" y="14142"/>
                </a:lnTo>
                <a:lnTo>
                  <a:pt x="2955" y="14410"/>
                </a:lnTo>
                <a:lnTo>
                  <a:pt x="3273" y="14655"/>
                </a:lnTo>
                <a:lnTo>
                  <a:pt x="3590" y="14874"/>
                </a:lnTo>
                <a:lnTo>
                  <a:pt x="3908" y="15094"/>
                </a:lnTo>
                <a:lnTo>
                  <a:pt x="4250" y="15290"/>
                </a:lnTo>
                <a:lnTo>
                  <a:pt x="4616" y="15460"/>
                </a:lnTo>
                <a:lnTo>
                  <a:pt x="4958" y="15631"/>
                </a:lnTo>
                <a:lnTo>
                  <a:pt x="5349" y="15778"/>
                </a:lnTo>
                <a:lnTo>
                  <a:pt x="5715" y="15900"/>
                </a:lnTo>
                <a:lnTo>
                  <a:pt x="6106" y="16022"/>
                </a:lnTo>
                <a:lnTo>
                  <a:pt x="6497" y="16095"/>
                </a:lnTo>
                <a:lnTo>
                  <a:pt x="6887" y="16169"/>
                </a:lnTo>
                <a:lnTo>
                  <a:pt x="7303" y="16218"/>
                </a:lnTo>
                <a:lnTo>
                  <a:pt x="7718" y="16266"/>
                </a:lnTo>
                <a:lnTo>
                  <a:pt x="8548" y="16266"/>
                </a:lnTo>
                <a:lnTo>
                  <a:pt x="8963" y="16218"/>
                </a:lnTo>
                <a:lnTo>
                  <a:pt x="9379" y="16169"/>
                </a:lnTo>
                <a:lnTo>
                  <a:pt x="9769" y="16095"/>
                </a:lnTo>
                <a:lnTo>
                  <a:pt x="10160" y="16022"/>
                </a:lnTo>
                <a:lnTo>
                  <a:pt x="10551" y="15900"/>
                </a:lnTo>
                <a:lnTo>
                  <a:pt x="10942" y="15778"/>
                </a:lnTo>
                <a:lnTo>
                  <a:pt x="11308" y="15631"/>
                </a:lnTo>
                <a:lnTo>
                  <a:pt x="11650" y="15460"/>
                </a:lnTo>
                <a:lnTo>
                  <a:pt x="12016" y="15290"/>
                </a:lnTo>
                <a:lnTo>
                  <a:pt x="12358" y="15094"/>
                </a:lnTo>
                <a:lnTo>
                  <a:pt x="12676" y="14874"/>
                </a:lnTo>
                <a:lnTo>
                  <a:pt x="12993" y="14655"/>
                </a:lnTo>
                <a:lnTo>
                  <a:pt x="13311" y="14410"/>
                </a:lnTo>
                <a:lnTo>
                  <a:pt x="13604" y="14142"/>
                </a:lnTo>
                <a:lnTo>
                  <a:pt x="13872" y="13873"/>
                </a:lnTo>
                <a:lnTo>
                  <a:pt x="14166" y="13604"/>
                </a:lnTo>
                <a:lnTo>
                  <a:pt x="14410" y="13311"/>
                </a:lnTo>
                <a:lnTo>
                  <a:pt x="14654" y="12994"/>
                </a:lnTo>
                <a:lnTo>
                  <a:pt x="14874" y="12676"/>
                </a:lnTo>
                <a:lnTo>
                  <a:pt x="15094" y="12359"/>
                </a:lnTo>
                <a:lnTo>
                  <a:pt x="15289" y="12017"/>
                </a:lnTo>
                <a:lnTo>
                  <a:pt x="15460" y="11650"/>
                </a:lnTo>
                <a:lnTo>
                  <a:pt x="15631" y="11309"/>
                </a:lnTo>
                <a:lnTo>
                  <a:pt x="15777" y="10918"/>
                </a:lnTo>
                <a:lnTo>
                  <a:pt x="15900" y="10551"/>
                </a:lnTo>
                <a:lnTo>
                  <a:pt x="16022" y="10161"/>
                </a:lnTo>
                <a:lnTo>
                  <a:pt x="16095" y="9770"/>
                </a:lnTo>
                <a:lnTo>
                  <a:pt x="16168" y="9379"/>
                </a:lnTo>
                <a:lnTo>
                  <a:pt x="16217" y="8964"/>
                </a:lnTo>
                <a:lnTo>
                  <a:pt x="16266" y="8549"/>
                </a:lnTo>
                <a:lnTo>
                  <a:pt x="16266" y="8134"/>
                </a:lnTo>
                <a:lnTo>
                  <a:pt x="16266" y="7718"/>
                </a:lnTo>
                <a:lnTo>
                  <a:pt x="16217" y="7303"/>
                </a:lnTo>
                <a:lnTo>
                  <a:pt x="16168" y="6888"/>
                </a:lnTo>
                <a:lnTo>
                  <a:pt x="16095" y="6497"/>
                </a:lnTo>
                <a:lnTo>
                  <a:pt x="16022" y="6106"/>
                </a:lnTo>
                <a:lnTo>
                  <a:pt x="15900" y="5716"/>
                </a:lnTo>
                <a:lnTo>
                  <a:pt x="15777" y="5349"/>
                </a:lnTo>
                <a:lnTo>
                  <a:pt x="15631" y="4959"/>
                </a:lnTo>
                <a:lnTo>
                  <a:pt x="15460" y="4617"/>
                </a:lnTo>
                <a:lnTo>
                  <a:pt x="15289" y="4250"/>
                </a:lnTo>
                <a:lnTo>
                  <a:pt x="15094" y="3908"/>
                </a:lnTo>
                <a:lnTo>
                  <a:pt x="14874" y="3591"/>
                </a:lnTo>
                <a:lnTo>
                  <a:pt x="14654" y="3273"/>
                </a:lnTo>
                <a:lnTo>
                  <a:pt x="14410" y="2956"/>
                </a:lnTo>
                <a:lnTo>
                  <a:pt x="14166" y="2663"/>
                </a:lnTo>
                <a:lnTo>
                  <a:pt x="13872" y="2394"/>
                </a:lnTo>
                <a:lnTo>
                  <a:pt x="13604" y="2125"/>
                </a:lnTo>
                <a:lnTo>
                  <a:pt x="13311" y="1857"/>
                </a:lnTo>
                <a:lnTo>
                  <a:pt x="12993" y="1613"/>
                </a:lnTo>
                <a:lnTo>
                  <a:pt x="12676" y="1393"/>
                </a:lnTo>
                <a:lnTo>
                  <a:pt x="12358" y="1173"/>
                </a:lnTo>
                <a:lnTo>
                  <a:pt x="12016" y="978"/>
                </a:lnTo>
                <a:lnTo>
                  <a:pt x="11650" y="807"/>
                </a:lnTo>
                <a:lnTo>
                  <a:pt x="11308" y="636"/>
                </a:lnTo>
                <a:lnTo>
                  <a:pt x="10942" y="489"/>
                </a:lnTo>
                <a:lnTo>
                  <a:pt x="10551" y="367"/>
                </a:lnTo>
                <a:lnTo>
                  <a:pt x="10160" y="245"/>
                </a:lnTo>
                <a:lnTo>
                  <a:pt x="9769" y="172"/>
                </a:lnTo>
                <a:lnTo>
                  <a:pt x="9379" y="98"/>
                </a:lnTo>
                <a:lnTo>
                  <a:pt x="8963" y="50"/>
                </a:lnTo>
                <a:lnTo>
                  <a:pt x="8548" y="1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68133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13"/>
          <p:cNvSpPr>
            <a:spLocks noChangeArrowheads="1"/>
          </p:cNvSpPr>
          <p:nvPr/>
        </p:nvSpPr>
        <p:spPr bwMode="auto">
          <a:xfrm>
            <a:off x="8172450" y="6519863"/>
            <a:ext cx="790575" cy="288925"/>
          </a:xfrm>
          <a:prstGeom prst="ellipse">
            <a:avLst/>
          </a:prstGeom>
          <a:solidFill>
            <a:sysClr val="window" lastClr="FFFFFF"/>
          </a:solidFill>
          <a:ln w="25400">
            <a:solidFill>
              <a:srgbClr val="00206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 kern="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13</a:t>
            </a:r>
            <a:endParaRPr lang="ru-RU" b="1" kern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504" y="0"/>
            <a:ext cx="91193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Исполнение прогноза Министерства финансов Нижегородской области в динамике</a:t>
            </a:r>
            <a:r>
              <a:rPr lang="ru-RU" sz="2600" b="1" dirty="0" smtClean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, </a:t>
            </a:r>
            <a:r>
              <a:rPr lang="ru-RU" sz="2300" b="1" dirty="0" smtClean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тыс.рублей</a:t>
            </a:r>
            <a:endParaRPr lang="ru-RU" sz="2300" b="1" dirty="0">
              <a:solidFill>
                <a:srgbClr val="00206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7" name="Picture 5" descr="D:\Мои документы\разное\2020 год\X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1" y="4362514"/>
            <a:ext cx="3334939" cy="215283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fu9\Desktop\banner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9" r="5652"/>
          <a:stretch/>
        </p:blipFill>
        <p:spPr bwMode="auto">
          <a:xfrm>
            <a:off x="4572000" y="4362514"/>
            <a:ext cx="3676874" cy="2157349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3348078499"/>
              </p:ext>
            </p:extLst>
          </p:nvPr>
        </p:nvGraphicFramePr>
        <p:xfrm>
          <a:off x="652737" y="-243408"/>
          <a:ext cx="7596137" cy="52339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73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13"/>
          <p:cNvSpPr>
            <a:spLocks noChangeArrowheads="1"/>
          </p:cNvSpPr>
          <p:nvPr/>
        </p:nvSpPr>
        <p:spPr bwMode="auto">
          <a:xfrm>
            <a:off x="8172450" y="6519863"/>
            <a:ext cx="790575" cy="288925"/>
          </a:xfrm>
          <a:prstGeom prst="ellipse">
            <a:avLst/>
          </a:prstGeom>
          <a:solidFill>
            <a:sysClr val="window" lastClr="FFFFFF"/>
          </a:solidFill>
          <a:ln w="25400">
            <a:solidFill>
              <a:srgbClr val="00206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 kern="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14</a:t>
            </a:r>
            <a:endParaRPr lang="ru-RU" b="1" kern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45439" y="66080"/>
            <a:ext cx="7658101" cy="96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500" b="1" dirty="0" smtClean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Безвозмездные поступления в бюджет городского округа</a:t>
            </a:r>
            <a:r>
              <a:rPr lang="ru-RU" sz="2600" b="1" dirty="0" smtClean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, </a:t>
            </a:r>
            <a:r>
              <a:rPr lang="ru-RU" sz="2500" b="1" dirty="0" smtClean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тыс.рублей</a:t>
            </a:r>
            <a:endParaRPr lang="ru-RU" sz="2500" b="1" dirty="0">
              <a:solidFill>
                <a:srgbClr val="00206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grpSp>
        <p:nvGrpSpPr>
          <p:cNvPr id="245" name="Группа 244"/>
          <p:cNvGrpSpPr/>
          <p:nvPr/>
        </p:nvGrpSpPr>
        <p:grpSpPr>
          <a:xfrm>
            <a:off x="1040941" y="1236990"/>
            <a:ext cx="7099437" cy="5421252"/>
            <a:chOff x="1040941" y="1412776"/>
            <a:chExt cx="7099437" cy="5421252"/>
          </a:xfrm>
        </p:grpSpPr>
        <p:grpSp>
          <p:nvGrpSpPr>
            <p:cNvPr id="223" name="Группа 222"/>
            <p:cNvGrpSpPr/>
            <p:nvPr/>
          </p:nvGrpSpPr>
          <p:grpSpPr>
            <a:xfrm>
              <a:off x="2257580" y="2230588"/>
              <a:ext cx="4573673" cy="3668790"/>
              <a:chOff x="2257580" y="2230588"/>
              <a:chExt cx="4573673" cy="3668790"/>
            </a:xfrm>
          </p:grpSpPr>
          <p:grpSp>
            <p:nvGrpSpPr>
              <p:cNvPr id="221" name="Группа 220"/>
              <p:cNvGrpSpPr/>
              <p:nvPr/>
            </p:nvGrpSpPr>
            <p:grpSpPr>
              <a:xfrm>
                <a:off x="2257580" y="2230588"/>
                <a:ext cx="4573673" cy="3668790"/>
                <a:chOff x="2147837" y="2711375"/>
                <a:chExt cx="4573673" cy="3668790"/>
              </a:xfrm>
            </p:grpSpPr>
            <p:sp>
              <p:nvSpPr>
                <p:cNvPr id="182" name="Freeform 13"/>
                <p:cNvSpPr/>
                <p:nvPr/>
              </p:nvSpPr>
              <p:spPr>
                <a:xfrm rot="21489547">
                  <a:off x="2147837" y="3412821"/>
                  <a:ext cx="1400779" cy="113041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8590"/>
                      </a:moveTo>
                      <a:lnTo>
                        <a:pt x="19366" y="6195"/>
                      </a:lnTo>
                      <a:lnTo>
                        <a:pt x="14615" y="63"/>
                      </a:lnTo>
                      <a:lnTo>
                        <a:pt x="14554" y="142"/>
                      </a:lnTo>
                      <a:lnTo>
                        <a:pt x="14554" y="0"/>
                      </a:lnTo>
                      <a:lnTo>
                        <a:pt x="0" y="0"/>
                      </a:lnTo>
                      <a:lnTo>
                        <a:pt x="0" y="431"/>
                      </a:lnTo>
                      <a:lnTo>
                        <a:pt x="14426" y="431"/>
                      </a:lnTo>
                      <a:lnTo>
                        <a:pt x="18962" y="6287"/>
                      </a:lnTo>
                      <a:cubicBezTo>
                        <a:pt x="16273" y="10556"/>
                        <a:pt x="14622" y="15757"/>
                        <a:pt x="14216" y="21234"/>
                      </a:cubicBezTo>
                      <a:lnTo>
                        <a:pt x="14471" y="21234"/>
                      </a:lnTo>
                      <a:lnTo>
                        <a:pt x="17398" y="21600"/>
                      </a:lnTo>
                      <a:cubicBezTo>
                        <a:pt x="17755" y="16817"/>
                        <a:pt x="19219" y="12283"/>
                        <a:pt x="21600" y="859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E400"/>
                    </a:gs>
                    <a:gs pos="100000">
                      <a:srgbClr val="FF9000"/>
                    </a:gs>
                  </a:gsLst>
                  <a:lin ang="3174155"/>
                </a:gra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algn="ctr" defTabSz="1651000"/>
                  <a:endParaRPr sz="6400" kern="0">
                    <a:solidFill>
                      <a:srgbClr val="FFFFFF"/>
                    </a:solidFill>
                    <a:latin typeface="Helvetica Neue Medium"/>
                    <a:sym typeface="Helvetica Neue Medium"/>
                  </a:endParaRPr>
                </a:p>
              </p:txBody>
            </p:sp>
            <p:sp>
              <p:nvSpPr>
                <p:cNvPr id="183" name="Freeform 14"/>
                <p:cNvSpPr/>
                <p:nvPr/>
              </p:nvSpPr>
              <p:spPr>
                <a:xfrm rot="20648606">
                  <a:off x="2664967" y="5703034"/>
                  <a:ext cx="2011156" cy="50442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4616" y="0"/>
                      </a:moveTo>
                      <a:lnTo>
                        <a:pt x="13287" y="6700"/>
                      </a:lnTo>
                      <a:lnTo>
                        <a:pt x="13413" y="7137"/>
                      </a:lnTo>
                      <a:lnTo>
                        <a:pt x="13377" y="7019"/>
                      </a:lnTo>
                      <a:lnTo>
                        <a:pt x="13370" y="7046"/>
                      </a:lnTo>
                      <a:lnTo>
                        <a:pt x="13287" y="6700"/>
                      </a:lnTo>
                      <a:lnTo>
                        <a:pt x="10014" y="20303"/>
                      </a:lnTo>
                      <a:lnTo>
                        <a:pt x="0" y="20303"/>
                      </a:lnTo>
                      <a:lnTo>
                        <a:pt x="0" y="21277"/>
                      </a:lnTo>
                      <a:lnTo>
                        <a:pt x="10137" y="21277"/>
                      </a:lnTo>
                      <a:lnTo>
                        <a:pt x="10137" y="21135"/>
                      </a:lnTo>
                      <a:lnTo>
                        <a:pt x="13330" y="7870"/>
                      </a:lnTo>
                      <a:cubicBezTo>
                        <a:pt x="15634" y="15648"/>
                        <a:pt x="18439" y="20425"/>
                        <a:pt x="21394" y="21600"/>
                      </a:cubicBezTo>
                      <a:lnTo>
                        <a:pt x="21394" y="20863"/>
                      </a:lnTo>
                      <a:lnTo>
                        <a:pt x="21600" y="12091"/>
                      </a:lnTo>
                      <a:cubicBezTo>
                        <a:pt x="19033" y="11053"/>
                        <a:pt x="16600" y="6841"/>
                        <a:pt x="14616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000C6"/>
                    </a:gs>
                    <a:gs pos="46532">
                      <a:srgbClr val="B800C4"/>
                    </a:gs>
                    <a:gs pos="100000">
                      <a:srgbClr val="8000C2"/>
                    </a:gs>
                  </a:gsLst>
                </a:gradFill>
                <a:ln w="12700">
                  <a:miter lim="400000"/>
                </a:ln>
              </p:spPr>
              <p:txBody>
                <a:bodyPr lIns="45719" rIns="45719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1800" b="0">
                      <a:solidFill>
                        <a:srgbClr val="FFFFFF"/>
                      </a:solidFill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kumimoji="0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Helvetica"/>
                    <a:sym typeface="Helvetica"/>
                  </a:endParaRPr>
                </a:p>
              </p:txBody>
            </p:sp>
            <p:sp>
              <p:nvSpPr>
                <p:cNvPr id="184" name="Freeform 15"/>
                <p:cNvSpPr/>
                <p:nvPr/>
              </p:nvSpPr>
              <p:spPr>
                <a:xfrm rot="1423638">
                  <a:off x="4913893" y="5247638"/>
                  <a:ext cx="1404223" cy="113252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7267" y="21161"/>
                      </a:moveTo>
                      <a:lnTo>
                        <a:pt x="2742" y="15316"/>
                      </a:lnTo>
                      <a:cubicBezTo>
                        <a:pt x="5424" y="11054"/>
                        <a:pt x="7071" y="5864"/>
                        <a:pt x="7477" y="397"/>
                      </a:cubicBezTo>
                      <a:lnTo>
                        <a:pt x="7223" y="397"/>
                      </a:lnTo>
                      <a:lnTo>
                        <a:pt x="4212" y="0"/>
                      </a:lnTo>
                      <a:cubicBezTo>
                        <a:pt x="3838" y="4749"/>
                        <a:pt x="2371" y="9244"/>
                        <a:pt x="0" y="12905"/>
                      </a:cubicBezTo>
                      <a:lnTo>
                        <a:pt x="2341" y="15411"/>
                      </a:lnTo>
                      <a:cubicBezTo>
                        <a:pt x="2341" y="15411"/>
                        <a:pt x="2382" y="15357"/>
                        <a:pt x="2455" y="15251"/>
                      </a:cubicBezTo>
                      <a:lnTo>
                        <a:pt x="2337" y="15406"/>
                      </a:lnTo>
                      <a:lnTo>
                        <a:pt x="7075" y="21528"/>
                      </a:lnTo>
                      <a:lnTo>
                        <a:pt x="7082" y="21528"/>
                      </a:lnTo>
                      <a:lnTo>
                        <a:pt x="7082" y="21600"/>
                      </a:lnTo>
                      <a:lnTo>
                        <a:pt x="21600" y="21600"/>
                      </a:lnTo>
                      <a:lnTo>
                        <a:pt x="21600" y="2116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00F2FE"/>
                    </a:gs>
                    <a:gs pos="41897">
                      <a:srgbClr val="28CFFE"/>
                    </a:gs>
                    <a:gs pos="97514">
                      <a:srgbClr val="4FACFE"/>
                    </a:gs>
                  </a:gsLst>
                </a:gradFill>
                <a:ln w="12700">
                  <a:miter lim="400000"/>
                </a:ln>
              </p:spPr>
              <p:txBody>
                <a:bodyPr lIns="45719" rIns="45719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1800" b="0">
                      <a:solidFill>
                        <a:srgbClr val="FFFFFF"/>
                      </a:solidFill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kumimoji="0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Helvetica"/>
                    <a:sym typeface="Helvetica"/>
                  </a:endParaRPr>
                </a:p>
              </p:txBody>
            </p:sp>
            <p:sp>
              <p:nvSpPr>
                <p:cNvPr id="185" name="Freeform 16"/>
                <p:cNvSpPr/>
                <p:nvPr/>
              </p:nvSpPr>
              <p:spPr>
                <a:xfrm rot="534292">
                  <a:off x="4710354" y="3352186"/>
                  <a:ext cx="2011156" cy="5014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1468" y="325"/>
                      </a:moveTo>
                      <a:lnTo>
                        <a:pt x="11468" y="492"/>
                      </a:lnTo>
                      <a:lnTo>
                        <a:pt x="8271" y="13815"/>
                      </a:lnTo>
                      <a:cubicBezTo>
                        <a:pt x="5967" y="5991"/>
                        <a:pt x="3162" y="1185"/>
                        <a:pt x="207" y="0"/>
                      </a:cubicBezTo>
                      <a:lnTo>
                        <a:pt x="207" y="741"/>
                      </a:lnTo>
                      <a:lnTo>
                        <a:pt x="0" y="9224"/>
                      </a:lnTo>
                      <a:cubicBezTo>
                        <a:pt x="2578" y="10318"/>
                        <a:pt x="5017" y="14630"/>
                        <a:pt x="7000" y="21600"/>
                      </a:cubicBezTo>
                      <a:lnTo>
                        <a:pt x="8321" y="15008"/>
                      </a:lnTo>
                      <a:lnTo>
                        <a:pt x="11591" y="1308"/>
                      </a:lnTo>
                      <a:lnTo>
                        <a:pt x="21600" y="1308"/>
                      </a:lnTo>
                      <a:lnTo>
                        <a:pt x="21600" y="32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AFF00"/>
                    </a:gs>
                    <a:gs pos="100000">
                      <a:srgbClr val="59C600"/>
                    </a:gs>
                  </a:gsLst>
                  <a:lin ang="3174155"/>
                </a:gra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algn="ctr" defTabSz="16510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64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kumimoji="0" sz="64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Helvetica Neue Medium"/>
                    <a:sym typeface="Helvetica Neue Medium"/>
                  </a:endParaRPr>
                </a:p>
              </p:txBody>
            </p:sp>
            <p:sp>
              <p:nvSpPr>
                <p:cNvPr id="186" name="Freeform 17"/>
                <p:cNvSpPr/>
                <p:nvPr/>
              </p:nvSpPr>
              <p:spPr>
                <a:xfrm rot="21007748">
                  <a:off x="2740675" y="4839130"/>
                  <a:ext cx="895515" cy="81695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7875"/>
                      </a:moveTo>
                      <a:cubicBezTo>
                        <a:pt x="17945" y="12827"/>
                        <a:pt x="15685" y="6653"/>
                        <a:pt x="15106" y="136"/>
                      </a:cubicBezTo>
                      <a:lnTo>
                        <a:pt x="15106" y="0"/>
                      </a:lnTo>
                      <a:lnTo>
                        <a:pt x="0" y="0"/>
                      </a:lnTo>
                      <a:lnTo>
                        <a:pt x="0" y="973"/>
                      </a:lnTo>
                      <a:lnTo>
                        <a:pt x="10142" y="973"/>
                      </a:lnTo>
                      <a:cubicBezTo>
                        <a:pt x="10827" y="8550"/>
                        <a:pt x="13457" y="15726"/>
                        <a:pt x="17703" y="21600"/>
                      </a:cubicBezTo>
                      <a:lnTo>
                        <a:pt x="17997" y="21267"/>
                      </a:lnTo>
                      <a:close/>
                    </a:path>
                  </a:pathLst>
                </a:custGeom>
                <a:gradFill>
                  <a:gsLst>
                    <a:gs pos="849">
                      <a:srgbClr val="FF00A2"/>
                    </a:gs>
                    <a:gs pos="62947">
                      <a:srgbClr val="FF0071"/>
                    </a:gs>
                    <a:gs pos="97628">
                      <a:srgbClr val="FF0040"/>
                    </a:gs>
                  </a:gsLst>
                </a:gradFill>
                <a:ln w="12700">
                  <a:miter lim="400000"/>
                </a:ln>
              </p:spPr>
              <p:txBody>
                <a:bodyPr lIns="45719" rIns="45719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1800" b="0">
                      <a:solidFill>
                        <a:srgbClr val="FFFFFF"/>
                      </a:solidFill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kumimoji="0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Helvetica"/>
                    <a:sym typeface="Helvetica"/>
                  </a:endParaRPr>
                </a:p>
              </p:txBody>
            </p:sp>
            <p:sp>
              <p:nvSpPr>
                <p:cNvPr id="187" name="Freeform 18"/>
                <p:cNvSpPr/>
                <p:nvPr/>
              </p:nvSpPr>
              <p:spPr>
                <a:xfrm rot="203867">
                  <a:off x="3682458" y="2711375"/>
                  <a:ext cx="787573" cy="92950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135" y="0"/>
                      </a:moveTo>
                      <a:lnTo>
                        <a:pt x="20536" y="0"/>
                      </a:lnTo>
                      <a:lnTo>
                        <a:pt x="20536" y="10182"/>
                      </a:lnTo>
                      <a:cubicBezTo>
                        <a:pt x="12993" y="10869"/>
                        <a:pt x="5848" y="13509"/>
                        <a:pt x="0" y="17772"/>
                      </a:cubicBezTo>
                      <a:lnTo>
                        <a:pt x="332" y="18065"/>
                      </a:lnTo>
                      <a:lnTo>
                        <a:pt x="3607" y="21600"/>
                      </a:lnTo>
                      <a:cubicBezTo>
                        <a:pt x="8727" y="17884"/>
                        <a:pt x="14998" y="15620"/>
                        <a:pt x="21600" y="15105"/>
                      </a:cubicBezTo>
                      <a:lnTo>
                        <a:pt x="2160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FBA00"/>
                    </a:gs>
                    <a:gs pos="46027">
                      <a:srgbClr val="FF7600"/>
                    </a:gs>
                    <a:gs pos="100000">
                      <a:srgbClr val="FF3200"/>
                    </a:gs>
                  </a:gsLst>
                  <a:lin ang="3174155"/>
                </a:gra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algn="ctr" defTabSz="1651000"/>
                  <a:endParaRPr sz="6400" kern="0">
                    <a:solidFill>
                      <a:srgbClr val="FFFFFF"/>
                    </a:solidFill>
                    <a:latin typeface="Helvetica Neue Medium"/>
                    <a:sym typeface="Helvetica Neue Medium"/>
                  </a:endParaRPr>
                </a:p>
              </p:txBody>
            </p:sp>
            <p:sp>
              <p:nvSpPr>
                <p:cNvPr id="188" name="Freeform 19"/>
                <p:cNvSpPr/>
                <p:nvPr/>
              </p:nvSpPr>
              <p:spPr>
                <a:xfrm rot="1024655">
                  <a:off x="5392524" y="4066757"/>
                  <a:ext cx="895691" cy="82118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1458" y="20520"/>
                      </a:moveTo>
                      <a:cubicBezTo>
                        <a:pt x="10774" y="12983"/>
                        <a:pt x="8144" y="5843"/>
                        <a:pt x="3898" y="0"/>
                      </a:cubicBezTo>
                      <a:lnTo>
                        <a:pt x="3606" y="334"/>
                      </a:lnTo>
                      <a:lnTo>
                        <a:pt x="0" y="3665"/>
                      </a:lnTo>
                      <a:cubicBezTo>
                        <a:pt x="3617" y="8709"/>
                        <a:pt x="5837" y="14859"/>
                        <a:pt x="6378" y="21336"/>
                      </a:cubicBezTo>
                      <a:lnTo>
                        <a:pt x="6378" y="21600"/>
                      </a:lnTo>
                      <a:lnTo>
                        <a:pt x="21600" y="21600"/>
                      </a:lnTo>
                      <a:lnTo>
                        <a:pt x="21600" y="2052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00F2FE"/>
                    </a:gs>
                    <a:gs pos="47511">
                      <a:srgbClr val="00E0CC"/>
                    </a:gs>
                    <a:gs pos="100000">
                      <a:srgbClr val="00CF9B"/>
                    </a:gs>
                  </a:gsLst>
                </a:gradFill>
                <a:ln w="12700">
                  <a:miter lim="400000"/>
                </a:ln>
              </p:spPr>
              <p:txBody>
                <a:bodyPr lIns="45719" rIns="45719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1800" b="0">
                      <a:solidFill>
                        <a:srgbClr val="FFFFFF"/>
                      </a:solidFill>
                      <a:latin typeface="Avenir Next Regular"/>
                      <a:ea typeface="Avenir Next Regular"/>
                      <a:cs typeface="Avenir Next Regular"/>
                      <a:sym typeface="Avenir Next Regular"/>
                    </a:defRPr>
                  </a:pPr>
                  <a:endParaRPr kumimoji="0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venir Next Regular"/>
                    <a:sym typeface="Avenir Next Regular"/>
                  </a:endParaRPr>
                </a:p>
              </p:txBody>
            </p:sp>
            <p:sp>
              <p:nvSpPr>
                <p:cNvPr id="190" name="Freeform 21"/>
                <p:cNvSpPr/>
                <p:nvPr/>
              </p:nvSpPr>
              <p:spPr>
                <a:xfrm rot="21007748">
                  <a:off x="3628488" y="3720756"/>
                  <a:ext cx="1603414" cy="1670536"/>
                </a:xfrm>
                <a:prstGeom prst="ellipse">
                  <a:avLst/>
                </a:prstGeom>
                <a:gradFill>
                  <a:gsLst>
                    <a:gs pos="22846">
                      <a:srgbClr val="FFFFFF"/>
                    </a:gs>
                    <a:gs pos="63322">
                      <a:srgbClr val="E6EAEB"/>
                    </a:gs>
                    <a:gs pos="99960">
                      <a:srgbClr val="CDD5D8"/>
                    </a:gs>
                  </a:gsLst>
                  <a:lin ang="2089253"/>
                </a:gradFill>
                <a:ln w="12700">
                  <a:solidFill>
                    <a:srgbClr val="FFFFFF"/>
                  </a:solidFill>
                  <a:miter/>
                </a:ln>
                <a:effectLst>
                  <a:outerShdw blurRad="101600" dist="112021" dir="2315233" rotWithShape="0">
                    <a:srgbClr val="000000">
                      <a:alpha val="22720"/>
                    </a:srgbClr>
                  </a:outerShdw>
                </a:effectLst>
              </p:spPr>
              <p:txBody>
                <a:bodyPr tIns="91439" bIns="91439" anchor="ctr"/>
                <a:lstStyle/>
                <a:p>
                  <a:pPr marL="0" marR="0" lvl="0" indent="0" algn="ctr" defTabSz="1828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600" b="0">
                      <a:solidFill>
                        <a:srgbClr val="FFFFFF"/>
                      </a:solidFill>
                      <a:latin typeface="Avenir Next Regular"/>
                      <a:ea typeface="Avenir Next Regular"/>
                      <a:cs typeface="Avenir Next Regular"/>
                      <a:sym typeface="Avenir Next Regular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venir Next Regular"/>
                    <a:sym typeface="Avenir Next Regular"/>
                  </a:endParaRPr>
                </a:p>
              </p:txBody>
            </p:sp>
            <p:sp>
              <p:nvSpPr>
                <p:cNvPr id="191" name="Freeform 22"/>
                <p:cNvSpPr/>
                <p:nvPr/>
              </p:nvSpPr>
              <p:spPr>
                <a:xfrm rot="21007748">
                  <a:off x="3402148" y="3480753"/>
                  <a:ext cx="2063802" cy="215019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4835" y="0"/>
                        <a:pt x="0" y="4835"/>
                        <a:pt x="0" y="10800"/>
                      </a:cubicBezTo>
                      <a:cubicBezTo>
                        <a:pt x="0" y="16765"/>
                        <a:pt x="4835" y="21600"/>
                        <a:pt x="10800" y="21600"/>
                      </a:cubicBezTo>
                      <a:cubicBezTo>
                        <a:pt x="16765" y="21600"/>
                        <a:pt x="21600" y="16765"/>
                        <a:pt x="21600" y="10800"/>
                      </a:cubicBezTo>
                      <a:cubicBezTo>
                        <a:pt x="21600" y="10800"/>
                        <a:pt x="21600" y="10799"/>
                        <a:pt x="21600" y="10799"/>
                      </a:cubicBezTo>
                      <a:cubicBezTo>
                        <a:pt x="21599" y="4835"/>
                        <a:pt x="16764" y="0"/>
                        <a:pt x="10800" y="0"/>
                      </a:cubicBezTo>
                      <a:close/>
                      <a:moveTo>
                        <a:pt x="10800" y="20426"/>
                      </a:moveTo>
                      <a:cubicBezTo>
                        <a:pt x="5484" y="20426"/>
                        <a:pt x="1174" y="16116"/>
                        <a:pt x="1174" y="10800"/>
                      </a:cubicBezTo>
                      <a:cubicBezTo>
                        <a:pt x="1174" y="5484"/>
                        <a:pt x="5484" y="1174"/>
                        <a:pt x="10800" y="1174"/>
                      </a:cubicBezTo>
                      <a:cubicBezTo>
                        <a:pt x="16116" y="1174"/>
                        <a:pt x="20425" y="5483"/>
                        <a:pt x="20426" y="10799"/>
                      </a:cubicBezTo>
                      <a:cubicBezTo>
                        <a:pt x="20426" y="16115"/>
                        <a:pt x="16116" y="20425"/>
                        <a:pt x="10800" y="20425"/>
                      </a:cubicBezTo>
                      <a:close/>
                    </a:path>
                  </a:pathLst>
                </a:custGeom>
                <a:solidFill>
                  <a:srgbClr val="000000">
                    <a:alpha val="17505"/>
                  </a:srgbClr>
                </a:solidFill>
                <a:ln w="12700">
                  <a:miter lim="400000"/>
                </a:ln>
              </p:spPr>
              <p:txBody>
                <a:bodyPr lIns="45719" rIns="45719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1800" b="0">
                      <a:latin typeface="Calibri"/>
                      <a:ea typeface="Calibri"/>
                      <a:cs typeface="Calibri"/>
                      <a:sym typeface="Calibri"/>
                    </a:defRPr>
                  </a:pPr>
                  <a:endParaRPr kumimoji="0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222" name="TextBox 221"/>
              <p:cNvSpPr txBox="1"/>
              <p:nvPr/>
            </p:nvSpPr>
            <p:spPr>
              <a:xfrm>
                <a:off x="3120377" y="3420122"/>
                <a:ext cx="2845417" cy="11387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300" b="1" dirty="0">
                    <a:solidFill>
                      <a:prstClr val="black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Bookman Old Style" pitchFamily="18" charset="0"/>
                  </a:rPr>
                  <a:t>Всего</a:t>
                </a:r>
                <a:r>
                  <a:rPr lang="ru-RU" sz="2800" b="1" dirty="0">
                    <a:solidFill>
                      <a:prstClr val="black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Bookman Old Style" pitchFamily="18" charset="0"/>
                  </a:rPr>
                  <a:t> </a:t>
                </a:r>
                <a:endParaRPr lang="ru-RU" sz="2800" b="1" dirty="0" smtClean="0">
                  <a:solidFill>
                    <a:prstClr val="black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Bookman Old Style" pitchFamily="18" charset="0"/>
                </a:endParaRPr>
              </a:p>
              <a:p>
                <a:pPr algn="ctr"/>
                <a:r>
                  <a:rPr lang="ru-RU" sz="2300" b="1" dirty="0">
                    <a:solidFill>
                      <a:srgbClr val="C00000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Bookman Old Style" pitchFamily="18" charset="0"/>
                  </a:rPr>
                  <a:t>726 052,4</a:t>
                </a:r>
              </a:p>
              <a:p>
                <a:pPr algn="ctr"/>
                <a:r>
                  <a:rPr lang="ru-RU" sz="1700" b="1" dirty="0" smtClean="0">
                    <a:solidFill>
                      <a:prstClr val="black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Bookman Old Style" pitchFamily="18" charset="0"/>
                  </a:rPr>
                  <a:t>тыс.рублей</a:t>
                </a:r>
                <a:endParaRPr lang="ru-RU" sz="1700" b="1" dirty="0">
                  <a:solidFill>
                    <a:prstClr val="black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Bookman Old Style" pitchFamily="18" charset="0"/>
                </a:endParaRPr>
              </a:p>
            </p:txBody>
          </p:sp>
        </p:grpSp>
        <p:grpSp>
          <p:nvGrpSpPr>
            <p:cNvPr id="226" name="Группа 225"/>
            <p:cNvGrpSpPr/>
            <p:nvPr/>
          </p:nvGrpSpPr>
          <p:grpSpPr>
            <a:xfrm>
              <a:off x="3543105" y="1412776"/>
              <a:ext cx="1739579" cy="795290"/>
              <a:chOff x="3543105" y="1412776"/>
              <a:chExt cx="1739579" cy="795290"/>
            </a:xfrm>
          </p:grpSpPr>
          <p:sp>
            <p:nvSpPr>
              <p:cNvPr id="224" name="Прямоугольник 223"/>
              <p:cNvSpPr/>
              <p:nvPr/>
            </p:nvSpPr>
            <p:spPr>
              <a:xfrm>
                <a:off x="3543105" y="1412776"/>
                <a:ext cx="1739579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3000" b="1" dirty="0">
                    <a:solidFill>
                      <a:srgbClr val="FF3300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371 742,2</a:t>
                </a:r>
              </a:p>
            </p:txBody>
          </p:sp>
          <p:sp>
            <p:nvSpPr>
              <p:cNvPr id="225" name="Прямоугольник 224"/>
              <p:cNvSpPr/>
              <p:nvPr/>
            </p:nvSpPr>
            <p:spPr>
              <a:xfrm>
                <a:off x="3742679" y="1777179"/>
                <a:ext cx="1340432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ctr"/>
                <a:r>
                  <a:rPr lang="ru-RU" sz="2200" b="1" dirty="0"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субсидии</a:t>
                </a:r>
              </a:p>
            </p:txBody>
          </p:sp>
        </p:grpSp>
        <p:grpSp>
          <p:nvGrpSpPr>
            <p:cNvPr id="227" name="Группа 226"/>
            <p:cNvGrpSpPr/>
            <p:nvPr/>
          </p:nvGrpSpPr>
          <p:grpSpPr>
            <a:xfrm>
              <a:off x="1059787" y="2138682"/>
              <a:ext cx="1739579" cy="803185"/>
              <a:chOff x="3554326" y="1404881"/>
              <a:chExt cx="1739579" cy="803185"/>
            </a:xfrm>
          </p:grpSpPr>
          <p:sp>
            <p:nvSpPr>
              <p:cNvPr id="228" name="Прямоугольник 227"/>
              <p:cNvSpPr/>
              <p:nvPr/>
            </p:nvSpPr>
            <p:spPr>
              <a:xfrm>
                <a:off x="3554326" y="1404881"/>
                <a:ext cx="1739579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3000" b="1" dirty="0">
                    <a:solidFill>
                      <a:schemeClr val="accent6">
                        <a:lumMod val="75000"/>
                      </a:schemeClr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312 388,0</a:t>
                </a:r>
              </a:p>
            </p:txBody>
          </p:sp>
          <p:sp>
            <p:nvSpPr>
              <p:cNvPr id="229" name="Прямоугольник 228"/>
              <p:cNvSpPr/>
              <p:nvPr/>
            </p:nvSpPr>
            <p:spPr>
              <a:xfrm>
                <a:off x="3676155" y="1777179"/>
                <a:ext cx="1495922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ctr"/>
                <a:r>
                  <a:rPr lang="ru-RU" sz="2200" b="1" dirty="0" smtClean="0"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субвенции</a:t>
                </a:r>
                <a:endParaRPr lang="ru-RU" sz="2200" b="1" dirty="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grpSp>
          <p:nvGrpSpPr>
            <p:cNvPr id="230" name="Группа 229"/>
            <p:cNvGrpSpPr/>
            <p:nvPr/>
          </p:nvGrpSpPr>
          <p:grpSpPr>
            <a:xfrm>
              <a:off x="6596366" y="2118948"/>
              <a:ext cx="1544012" cy="790878"/>
              <a:chOff x="3595993" y="1412776"/>
              <a:chExt cx="1544012" cy="790878"/>
            </a:xfrm>
          </p:grpSpPr>
          <p:sp>
            <p:nvSpPr>
              <p:cNvPr id="231" name="Прямоугольник 230"/>
              <p:cNvSpPr/>
              <p:nvPr/>
            </p:nvSpPr>
            <p:spPr>
              <a:xfrm>
                <a:off x="3595993" y="1412776"/>
                <a:ext cx="1544012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3000" b="1" dirty="0">
                    <a:solidFill>
                      <a:srgbClr val="00B000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23 333,0</a:t>
                </a:r>
              </a:p>
            </p:txBody>
          </p:sp>
          <p:sp>
            <p:nvSpPr>
              <p:cNvPr id="232" name="Прямоугольник 231"/>
              <p:cNvSpPr/>
              <p:nvPr/>
            </p:nvSpPr>
            <p:spPr>
              <a:xfrm>
                <a:off x="3722226" y="1772767"/>
                <a:ext cx="1219436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ctr"/>
                <a:r>
                  <a:rPr lang="ru-RU" sz="2200" b="1" dirty="0" smtClean="0"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дотации</a:t>
                </a:r>
                <a:endParaRPr lang="ru-RU" sz="2200" b="1" dirty="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grpSp>
          <p:nvGrpSpPr>
            <p:cNvPr id="233" name="Группа 232"/>
            <p:cNvGrpSpPr/>
            <p:nvPr/>
          </p:nvGrpSpPr>
          <p:grpSpPr>
            <a:xfrm>
              <a:off x="1040941" y="4075065"/>
              <a:ext cx="1544012" cy="782927"/>
              <a:chOff x="3509823" y="1412776"/>
              <a:chExt cx="1544012" cy="782927"/>
            </a:xfrm>
          </p:grpSpPr>
          <p:sp>
            <p:nvSpPr>
              <p:cNvPr id="234" name="Прямоугольник 233"/>
              <p:cNvSpPr/>
              <p:nvPr/>
            </p:nvSpPr>
            <p:spPr>
              <a:xfrm>
                <a:off x="3509823" y="1412776"/>
                <a:ext cx="1544012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3000" b="1" dirty="0">
                    <a:solidFill>
                      <a:srgbClr val="FF0066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17 313,1</a:t>
                </a:r>
              </a:p>
            </p:txBody>
          </p:sp>
          <p:sp>
            <p:nvSpPr>
              <p:cNvPr id="235" name="Прямоугольник 234"/>
              <p:cNvSpPr/>
              <p:nvPr/>
            </p:nvSpPr>
            <p:spPr>
              <a:xfrm>
                <a:off x="3612260" y="1764816"/>
                <a:ext cx="1439368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ctr"/>
                <a:r>
                  <a:rPr lang="ru-RU" sz="2200" b="1" dirty="0"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и</a:t>
                </a:r>
                <a:r>
                  <a:rPr lang="ru-RU" sz="2200" b="1" dirty="0" smtClean="0"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ные МБТ</a:t>
                </a:r>
                <a:endParaRPr lang="ru-RU" sz="2200" b="1" dirty="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grpSp>
          <p:nvGrpSpPr>
            <p:cNvPr id="236" name="Группа 235"/>
            <p:cNvGrpSpPr/>
            <p:nvPr/>
          </p:nvGrpSpPr>
          <p:grpSpPr>
            <a:xfrm>
              <a:off x="6262583" y="3943177"/>
              <a:ext cx="1846818" cy="1285280"/>
              <a:chOff x="3327583" y="1412776"/>
              <a:chExt cx="1846818" cy="1285280"/>
            </a:xfrm>
          </p:grpSpPr>
          <p:sp>
            <p:nvSpPr>
              <p:cNvPr id="237" name="Прямоугольник 236"/>
              <p:cNvSpPr/>
              <p:nvPr/>
            </p:nvSpPr>
            <p:spPr>
              <a:xfrm>
                <a:off x="3563790" y="1412776"/>
                <a:ext cx="1348446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3000" b="1" dirty="0">
                    <a:solidFill>
                      <a:srgbClr val="28A4A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1 135,2</a:t>
                </a:r>
              </a:p>
            </p:txBody>
          </p:sp>
          <p:sp>
            <p:nvSpPr>
              <p:cNvPr id="238" name="Прямоугольник 237"/>
              <p:cNvSpPr/>
              <p:nvPr/>
            </p:nvSpPr>
            <p:spPr>
              <a:xfrm>
                <a:off x="3327583" y="1774726"/>
                <a:ext cx="1846818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fontAlgn="ctr"/>
                <a:r>
                  <a:rPr lang="ru-RU" b="1" dirty="0"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д</a:t>
                </a:r>
                <a:r>
                  <a:rPr lang="ru-RU" b="1" dirty="0" smtClean="0"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оходы от возврата остатков</a:t>
                </a:r>
                <a:endParaRPr lang="ru-RU" b="1" dirty="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grpSp>
          <p:nvGrpSpPr>
            <p:cNvPr id="239" name="Группа 238"/>
            <p:cNvGrpSpPr/>
            <p:nvPr/>
          </p:nvGrpSpPr>
          <p:grpSpPr>
            <a:xfrm>
              <a:off x="1443961" y="5788556"/>
              <a:ext cx="1839412" cy="1010734"/>
              <a:chOff x="3401595" y="1412776"/>
              <a:chExt cx="1839412" cy="1010734"/>
            </a:xfrm>
          </p:grpSpPr>
          <p:sp>
            <p:nvSpPr>
              <p:cNvPr id="240" name="Прямоугольник 239"/>
              <p:cNvSpPr/>
              <p:nvPr/>
            </p:nvSpPr>
            <p:spPr>
              <a:xfrm>
                <a:off x="3817178" y="1412776"/>
                <a:ext cx="1066318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3000" b="1" dirty="0" smtClean="0">
                    <a:solidFill>
                      <a:srgbClr val="7030A0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541,0</a:t>
                </a:r>
                <a:endParaRPr lang="ru-RU" sz="3000" b="1" dirty="0">
                  <a:solidFill>
                    <a:srgbClr val="7030A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241" name="Прямоугольник 240"/>
              <p:cNvSpPr/>
              <p:nvPr/>
            </p:nvSpPr>
            <p:spPr>
              <a:xfrm>
                <a:off x="3401595" y="1777179"/>
                <a:ext cx="1839412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fontAlgn="ctr"/>
                <a:r>
                  <a:rPr lang="ru-RU" b="1" dirty="0" smtClean="0"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прочие безвозмездные</a:t>
                </a:r>
                <a:endParaRPr lang="ru-RU" b="1" dirty="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grpSp>
          <p:nvGrpSpPr>
            <p:cNvPr id="242" name="Группа 241"/>
            <p:cNvGrpSpPr/>
            <p:nvPr/>
          </p:nvGrpSpPr>
          <p:grpSpPr>
            <a:xfrm>
              <a:off x="6090081" y="5816869"/>
              <a:ext cx="1846818" cy="1017159"/>
              <a:chOff x="3451870" y="1412776"/>
              <a:chExt cx="1846818" cy="1017159"/>
            </a:xfrm>
          </p:grpSpPr>
          <p:sp>
            <p:nvSpPr>
              <p:cNvPr id="243" name="Прямоугольник 242"/>
              <p:cNvSpPr/>
              <p:nvPr/>
            </p:nvSpPr>
            <p:spPr>
              <a:xfrm>
                <a:off x="3676155" y="1412776"/>
                <a:ext cx="1269899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3000" b="1" dirty="0" smtClean="0">
                    <a:solidFill>
                      <a:srgbClr val="00A1DA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- 400,1</a:t>
                </a:r>
                <a:endParaRPr lang="ru-RU" sz="3000" b="1" dirty="0">
                  <a:solidFill>
                    <a:srgbClr val="00A1DA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244" name="Прямоугольник 243"/>
              <p:cNvSpPr/>
              <p:nvPr/>
            </p:nvSpPr>
            <p:spPr>
              <a:xfrm>
                <a:off x="3451870" y="1783604"/>
                <a:ext cx="1846818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fontAlgn="ctr"/>
                <a:r>
                  <a:rPr lang="ru-RU" b="1" dirty="0" smtClean="0"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возврат остатков</a:t>
                </a:r>
                <a:endParaRPr lang="ru-RU" b="1" dirty="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135884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13"/>
          <p:cNvSpPr>
            <a:spLocks noChangeArrowheads="1"/>
          </p:cNvSpPr>
          <p:nvPr/>
        </p:nvSpPr>
        <p:spPr bwMode="auto">
          <a:xfrm>
            <a:off x="8172450" y="6519863"/>
            <a:ext cx="790575" cy="288925"/>
          </a:xfrm>
          <a:prstGeom prst="ellipse">
            <a:avLst/>
          </a:prstGeom>
          <a:solidFill>
            <a:sysClr val="window" lastClr="FFFFFF"/>
          </a:solidFill>
          <a:ln w="25400">
            <a:solidFill>
              <a:srgbClr val="00206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 kern="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15</a:t>
            </a:r>
            <a:endParaRPr lang="ru-RU" b="1" kern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31755" y="59851"/>
            <a:ext cx="7467600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800" b="1" dirty="0" smtClean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Итоги работы межведомственной комиссии по урегулированию задолженности по платежам в динамике</a:t>
            </a:r>
            <a:endParaRPr lang="ru-RU" sz="2800" b="1" dirty="0">
              <a:solidFill>
                <a:srgbClr val="00206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4006542408"/>
              </p:ext>
            </p:extLst>
          </p:nvPr>
        </p:nvGraphicFramePr>
        <p:xfrm>
          <a:off x="539552" y="1533275"/>
          <a:ext cx="8208912" cy="49432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7" name="Группа 6"/>
          <p:cNvGrpSpPr/>
          <p:nvPr/>
        </p:nvGrpSpPr>
        <p:grpSpPr>
          <a:xfrm>
            <a:off x="717194" y="5708857"/>
            <a:ext cx="8424936" cy="1016267"/>
            <a:chOff x="1227030" y="5825884"/>
            <a:chExt cx="8424936" cy="1016267"/>
          </a:xfrm>
        </p:grpSpPr>
        <p:grpSp>
          <p:nvGrpSpPr>
            <p:cNvPr id="8" name="Группа 7"/>
            <p:cNvGrpSpPr/>
            <p:nvPr/>
          </p:nvGrpSpPr>
          <p:grpSpPr>
            <a:xfrm>
              <a:off x="1227030" y="5825884"/>
              <a:ext cx="8424936" cy="683785"/>
              <a:chOff x="1227030" y="5944634"/>
              <a:chExt cx="8424936" cy="683785"/>
            </a:xfrm>
          </p:grpSpPr>
          <p:grpSp>
            <p:nvGrpSpPr>
              <p:cNvPr id="13" name="Группа 12"/>
              <p:cNvGrpSpPr/>
              <p:nvPr/>
            </p:nvGrpSpPr>
            <p:grpSpPr>
              <a:xfrm>
                <a:off x="1227030" y="5944634"/>
                <a:ext cx="8424936" cy="369332"/>
                <a:chOff x="1227030" y="5944634"/>
                <a:chExt cx="8424936" cy="369332"/>
              </a:xfrm>
            </p:grpSpPr>
            <p:sp>
              <p:nvSpPr>
                <p:cNvPr id="17" name="Скругленный прямоугольник 16"/>
                <p:cNvSpPr/>
                <p:nvPr/>
              </p:nvSpPr>
              <p:spPr>
                <a:xfrm>
                  <a:off x="1227030" y="6021288"/>
                  <a:ext cx="432048" cy="216024"/>
                </a:xfrm>
                <a:prstGeom prst="roundRect">
                  <a:avLst/>
                </a:prstGeom>
                <a:solidFill>
                  <a:srgbClr val="CC0066"/>
                </a:solidFill>
                <a:ln>
                  <a:solidFill>
                    <a:srgbClr val="CC0066"/>
                  </a:solidFill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8" name="Прямоугольник 17"/>
                <p:cNvSpPr/>
                <p:nvPr/>
              </p:nvSpPr>
              <p:spPr>
                <a:xfrm>
                  <a:off x="1691680" y="5944634"/>
                  <a:ext cx="7960286" cy="36933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ru-RU" dirty="0" smtClean="0"/>
                    <a:t>Сумма</a:t>
                  </a:r>
                  <a:r>
                    <a:rPr lang="ru-RU" dirty="0"/>
                    <a:t>, поступившая в консолидированный бюджет области, тыс.рублей</a:t>
                  </a:r>
                </a:p>
              </p:txBody>
            </p:sp>
          </p:grpSp>
          <p:grpSp>
            <p:nvGrpSpPr>
              <p:cNvPr id="14" name="Группа 13"/>
              <p:cNvGrpSpPr/>
              <p:nvPr/>
            </p:nvGrpSpPr>
            <p:grpSpPr>
              <a:xfrm>
                <a:off x="1227030" y="6259087"/>
                <a:ext cx="8424936" cy="369332"/>
                <a:chOff x="1227030" y="5944634"/>
                <a:chExt cx="8424936" cy="369332"/>
              </a:xfrm>
            </p:grpSpPr>
            <p:sp>
              <p:nvSpPr>
                <p:cNvPr id="15" name="Скругленный прямоугольник 14"/>
                <p:cNvSpPr/>
                <p:nvPr/>
              </p:nvSpPr>
              <p:spPr>
                <a:xfrm>
                  <a:off x="1227030" y="6021288"/>
                  <a:ext cx="432048" cy="216024"/>
                </a:xfrm>
                <a:prstGeom prst="roundRect">
                  <a:avLst/>
                </a:prstGeom>
                <a:solidFill>
                  <a:srgbClr val="FFC000"/>
                </a:solidFill>
                <a:ln>
                  <a:solidFill>
                    <a:srgbClr val="FFC000"/>
                  </a:solidFill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6" name="Прямоугольник 15"/>
                <p:cNvSpPr/>
                <p:nvPr/>
              </p:nvSpPr>
              <p:spPr>
                <a:xfrm>
                  <a:off x="1691680" y="5944634"/>
                  <a:ext cx="7960286" cy="36933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ru-RU" dirty="0"/>
                    <a:t>Сумма, поступившая в бюджет городского округа, тыс.рублей</a:t>
                  </a:r>
                </a:p>
              </p:txBody>
            </p:sp>
          </p:grpSp>
        </p:grpSp>
        <p:grpSp>
          <p:nvGrpSpPr>
            <p:cNvPr id="9" name="Группа 8"/>
            <p:cNvGrpSpPr/>
            <p:nvPr/>
          </p:nvGrpSpPr>
          <p:grpSpPr>
            <a:xfrm>
              <a:off x="1227030" y="6472819"/>
              <a:ext cx="8424936" cy="369332"/>
              <a:chOff x="1227030" y="6472819"/>
              <a:chExt cx="8424936" cy="369332"/>
            </a:xfrm>
          </p:grpSpPr>
          <p:cxnSp>
            <p:nvCxnSpPr>
              <p:cNvPr id="10" name="Прямая соединительная линия 9"/>
              <p:cNvCxnSpPr/>
              <p:nvPr/>
            </p:nvCxnSpPr>
            <p:spPr>
              <a:xfrm>
                <a:off x="1227030" y="6669360"/>
                <a:ext cx="432048" cy="0"/>
              </a:xfrm>
              <a:prstGeom prst="line">
                <a:avLst/>
              </a:prstGeom>
              <a:ln w="381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Ромб 10"/>
              <p:cNvSpPr/>
              <p:nvPr/>
            </p:nvSpPr>
            <p:spPr>
              <a:xfrm>
                <a:off x="1354191" y="6566902"/>
                <a:ext cx="216024" cy="188640"/>
              </a:xfrm>
              <a:prstGeom prst="diamond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" name="Прямоугольник 11"/>
              <p:cNvSpPr/>
              <p:nvPr/>
            </p:nvSpPr>
            <p:spPr>
              <a:xfrm>
                <a:off x="1691680" y="6472819"/>
                <a:ext cx="7960286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dirty="0" smtClean="0"/>
                  <a:t>Доля поступлений в местный бюджет, %</a:t>
                </a:r>
                <a:endParaRPr lang="ru-RU" dirty="0"/>
              </a:p>
            </p:txBody>
          </p:sp>
        </p:grpSp>
      </p:grpSp>
      <p:graphicFrame>
        <p:nvGraphicFramePr>
          <p:cNvPr id="19" name="Диаграмма 18"/>
          <p:cNvGraphicFramePr/>
          <p:nvPr>
            <p:extLst>
              <p:ext uri="{D42A27DB-BD31-4B8C-83A1-F6EECF244321}">
                <p14:modId xmlns:p14="http://schemas.microsoft.com/office/powerpoint/2010/main" val="2693399683"/>
              </p:ext>
            </p:extLst>
          </p:nvPr>
        </p:nvGraphicFramePr>
        <p:xfrm>
          <a:off x="811815" y="1194905"/>
          <a:ext cx="7449426" cy="3096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105224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13"/>
          <p:cNvSpPr>
            <a:spLocks noChangeArrowheads="1"/>
          </p:cNvSpPr>
          <p:nvPr/>
        </p:nvSpPr>
        <p:spPr bwMode="auto">
          <a:xfrm>
            <a:off x="8172450" y="6519863"/>
            <a:ext cx="790575" cy="288925"/>
          </a:xfrm>
          <a:prstGeom prst="ellipse">
            <a:avLst/>
          </a:prstGeom>
          <a:solidFill>
            <a:sysClr val="window" lastClr="FFFFFF"/>
          </a:solidFill>
          <a:ln w="25400">
            <a:solidFill>
              <a:srgbClr val="00206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 kern="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16</a:t>
            </a:r>
            <a:endParaRPr lang="ru-RU" b="1" kern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7617" y="72215"/>
            <a:ext cx="7467600" cy="1209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000" b="1" dirty="0" smtClean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Итоги работы межведомственной комиссии по урегулированию задолженности по платежам за 2025 год</a:t>
            </a:r>
            <a:endParaRPr lang="ru-RU" sz="3000" b="1" dirty="0">
              <a:solidFill>
                <a:srgbClr val="00206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7" name="Picture 4" descr="https://w7.pngwing.com/pngs/501/78/png-transparent-orange-arrow-arah-euclidean-dynamic-arrow-angle-logo-colo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9015">
            <a:off x="6524679" y="5406789"/>
            <a:ext cx="2505258" cy="1187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B9F1E5DD-4FB0-40B7-B4E5-DD3E98E923A6}"/>
              </a:ext>
            </a:extLst>
          </p:cNvPr>
          <p:cNvSpPr/>
          <p:nvPr/>
        </p:nvSpPr>
        <p:spPr>
          <a:xfrm>
            <a:off x="384012" y="1402504"/>
            <a:ext cx="5190876" cy="507831"/>
          </a:xfrm>
          <a:prstGeom prst="rect">
            <a:avLst/>
          </a:prstGeom>
          <a:noFill/>
          <a:effectLst/>
        </p:spPr>
        <p:txBody>
          <a:bodyPr wrap="square" lIns="91440" tIns="45720" rIns="91440" bIns="45720"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700" b="1" i="0" u="none" strike="noStrike" kern="1200" cap="none" spc="0" normalizeH="0" baseline="0" noProof="0" dirty="0" smtClean="0">
                <a:ln w="0"/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Количество </a:t>
            </a:r>
            <a:r>
              <a:rPr kumimoji="0" lang="ru-RU" sz="2700" b="1" i="0" u="none" strike="noStrike" kern="1200" cap="none" spc="0" normalizeH="0" baseline="0" noProof="0" dirty="0">
                <a:ln w="0"/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заседаний </a:t>
            </a:r>
            <a:r>
              <a:rPr kumimoji="0" lang="ru-RU" sz="2700" b="1" i="0" u="none" strike="noStrike" kern="1200" cap="none" spc="0" normalizeH="0" baseline="0" noProof="0" dirty="0" smtClean="0">
                <a:ln w="0"/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-</a:t>
            </a:r>
            <a:endParaRPr kumimoji="0" lang="ru-RU" sz="2700" b="1" i="0" u="none" strike="noStrike" kern="1200" cap="none" spc="0" normalizeH="0" baseline="0" noProof="0" dirty="0">
              <a:ln w="0"/>
              <a:solidFill>
                <a:srgbClr val="00206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6C4F08EF-9B3A-4130-A53D-E53CFF4CEF3A}"/>
              </a:ext>
            </a:extLst>
          </p:cNvPr>
          <p:cNvSpPr/>
          <p:nvPr/>
        </p:nvSpPr>
        <p:spPr>
          <a:xfrm>
            <a:off x="3203848" y="3824461"/>
            <a:ext cx="6005854" cy="1692771"/>
          </a:xfrm>
          <a:prstGeom prst="rect">
            <a:avLst/>
          </a:prstGeom>
          <a:noFill/>
          <a:effectLst/>
        </p:spPr>
        <p:txBody>
          <a:bodyPr wrap="square" lIns="91440" tIns="45720" rIns="91440" bIns="4572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1" i="0" u="none" strike="noStrike" kern="1200" cap="none" spc="0" normalizeH="0" baseline="0" noProof="0" dirty="0">
                <a:ln w="0"/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Доля поступлений в</a:t>
            </a:r>
            <a:r>
              <a:rPr kumimoji="0" lang="ru-RU" sz="2600" b="1" i="0" u="none" strike="noStrike" kern="1200" cap="none" spc="0" normalizeH="0" noProof="0" dirty="0">
                <a:ln w="0"/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endParaRPr kumimoji="0" lang="ru-RU" sz="2600" b="1" i="0" u="none" strike="noStrike" kern="1200" cap="none" spc="0" normalizeH="0" noProof="0" dirty="0" smtClean="0">
              <a:ln w="0"/>
              <a:solidFill>
                <a:srgbClr val="00206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itchFamily="18" charset="0"/>
              <a:ea typeface="+mn-ea"/>
              <a:cs typeface="+mn-cs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1" i="0" u="none" strike="noStrike" kern="1200" cap="none" spc="0" normalizeH="0" baseline="0" noProof="0" dirty="0" smtClean="0">
                <a:ln w="0"/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местный </a:t>
            </a:r>
            <a:r>
              <a:rPr kumimoji="0" lang="ru-RU" sz="2600" b="1" i="0" u="none" strike="noStrike" kern="1200" cap="none" spc="0" normalizeH="0" baseline="0" noProof="0" dirty="0">
                <a:ln w="0"/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бюджет от общей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1" i="0" u="none" strike="noStrike" kern="1200" cap="none" spc="0" normalizeH="0" baseline="0" noProof="0" dirty="0">
                <a:ln w="0"/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суммы оплаченной </a:t>
            </a:r>
            <a:endParaRPr kumimoji="0" lang="ru-RU" sz="2600" b="1" i="0" u="none" strike="noStrike" kern="1200" cap="none" spc="0" normalizeH="0" baseline="0" noProof="0" dirty="0" smtClean="0">
              <a:ln w="0"/>
              <a:solidFill>
                <a:srgbClr val="00206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itchFamily="18" charset="0"/>
              <a:ea typeface="+mn-ea"/>
              <a:cs typeface="+mn-cs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1" i="0" u="none" strike="noStrike" kern="1200" cap="none" spc="0" normalizeH="0" baseline="0" noProof="0" dirty="0" smtClean="0">
                <a:ln w="0"/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задолженности</a:t>
            </a:r>
            <a:endParaRPr kumimoji="0" lang="ru-RU" sz="2600" b="1" i="0" u="none" strike="noStrike" kern="1200" cap="none" spc="0" normalizeH="0" baseline="0" noProof="0" dirty="0">
              <a:ln w="0"/>
              <a:solidFill>
                <a:srgbClr val="00206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18771" y="5739660"/>
            <a:ext cx="354918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/>
            <a:r>
              <a:rPr lang="ru-RU" altLang="en-US" sz="2000" b="1" dirty="0" smtClean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ookman Old Style" pitchFamily="18" charset="0"/>
              </a:rPr>
              <a:t>В бюджет городского округа поступило </a:t>
            </a:r>
          </a:p>
          <a:p>
            <a:pPr algn="ctr" eaLnBrk="0" hangingPunct="0"/>
            <a:r>
              <a:rPr lang="ru-RU" altLang="en-US" sz="2000" b="1" dirty="0" smtClean="0">
                <a:solidFill>
                  <a:srgbClr val="9A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ookman Old Style" pitchFamily="18" charset="0"/>
              </a:rPr>
              <a:t>5 127,1</a:t>
            </a:r>
            <a:r>
              <a:rPr lang="ru-RU" altLang="en-US" sz="2000" b="1" dirty="0" smtClean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ookman Old Style" pitchFamily="18" charset="0"/>
              </a:rPr>
              <a:t> тыс.рублей</a:t>
            </a:r>
            <a:endParaRPr lang="en-US" altLang="en-US" dirty="0" smtClean="0">
              <a:solidFill>
                <a:srgbClr val="00206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12" name="Picture 4" descr="D:\ДОХОДЫ Наташа\МВК\2023\3. Сентябрь\на сайт\IMG-20230925-WA001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264" y="2204864"/>
            <a:ext cx="4259211" cy="3356705"/>
          </a:xfrm>
          <a:prstGeom prst="flowChartDocument">
            <a:avLst/>
          </a:prstGeom>
          <a:noFill/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2A8C7684-82A6-4202-8729-263F51D0E06F}"/>
              </a:ext>
            </a:extLst>
          </p:cNvPr>
          <p:cNvSpPr/>
          <p:nvPr/>
        </p:nvSpPr>
        <p:spPr>
          <a:xfrm>
            <a:off x="4211960" y="1198081"/>
            <a:ext cx="653229" cy="861774"/>
          </a:xfrm>
          <a:prstGeom prst="rect">
            <a:avLst/>
          </a:prstGeom>
          <a:noFill/>
          <a:effectLst/>
        </p:spPr>
        <p:txBody>
          <a:bodyPr wrap="square" lIns="91440" tIns="45720" rIns="91440" bIns="4572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000" b="1" i="0" u="none" strike="noStrike" kern="1200" cap="none" spc="0" normalizeH="0" baseline="0" noProof="0" dirty="0" smtClean="0">
                <a:ln w="0"/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4</a:t>
            </a:r>
            <a:endParaRPr kumimoji="0" lang="ru-RU" sz="5000" b="1" i="0" u="none" strike="noStrike" kern="1200" cap="none" spc="0" normalizeH="0" baseline="0" noProof="0" dirty="0">
              <a:ln w="0"/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563203" y="5077940"/>
            <a:ext cx="275588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84,7%</a:t>
            </a:r>
            <a:endParaRPr lang="ru-RU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15" name="组合 80"/>
          <p:cNvGrpSpPr/>
          <p:nvPr/>
        </p:nvGrpSpPr>
        <p:grpSpPr>
          <a:xfrm>
            <a:off x="4716017" y="1877804"/>
            <a:ext cx="4464496" cy="1839228"/>
            <a:chOff x="5173324" y="322607"/>
            <a:chExt cx="3970677" cy="692991"/>
          </a:xfrm>
        </p:grpSpPr>
        <p:sp>
          <p:nvSpPr>
            <p:cNvPr id="16" name="圆角矩形 46"/>
            <p:cNvSpPr/>
            <p:nvPr/>
          </p:nvSpPr>
          <p:spPr>
            <a:xfrm rot="16200000">
              <a:off x="6900402" y="-1228000"/>
              <a:ext cx="692991" cy="3794206"/>
            </a:xfrm>
            <a:custGeom>
              <a:avLst/>
              <a:gdLst/>
              <a:ahLst/>
              <a:cxnLst/>
              <a:rect l="l" t="t" r="r" b="b"/>
              <a:pathLst>
                <a:path w="692991" h="3794206">
                  <a:moveTo>
                    <a:pt x="692991" y="115501"/>
                  </a:moveTo>
                  <a:lnTo>
                    <a:pt x="692991" y="3794206"/>
                  </a:lnTo>
                  <a:lnTo>
                    <a:pt x="0" y="3794206"/>
                  </a:lnTo>
                  <a:lnTo>
                    <a:pt x="0" y="115501"/>
                  </a:lnTo>
                  <a:cubicBezTo>
                    <a:pt x="0" y="51712"/>
                    <a:pt x="51712" y="0"/>
                    <a:pt x="115501" y="0"/>
                  </a:cubicBezTo>
                  <a:lnTo>
                    <a:pt x="577490" y="0"/>
                  </a:lnTo>
                  <a:cubicBezTo>
                    <a:pt x="641279" y="0"/>
                    <a:pt x="692991" y="51712"/>
                    <a:pt x="692991" y="115501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0C62B9"/>
                </a:gs>
                <a:gs pos="0">
                  <a:srgbClr val="0E58B2"/>
                </a:gs>
                <a:gs pos="73000">
                  <a:srgbClr val="00B0F0"/>
                </a:gs>
              </a:gsLst>
              <a:lin ang="135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圆角矩形 47"/>
            <p:cNvSpPr/>
            <p:nvPr/>
          </p:nvSpPr>
          <p:spPr>
            <a:xfrm rot="16200000">
              <a:off x="6955097" y="-1199958"/>
              <a:ext cx="639684" cy="3738123"/>
            </a:xfrm>
            <a:custGeom>
              <a:avLst/>
              <a:gdLst>
                <a:gd name="connsiteX0" fmla="*/ 0 w 639684"/>
                <a:gd name="connsiteY0" fmla="*/ 3738123 h 3829563"/>
                <a:gd name="connsiteX1" fmla="*/ 0 w 639684"/>
                <a:gd name="connsiteY1" fmla="*/ 106616 h 3829563"/>
                <a:gd name="connsiteX2" fmla="*/ 106616 w 639684"/>
                <a:gd name="connsiteY2" fmla="*/ 0 h 3829563"/>
                <a:gd name="connsiteX3" fmla="*/ 533068 w 639684"/>
                <a:gd name="connsiteY3" fmla="*/ 0 h 3829563"/>
                <a:gd name="connsiteX4" fmla="*/ 639684 w 639684"/>
                <a:gd name="connsiteY4" fmla="*/ 106616 h 3829563"/>
                <a:gd name="connsiteX5" fmla="*/ 639684 w 639684"/>
                <a:gd name="connsiteY5" fmla="*/ 3738123 h 3829563"/>
                <a:gd name="connsiteX6" fmla="*/ 91440 w 639684"/>
                <a:gd name="connsiteY6" fmla="*/ 3829563 h 3829563"/>
                <a:gd name="connsiteX0" fmla="*/ 0 w 639684"/>
                <a:gd name="connsiteY0" fmla="*/ 3738123 h 3738123"/>
                <a:gd name="connsiteX1" fmla="*/ 0 w 639684"/>
                <a:gd name="connsiteY1" fmla="*/ 106616 h 3738123"/>
                <a:gd name="connsiteX2" fmla="*/ 106616 w 639684"/>
                <a:gd name="connsiteY2" fmla="*/ 0 h 3738123"/>
                <a:gd name="connsiteX3" fmla="*/ 533068 w 639684"/>
                <a:gd name="connsiteY3" fmla="*/ 0 h 3738123"/>
                <a:gd name="connsiteX4" fmla="*/ 639684 w 639684"/>
                <a:gd name="connsiteY4" fmla="*/ 106616 h 3738123"/>
                <a:gd name="connsiteX5" fmla="*/ 639684 w 639684"/>
                <a:gd name="connsiteY5" fmla="*/ 3738123 h 3738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9684" h="3738123">
                  <a:moveTo>
                    <a:pt x="0" y="3738123"/>
                  </a:moveTo>
                  <a:lnTo>
                    <a:pt x="0" y="106616"/>
                  </a:lnTo>
                  <a:cubicBezTo>
                    <a:pt x="0" y="47734"/>
                    <a:pt x="47734" y="0"/>
                    <a:pt x="106616" y="0"/>
                  </a:cubicBezTo>
                  <a:lnTo>
                    <a:pt x="533068" y="0"/>
                  </a:lnTo>
                  <a:cubicBezTo>
                    <a:pt x="591950" y="0"/>
                    <a:pt x="639684" y="47734"/>
                    <a:pt x="639684" y="106616"/>
                  </a:cubicBezTo>
                  <a:lnTo>
                    <a:pt x="639684" y="3738123"/>
                  </a:lnTo>
                </a:path>
              </a:pathLst>
            </a:cu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Oval 65"/>
            <p:cNvSpPr>
              <a:spLocks noChangeArrowheads="1"/>
            </p:cNvSpPr>
            <p:nvPr/>
          </p:nvSpPr>
          <p:spPr bwMode="auto">
            <a:xfrm rot="16200000">
              <a:off x="5165312" y="628411"/>
              <a:ext cx="508312" cy="139348"/>
            </a:xfrm>
            <a:prstGeom prst="ellipse">
              <a:avLst/>
            </a:prstGeom>
            <a:gradFill rotWithShape="1">
              <a:gsLst>
                <a:gs pos="0">
                  <a:sysClr val="window" lastClr="FFFFFF"/>
                </a:gs>
                <a:gs pos="88000">
                  <a:srgbClr val="00B0F0">
                    <a:alpha val="2900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宋体"/>
              </a:endParaRPr>
            </a:p>
          </p:txBody>
        </p:sp>
        <p:sp>
          <p:nvSpPr>
            <p:cNvPr id="19" name="Oval 65"/>
            <p:cNvSpPr>
              <a:spLocks noChangeArrowheads="1"/>
            </p:cNvSpPr>
            <p:nvPr/>
          </p:nvSpPr>
          <p:spPr bwMode="auto">
            <a:xfrm>
              <a:off x="5173324" y="607163"/>
              <a:ext cx="492287" cy="139727"/>
            </a:xfrm>
            <a:prstGeom prst="ellipse">
              <a:avLst/>
            </a:prstGeom>
            <a:gradFill rotWithShape="1">
              <a:gsLst>
                <a:gs pos="0">
                  <a:sysClr val="window" lastClr="FFFFFF"/>
                </a:gs>
                <a:gs pos="88000">
                  <a:srgbClr val="00B0F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宋体"/>
              </a:endParaRPr>
            </a:p>
          </p:txBody>
        </p:sp>
        <p:sp>
          <p:nvSpPr>
            <p:cNvPr id="20" name="圆角矩形 7"/>
            <p:cNvSpPr/>
            <p:nvPr/>
          </p:nvSpPr>
          <p:spPr>
            <a:xfrm rot="16200000">
              <a:off x="5885931" y="117676"/>
              <a:ext cx="359471" cy="1431744"/>
            </a:xfrm>
            <a:custGeom>
              <a:avLst/>
              <a:gdLst>
                <a:gd name="connsiteX0" fmla="*/ 329625 w 1604204"/>
                <a:gd name="connsiteY0" fmla="*/ 0 h 1838302"/>
                <a:gd name="connsiteX1" fmla="*/ 1577751 w 1604204"/>
                <a:gd name="connsiteY1" fmla="*/ 0 h 1838302"/>
                <a:gd name="connsiteX2" fmla="*/ 1604204 w 1604204"/>
                <a:gd name="connsiteY2" fmla="*/ 2667 h 1838302"/>
                <a:gd name="connsiteX3" fmla="*/ 0 w 1604204"/>
                <a:gd name="connsiteY3" fmla="*/ 1838302 h 1838302"/>
                <a:gd name="connsiteX4" fmla="*/ 17584 w 1604204"/>
                <a:gd name="connsiteY4" fmla="*/ 312041 h 1838302"/>
                <a:gd name="connsiteX5" fmla="*/ 329625 w 1604204"/>
                <a:gd name="connsiteY5" fmla="*/ 0 h 1838302"/>
                <a:gd name="connsiteX0" fmla="*/ 329625 w 1577751"/>
                <a:gd name="connsiteY0" fmla="*/ 0 h 1838302"/>
                <a:gd name="connsiteX1" fmla="*/ 1577751 w 1577751"/>
                <a:gd name="connsiteY1" fmla="*/ 0 h 1838302"/>
                <a:gd name="connsiteX2" fmla="*/ 971158 w 1577751"/>
                <a:gd name="connsiteY2" fmla="*/ 2667 h 1838302"/>
                <a:gd name="connsiteX3" fmla="*/ 0 w 1577751"/>
                <a:gd name="connsiteY3" fmla="*/ 1838302 h 1838302"/>
                <a:gd name="connsiteX4" fmla="*/ 17584 w 1577751"/>
                <a:gd name="connsiteY4" fmla="*/ 312041 h 1838302"/>
                <a:gd name="connsiteX5" fmla="*/ 329625 w 1577751"/>
                <a:gd name="connsiteY5" fmla="*/ 0 h 1838302"/>
                <a:gd name="connsiteX0" fmla="*/ 329625 w 971158"/>
                <a:gd name="connsiteY0" fmla="*/ 0 h 1838302"/>
                <a:gd name="connsiteX1" fmla="*/ 962289 w 971158"/>
                <a:gd name="connsiteY1" fmla="*/ 0 h 1838302"/>
                <a:gd name="connsiteX2" fmla="*/ 971158 w 971158"/>
                <a:gd name="connsiteY2" fmla="*/ 2667 h 1838302"/>
                <a:gd name="connsiteX3" fmla="*/ 0 w 971158"/>
                <a:gd name="connsiteY3" fmla="*/ 1838302 h 1838302"/>
                <a:gd name="connsiteX4" fmla="*/ 17584 w 971158"/>
                <a:gd name="connsiteY4" fmla="*/ 312041 h 1838302"/>
                <a:gd name="connsiteX5" fmla="*/ 329625 w 971158"/>
                <a:gd name="connsiteY5" fmla="*/ 0 h 1838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71158" h="1838302">
                  <a:moveTo>
                    <a:pt x="329625" y="0"/>
                  </a:moveTo>
                  <a:lnTo>
                    <a:pt x="962289" y="0"/>
                  </a:lnTo>
                  <a:lnTo>
                    <a:pt x="971158" y="2667"/>
                  </a:lnTo>
                  <a:lnTo>
                    <a:pt x="0" y="1838302"/>
                  </a:lnTo>
                  <a:cubicBezTo>
                    <a:pt x="0" y="1534702"/>
                    <a:pt x="17584" y="615641"/>
                    <a:pt x="17584" y="312041"/>
                  </a:cubicBezTo>
                  <a:cubicBezTo>
                    <a:pt x="17584" y="139706"/>
                    <a:pt x="157290" y="0"/>
                    <a:pt x="32962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alpha val="66000"/>
                  </a:sysClr>
                </a:gs>
                <a:gs pos="100000">
                  <a:srgbClr val="FFFFFF">
                    <a:shade val="100000"/>
                    <a:satMod val="115000"/>
                    <a:alpha val="9000"/>
                  </a:srgb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D1819D51-6ECE-443B-9F04-34626CDF7C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77781" y="2018173"/>
            <a:ext cx="5139383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Bookman Old Style" pitchFamily="18" charset="0"/>
                <a:ea typeface="+mn-ea"/>
                <a:cs typeface="+mn-cs"/>
              </a:rPr>
              <a:t>Во все бюджеты и внебюджетные фонды поступило </a:t>
            </a:r>
            <a:r>
              <a:rPr kumimoji="0" lang="ru-RU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Bookman Old Style" pitchFamily="18" charset="0"/>
                <a:ea typeface="+mn-ea"/>
                <a:cs typeface="+mn-cs"/>
              </a:rPr>
              <a:t>–</a:t>
            </a:r>
            <a:r>
              <a:rPr kumimoji="0" lang="ru-RU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 </a:t>
            </a:r>
          </a:p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9E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Bookman Old Style" pitchFamily="18" charset="0"/>
                <a:ea typeface="+mn-ea"/>
                <a:cs typeface="+mn-cs"/>
              </a:rPr>
              <a:t>6 050,6</a:t>
            </a:r>
            <a:r>
              <a:rPr kumimoji="0" lang="ru-RU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9E0000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 </a:t>
            </a:r>
            <a:r>
              <a:rPr kumimoji="0" lang="ru-RU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Bookman Old Style" pitchFamily="18" charset="0"/>
                <a:ea typeface="+mn-ea"/>
                <a:cs typeface="+mn-cs"/>
              </a:rPr>
              <a:t>тыс.рублей</a:t>
            </a:r>
            <a:endParaRPr kumimoji="0" lang="en-US" altLang="en-US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9710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2646"/>
            <a:ext cx="7439024" cy="880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 бюджета городского округа</a:t>
            </a: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</a:p>
          <a:p>
            <a:pPr algn="ctr">
              <a:lnSpc>
                <a:spcPct val="80000"/>
              </a:lnSpc>
            </a:pPr>
            <a:r>
              <a:rPr lang="ru-RU" sz="2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тыс.рублей</a:t>
            </a:r>
            <a:endParaRPr lang="ru-RU" sz="2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Oval 13"/>
          <p:cNvSpPr>
            <a:spLocks noChangeArrowheads="1"/>
          </p:cNvSpPr>
          <p:nvPr/>
        </p:nvSpPr>
        <p:spPr bwMode="auto">
          <a:xfrm>
            <a:off x="8191500" y="6519863"/>
            <a:ext cx="790575" cy="288925"/>
          </a:xfrm>
          <a:prstGeom prst="ellipse">
            <a:avLst/>
          </a:prstGeom>
          <a:solidFill>
            <a:sysClr val="window" lastClr="FFFFFF"/>
          </a:solidFill>
          <a:ln w="25400">
            <a:solidFill>
              <a:srgbClr val="00206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 kern="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17</a:t>
            </a:r>
            <a:endParaRPr lang="ru-RU" b="1" kern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0706091"/>
              </p:ext>
            </p:extLst>
          </p:nvPr>
        </p:nvGraphicFramePr>
        <p:xfrm>
          <a:off x="76200" y="916577"/>
          <a:ext cx="8979833" cy="5549664"/>
        </p:xfrm>
        <a:graphic>
          <a:graphicData uri="http://schemas.openxmlformats.org/drawingml/2006/table">
            <a:tbl>
              <a:tblPr bandRow="1"/>
              <a:tblGrid>
                <a:gridCol w="294329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9798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0374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35846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1884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257493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234306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ru-RU" sz="1200" b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36" marR="5636" marT="5636" marB="0" anchor="ctr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EAF4E4"/>
                        </a:gs>
                        <a:gs pos="74000">
                          <a:srgbClr val="D2E8C6"/>
                        </a:gs>
                        <a:gs pos="83000">
                          <a:srgbClr val="C0DFAF"/>
                        </a:gs>
                        <a:gs pos="100000">
                          <a:srgbClr val="A0CE84"/>
                        </a:gs>
                      </a:gsLst>
                      <a:lin ang="5400000" scaled="1"/>
                    </a:gra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ko-KR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kumimoji="0" lang="en-US" altLang="ko-KR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kumimoji="0" lang="ru-RU" altLang="ko-KR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Факт</a:t>
                      </a:r>
                      <a:endParaRPr kumimoji="0" lang="ko-KR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EAF4E4"/>
                        </a:gs>
                        <a:gs pos="74000">
                          <a:srgbClr val="D2E8C6"/>
                        </a:gs>
                        <a:gs pos="83000">
                          <a:srgbClr val="C0DFAF"/>
                        </a:gs>
                        <a:gs pos="100000">
                          <a:srgbClr val="A0CE84"/>
                        </a:gs>
                      </a:gsLst>
                      <a:lin ang="5400000" scaled="1"/>
                    </a:gra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ko-KR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kumimoji="0" lang="en-US" altLang="ko-KR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kumimoji="0" lang="ko-KR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EAF4E4"/>
                        </a:gs>
                        <a:gs pos="74000">
                          <a:srgbClr val="D2E8C6"/>
                        </a:gs>
                        <a:gs pos="83000">
                          <a:srgbClr val="C0DFAF"/>
                        </a:gs>
                        <a:gs pos="100000">
                          <a:srgbClr val="A0CE84"/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к плану </a:t>
                      </a:r>
                    </a:p>
                    <a:p>
                      <a:pPr algn="ctr" rtl="0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36" marR="5636" marT="5636" marB="0" anchor="ctr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EAF4E4"/>
                        </a:gs>
                        <a:gs pos="74000">
                          <a:srgbClr val="D2E8C6"/>
                        </a:gs>
                        <a:gs pos="83000">
                          <a:srgbClr val="C0DFAF"/>
                        </a:gs>
                        <a:gs pos="100000">
                          <a:srgbClr val="A0CE84"/>
                        </a:gs>
                      </a:gsLst>
                      <a:lin ang="5400000" scaled="1"/>
                    </a:gra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</a:t>
                      </a:r>
                    </a:p>
                    <a:p>
                      <a:pPr algn="ctr" rtl="0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 202</a:t>
                      </a:r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%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36" marR="5636" marT="5636" marB="0" anchor="ctr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EAF4E4"/>
                        </a:gs>
                        <a:gs pos="74000">
                          <a:srgbClr val="D2E8C6"/>
                        </a:gs>
                        <a:gs pos="83000">
                          <a:srgbClr val="C0DFAF"/>
                        </a:gs>
                        <a:gs pos="100000">
                          <a:srgbClr val="A0CE84"/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6292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ko-KR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</a:t>
                      </a:r>
                      <a:endParaRPr kumimoji="0" lang="ko-KR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EAF4E4"/>
                        </a:gs>
                        <a:gs pos="74000">
                          <a:srgbClr val="D2E8C6"/>
                        </a:gs>
                        <a:gs pos="83000">
                          <a:srgbClr val="C0DFAF"/>
                        </a:gs>
                        <a:gs pos="100000">
                          <a:srgbClr val="A0CE84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ko-KR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</a:t>
                      </a:r>
                      <a:endParaRPr kumimoji="0" lang="ko-KR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EAF4E4"/>
                        </a:gs>
                        <a:gs pos="74000">
                          <a:srgbClr val="D2E8C6"/>
                        </a:gs>
                        <a:gs pos="83000">
                          <a:srgbClr val="C0DFAF"/>
                        </a:gs>
                        <a:gs pos="100000">
                          <a:srgbClr val="A0CE84"/>
                        </a:gs>
                      </a:gsLst>
                      <a:lin ang="5400000" scaled="1"/>
                    </a:gra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0439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Общегосударственные вопросы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36" marR="5636" marT="5636" marB="0" anchor="ctr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ko-KR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103 483,7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140 645,5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133 868,0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95,2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129,4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850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Национальная оборона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36" marR="5636" marT="5636" marB="0" anchor="ctr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ko-KR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1 427,2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1 267,1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1 267,1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100,0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88,8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512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kern="1200" cap="none" normalizeH="0" baseline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Национальная безопасность и              правоохранительная деятельность</a:t>
                      </a:r>
                      <a:endParaRPr kumimoji="0" lang="ru-RU" sz="1200" u="none" strike="noStrike" kern="1200" cap="none" normalizeH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636" marR="5636" marT="5636" marB="0" anchor="ctr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ko-KR" sz="1200" u="none" strike="noStrike" kern="1200" cap="none" normalizeH="0" baseline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22 986,9</a:t>
                      </a:r>
                      <a:endParaRPr kumimoji="0" lang="ko-KR" altLang="en-US" sz="1200" u="none" strike="noStrike" kern="1200" cap="none" normalizeH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ko-KR" sz="12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27 380,6</a:t>
                      </a:r>
                      <a:endParaRPr kumimoji="0" lang="ko-KR" altLang="en-US" sz="1200" u="none" strike="noStrike" kern="1200" cap="none" normalizeH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ko-KR" sz="12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26 492,3</a:t>
                      </a:r>
                      <a:endParaRPr kumimoji="0" lang="ko-KR" altLang="en-US" sz="1200" u="none" strike="noStrike" kern="1200" cap="none" normalizeH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ko-KR" sz="12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96,8</a:t>
                      </a:r>
                      <a:endParaRPr kumimoji="0" lang="ko-KR" altLang="en-US" sz="1200" u="none" strike="noStrike" kern="1200" cap="none" normalizeH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ko-KR" sz="12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115,2</a:t>
                      </a:r>
                      <a:endParaRPr kumimoji="0" lang="ko-KR" altLang="en-US" sz="1200" u="none" strike="noStrike" kern="1200" cap="none" normalizeH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5799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экономика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36" marR="5636" marT="5636" marB="0" anchor="ctr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ko-KR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78 065,2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80 932,9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79 445,3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98,2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101,8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0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Жилищно-коммунальное хозяйство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36" marR="5636" marT="5636" marB="0" anchor="ctr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ko-KR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171 357,8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470 035,6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426 216,1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90,7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в 2,5 раза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95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Охрана окружающей среды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36" marR="5636" marT="5636" marB="0" anchor="ctr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ko-KR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17 516,2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-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-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-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627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Образование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36" marR="5636" marT="5636" marB="0" anchor="ctr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ko-KR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558 474,4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530 467,0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521 765,4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98,4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93,4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669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Культура, кинематография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36" marR="5636" marT="5636" marB="0" anchor="ctr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ko-KR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117 139,1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132 312,1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132 278,9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100,0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112,9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010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Социальная политика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36" marR="5636" marT="5636" marB="0" anchor="ctr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ko-KR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13 189,6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18 739,6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18 649,9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99,5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141,4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33480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Физическая культура и спорт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36" marR="5636" marT="5636" marB="0" anchor="ctr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ko-KR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81 054,1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96 547,0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96 470,4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99,9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119,0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42388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Средства массовой информации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36" marR="5636" marT="5636" marB="0" anchor="ctr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ko-KR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4 473,9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10 719,3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9 953,6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92,9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в 2,2 раза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53145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Обслуживание государственного и муниципального долга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36" marR="5636" marT="5636" marB="0" anchor="ctr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ko-KR" sz="12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9,6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5,7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5,6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98,1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58,3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63421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расходов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36" marR="5636" marT="5636" marB="0" anchor="ctr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ko-KR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1 169 177,7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1 509 052,4</a:t>
                      </a: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1 446 412,6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95,8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123,7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mpd="sng">
                      <a:solidFill>
                        <a:srgbClr val="70AD47"/>
                      </a:solidFill>
                    </a:lnL>
                    <a:lnR w="12700" cmpd="sng">
                      <a:solidFill>
                        <a:srgbClr val="70AD47"/>
                      </a:solidFill>
                    </a:lnR>
                    <a:lnT w="12700" cmpd="sng">
                      <a:solidFill>
                        <a:srgbClr val="70AD47"/>
                      </a:solidFill>
                    </a:lnT>
                    <a:lnB w="12700" cmpd="sng">
                      <a:solidFill>
                        <a:srgbClr val="70AD4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76608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13"/>
          <p:cNvSpPr>
            <a:spLocks noChangeArrowheads="1"/>
          </p:cNvSpPr>
          <p:nvPr/>
        </p:nvSpPr>
        <p:spPr bwMode="auto">
          <a:xfrm>
            <a:off x="8191500" y="6519863"/>
            <a:ext cx="790575" cy="288925"/>
          </a:xfrm>
          <a:prstGeom prst="ellipse">
            <a:avLst/>
          </a:prstGeom>
          <a:solidFill>
            <a:sysClr val="window" lastClr="FFFFFF"/>
          </a:solidFill>
          <a:ln w="25400">
            <a:solidFill>
              <a:srgbClr val="00206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 kern="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18</a:t>
            </a:r>
            <a:endParaRPr lang="ru-RU" b="1" kern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600" y="38123"/>
            <a:ext cx="7439024" cy="929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 бюджета городского округа</a:t>
            </a:r>
          </a:p>
          <a:p>
            <a:pPr algn="ctr">
              <a:lnSpc>
                <a:spcPct val="80000"/>
              </a:lnSpc>
            </a:pP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разрезе отраслей</a:t>
            </a: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тыс.рублей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-204483" y="1357151"/>
            <a:ext cx="9233641" cy="5393507"/>
            <a:chOff x="-280683" y="1519076"/>
            <a:chExt cx="9233641" cy="5393507"/>
          </a:xfrm>
        </p:grpSpPr>
        <p:grpSp>
          <p:nvGrpSpPr>
            <p:cNvPr id="7" name="Группа 6"/>
            <p:cNvGrpSpPr/>
            <p:nvPr/>
          </p:nvGrpSpPr>
          <p:grpSpPr>
            <a:xfrm>
              <a:off x="4389881" y="1935502"/>
              <a:ext cx="4563077" cy="4977081"/>
              <a:chOff x="3961256" y="2002177"/>
              <a:chExt cx="4563077" cy="4977081"/>
            </a:xfrm>
          </p:grpSpPr>
          <p:sp>
            <p:nvSpPr>
              <p:cNvPr id="51" name="直角三角形 12"/>
              <p:cNvSpPr/>
              <p:nvPr/>
            </p:nvSpPr>
            <p:spPr>
              <a:xfrm rot="12023369">
                <a:off x="5551744" y="4586918"/>
                <a:ext cx="2426585" cy="1592703"/>
              </a:xfrm>
              <a:custGeom>
                <a:avLst/>
                <a:gdLst>
                  <a:gd name="connsiteX0" fmla="*/ 0 w 4537371"/>
                  <a:gd name="connsiteY0" fmla="*/ 970054 h 970054"/>
                  <a:gd name="connsiteX1" fmla="*/ 0 w 4537371"/>
                  <a:gd name="connsiteY1" fmla="*/ 0 h 970054"/>
                  <a:gd name="connsiteX2" fmla="*/ 4537371 w 4537371"/>
                  <a:gd name="connsiteY2" fmla="*/ 970054 h 970054"/>
                  <a:gd name="connsiteX3" fmla="*/ 0 w 4537371"/>
                  <a:gd name="connsiteY3" fmla="*/ 970054 h 970054"/>
                  <a:gd name="connsiteX0" fmla="*/ 1708 w 4539079"/>
                  <a:gd name="connsiteY0" fmla="*/ 900720 h 900720"/>
                  <a:gd name="connsiteX1" fmla="*/ 0 w 4539079"/>
                  <a:gd name="connsiteY1" fmla="*/ 0 h 900720"/>
                  <a:gd name="connsiteX2" fmla="*/ 4539079 w 4539079"/>
                  <a:gd name="connsiteY2" fmla="*/ 900720 h 900720"/>
                  <a:gd name="connsiteX3" fmla="*/ 1708 w 4539079"/>
                  <a:gd name="connsiteY3" fmla="*/ 900720 h 900720"/>
                  <a:gd name="connsiteX0" fmla="*/ 1708 w 4501693"/>
                  <a:gd name="connsiteY0" fmla="*/ 900720 h 1835177"/>
                  <a:gd name="connsiteX1" fmla="*/ 0 w 4501693"/>
                  <a:gd name="connsiteY1" fmla="*/ 0 h 1835177"/>
                  <a:gd name="connsiteX2" fmla="*/ 4501693 w 4501693"/>
                  <a:gd name="connsiteY2" fmla="*/ 1835177 h 1835177"/>
                  <a:gd name="connsiteX3" fmla="*/ 1708 w 4501693"/>
                  <a:gd name="connsiteY3" fmla="*/ 900720 h 1835177"/>
                  <a:gd name="connsiteX0" fmla="*/ 1708 w 4492938"/>
                  <a:gd name="connsiteY0" fmla="*/ 900720 h 2772732"/>
                  <a:gd name="connsiteX1" fmla="*/ 0 w 4492938"/>
                  <a:gd name="connsiteY1" fmla="*/ 0 h 2772732"/>
                  <a:gd name="connsiteX2" fmla="*/ 4492938 w 4492938"/>
                  <a:gd name="connsiteY2" fmla="*/ 2772732 h 2772732"/>
                  <a:gd name="connsiteX3" fmla="*/ 1708 w 4492938"/>
                  <a:gd name="connsiteY3" fmla="*/ 900720 h 2772732"/>
                  <a:gd name="connsiteX0" fmla="*/ 9 w 4491239"/>
                  <a:gd name="connsiteY0" fmla="*/ 897622 h 2769634"/>
                  <a:gd name="connsiteX1" fmla="*/ 26932 w 4491239"/>
                  <a:gd name="connsiteY1" fmla="*/ 0 h 2769634"/>
                  <a:gd name="connsiteX2" fmla="*/ 4491239 w 4491239"/>
                  <a:gd name="connsiteY2" fmla="*/ 2769634 h 2769634"/>
                  <a:gd name="connsiteX3" fmla="*/ 9 w 4491239"/>
                  <a:gd name="connsiteY3" fmla="*/ 897622 h 2769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91239" h="2769634">
                    <a:moveTo>
                      <a:pt x="9" y="897622"/>
                    </a:moveTo>
                    <a:cubicBezTo>
                      <a:pt x="-560" y="597382"/>
                      <a:pt x="27501" y="300240"/>
                      <a:pt x="26932" y="0"/>
                    </a:cubicBezTo>
                    <a:lnTo>
                      <a:pt x="4491239" y="2769634"/>
                    </a:lnTo>
                    <a:lnTo>
                      <a:pt x="9" y="89762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5C4400"/>
                  </a:gs>
                  <a:gs pos="25000">
                    <a:srgbClr val="C49500">
                      <a:shade val="67500"/>
                      <a:satMod val="115000"/>
                    </a:srgbClr>
                  </a:gs>
                  <a:gs pos="91000">
                    <a:srgbClr val="FFC000"/>
                  </a:gs>
                </a:gsLst>
                <a:lin ang="3000000" scaled="0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52" name="直角三角形 12"/>
              <p:cNvSpPr/>
              <p:nvPr/>
            </p:nvSpPr>
            <p:spPr>
              <a:xfrm rot="12023369">
                <a:off x="5734448" y="4020381"/>
                <a:ext cx="2426585" cy="1592703"/>
              </a:xfrm>
              <a:custGeom>
                <a:avLst/>
                <a:gdLst>
                  <a:gd name="connsiteX0" fmla="*/ 0 w 4537371"/>
                  <a:gd name="connsiteY0" fmla="*/ 970054 h 970054"/>
                  <a:gd name="connsiteX1" fmla="*/ 0 w 4537371"/>
                  <a:gd name="connsiteY1" fmla="*/ 0 h 970054"/>
                  <a:gd name="connsiteX2" fmla="*/ 4537371 w 4537371"/>
                  <a:gd name="connsiteY2" fmla="*/ 970054 h 970054"/>
                  <a:gd name="connsiteX3" fmla="*/ 0 w 4537371"/>
                  <a:gd name="connsiteY3" fmla="*/ 970054 h 970054"/>
                  <a:gd name="connsiteX0" fmla="*/ 1708 w 4539079"/>
                  <a:gd name="connsiteY0" fmla="*/ 900720 h 900720"/>
                  <a:gd name="connsiteX1" fmla="*/ 0 w 4539079"/>
                  <a:gd name="connsiteY1" fmla="*/ 0 h 900720"/>
                  <a:gd name="connsiteX2" fmla="*/ 4539079 w 4539079"/>
                  <a:gd name="connsiteY2" fmla="*/ 900720 h 900720"/>
                  <a:gd name="connsiteX3" fmla="*/ 1708 w 4539079"/>
                  <a:gd name="connsiteY3" fmla="*/ 900720 h 900720"/>
                  <a:gd name="connsiteX0" fmla="*/ 1708 w 4501693"/>
                  <a:gd name="connsiteY0" fmla="*/ 900720 h 1835177"/>
                  <a:gd name="connsiteX1" fmla="*/ 0 w 4501693"/>
                  <a:gd name="connsiteY1" fmla="*/ 0 h 1835177"/>
                  <a:gd name="connsiteX2" fmla="*/ 4501693 w 4501693"/>
                  <a:gd name="connsiteY2" fmla="*/ 1835177 h 1835177"/>
                  <a:gd name="connsiteX3" fmla="*/ 1708 w 4501693"/>
                  <a:gd name="connsiteY3" fmla="*/ 900720 h 1835177"/>
                  <a:gd name="connsiteX0" fmla="*/ 1708 w 4492938"/>
                  <a:gd name="connsiteY0" fmla="*/ 900720 h 2772732"/>
                  <a:gd name="connsiteX1" fmla="*/ 0 w 4492938"/>
                  <a:gd name="connsiteY1" fmla="*/ 0 h 2772732"/>
                  <a:gd name="connsiteX2" fmla="*/ 4492938 w 4492938"/>
                  <a:gd name="connsiteY2" fmla="*/ 2772732 h 2772732"/>
                  <a:gd name="connsiteX3" fmla="*/ 1708 w 4492938"/>
                  <a:gd name="connsiteY3" fmla="*/ 900720 h 2772732"/>
                  <a:gd name="connsiteX0" fmla="*/ 9 w 4491239"/>
                  <a:gd name="connsiteY0" fmla="*/ 897622 h 2769634"/>
                  <a:gd name="connsiteX1" fmla="*/ 26932 w 4491239"/>
                  <a:gd name="connsiteY1" fmla="*/ 0 h 2769634"/>
                  <a:gd name="connsiteX2" fmla="*/ 4491239 w 4491239"/>
                  <a:gd name="connsiteY2" fmla="*/ 2769634 h 2769634"/>
                  <a:gd name="connsiteX3" fmla="*/ 9 w 4491239"/>
                  <a:gd name="connsiteY3" fmla="*/ 897622 h 2769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91239" h="2769634">
                    <a:moveTo>
                      <a:pt x="9" y="897622"/>
                    </a:moveTo>
                    <a:cubicBezTo>
                      <a:pt x="-560" y="597382"/>
                      <a:pt x="27501" y="300240"/>
                      <a:pt x="26932" y="0"/>
                    </a:cubicBezTo>
                    <a:lnTo>
                      <a:pt x="4491239" y="2769634"/>
                    </a:lnTo>
                    <a:lnTo>
                      <a:pt x="9" y="89762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5C4400"/>
                  </a:gs>
                  <a:gs pos="25000">
                    <a:srgbClr val="C49500">
                      <a:shade val="67500"/>
                      <a:satMod val="115000"/>
                    </a:srgbClr>
                  </a:gs>
                  <a:gs pos="91000">
                    <a:srgbClr val="FFC000"/>
                  </a:gs>
                </a:gsLst>
                <a:lin ang="3000000" scaled="0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53" name="直角三角形 12"/>
              <p:cNvSpPr/>
              <p:nvPr/>
            </p:nvSpPr>
            <p:spPr>
              <a:xfrm rot="12023369">
                <a:off x="5866138" y="3484185"/>
                <a:ext cx="2426585" cy="1592703"/>
              </a:xfrm>
              <a:custGeom>
                <a:avLst/>
                <a:gdLst>
                  <a:gd name="connsiteX0" fmla="*/ 0 w 4537371"/>
                  <a:gd name="connsiteY0" fmla="*/ 970054 h 970054"/>
                  <a:gd name="connsiteX1" fmla="*/ 0 w 4537371"/>
                  <a:gd name="connsiteY1" fmla="*/ 0 h 970054"/>
                  <a:gd name="connsiteX2" fmla="*/ 4537371 w 4537371"/>
                  <a:gd name="connsiteY2" fmla="*/ 970054 h 970054"/>
                  <a:gd name="connsiteX3" fmla="*/ 0 w 4537371"/>
                  <a:gd name="connsiteY3" fmla="*/ 970054 h 970054"/>
                  <a:gd name="connsiteX0" fmla="*/ 1708 w 4539079"/>
                  <a:gd name="connsiteY0" fmla="*/ 900720 h 900720"/>
                  <a:gd name="connsiteX1" fmla="*/ 0 w 4539079"/>
                  <a:gd name="connsiteY1" fmla="*/ 0 h 900720"/>
                  <a:gd name="connsiteX2" fmla="*/ 4539079 w 4539079"/>
                  <a:gd name="connsiteY2" fmla="*/ 900720 h 900720"/>
                  <a:gd name="connsiteX3" fmla="*/ 1708 w 4539079"/>
                  <a:gd name="connsiteY3" fmla="*/ 900720 h 900720"/>
                  <a:gd name="connsiteX0" fmla="*/ 1708 w 4501693"/>
                  <a:gd name="connsiteY0" fmla="*/ 900720 h 1835177"/>
                  <a:gd name="connsiteX1" fmla="*/ 0 w 4501693"/>
                  <a:gd name="connsiteY1" fmla="*/ 0 h 1835177"/>
                  <a:gd name="connsiteX2" fmla="*/ 4501693 w 4501693"/>
                  <a:gd name="connsiteY2" fmla="*/ 1835177 h 1835177"/>
                  <a:gd name="connsiteX3" fmla="*/ 1708 w 4501693"/>
                  <a:gd name="connsiteY3" fmla="*/ 900720 h 1835177"/>
                  <a:gd name="connsiteX0" fmla="*/ 1708 w 4492938"/>
                  <a:gd name="connsiteY0" fmla="*/ 900720 h 2772732"/>
                  <a:gd name="connsiteX1" fmla="*/ 0 w 4492938"/>
                  <a:gd name="connsiteY1" fmla="*/ 0 h 2772732"/>
                  <a:gd name="connsiteX2" fmla="*/ 4492938 w 4492938"/>
                  <a:gd name="connsiteY2" fmla="*/ 2772732 h 2772732"/>
                  <a:gd name="connsiteX3" fmla="*/ 1708 w 4492938"/>
                  <a:gd name="connsiteY3" fmla="*/ 900720 h 2772732"/>
                  <a:gd name="connsiteX0" fmla="*/ 9 w 4491239"/>
                  <a:gd name="connsiteY0" fmla="*/ 897622 h 2769634"/>
                  <a:gd name="connsiteX1" fmla="*/ 26932 w 4491239"/>
                  <a:gd name="connsiteY1" fmla="*/ 0 h 2769634"/>
                  <a:gd name="connsiteX2" fmla="*/ 4491239 w 4491239"/>
                  <a:gd name="connsiteY2" fmla="*/ 2769634 h 2769634"/>
                  <a:gd name="connsiteX3" fmla="*/ 9 w 4491239"/>
                  <a:gd name="connsiteY3" fmla="*/ 897622 h 2769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91239" h="2769634">
                    <a:moveTo>
                      <a:pt x="9" y="897622"/>
                    </a:moveTo>
                    <a:cubicBezTo>
                      <a:pt x="-560" y="597382"/>
                      <a:pt x="27501" y="300240"/>
                      <a:pt x="26932" y="0"/>
                    </a:cubicBezTo>
                    <a:lnTo>
                      <a:pt x="4491239" y="2769634"/>
                    </a:lnTo>
                    <a:lnTo>
                      <a:pt x="9" y="89762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5C4400"/>
                  </a:gs>
                  <a:gs pos="25000">
                    <a:srgbClr val="C49500">
                      <a:shade val="67500"/>
                      <a:satMod val="115000"/>
                    </a:srgbClr>
                  </a:gs>
                  <a:gs pos="91000">
                    <a:srgbClr val="FFC000"/>
                  </a:gs>
                </a:gsLst>
                <a:lin ang="3000000" scaled="0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54" name="直角三角形 12"/>
              <p:cNvSpPr/>
              <p:nvPr/>
            </p:nvSpPr>
            <p:spPr>
              <a:xfrm rot="12023369">
                <a:off x="5792638" y="3461305"/>
                <a:ext cx="2426585" cy="1592703"/>
              </a:xfrm>
              <a:custGeom>
                <a:avLst/>
                <a:gdLst>
                  <a:gd name="connsiteX0" fmla="*/ 0 w 4537371"/>
                  <a:gd name="connsiteY0" fmla="*/ 970054 h 970054"/>
                  <a:gd name="connsiteX1" fmla="*/ 0 w 4537371"/>
                  <a:gd name="connsiteY1" fmla="*/ 0 h 970054"/>
                  <a:gd name="connsiteX2" fmla="*/ 4537371 w 4537371"/>
                  <a:gd name="connsiteY2" fmla="*/ 970054 h 970054"/>
                  <a:gd name="connsiteX3" fmla="*/ 0 w 4537371"/>
                  <a:gd name="connsiteY3" fmla="*/ 970054 h 970054"/>
                  <a:gd name="connsiteX0" fmla="*/ 1708 w 4539079"/>
                  <a:gd name="connsiteY0" fmla="*/ 900720 h 900720"/>
                  <a:gd name="connsiteX1" fmla="*/ 0 w 4539079"/>
                  <a:gd name="connsiteY1" fmla="*/ 0 h 900720"/>
                  <a:gd name="connsiteX2" fmla="*/ 4539079 w 4539079"/>
                  <a:gd name="connsiteY2" fmla="*/ 900720 h 900720"/>
                  <a:gd name="connsiteX3" fmla="*/ 1708 w 4539079"/>
                  <a:gd name="connsiteY3" fmla="*/ 900720 h 900720"/>
                  <a:gd name="connsiteX0" fmla="*/ 1708 w 4501693"/>
                  <a:gd name="connsiteY0" fmla="*/ 900720 h 1835177"/>
                  <a:gd name="connsiteX1" fmla="*/ 0 w 4501693"/>
                  <a:gd name="connsiteY1" fmla="*/ 0 h 1835177"/>
                  <a:gd name="connsiteX2" fmla="*/ 4501693 w 4501693"/>
                  <a:gd name="connsiteY2" fmla="*/ 1835177 h 1835177"/>
                  <a:gd name="connsiteX3" fmla="*/ 1708 w 4501693"/>
                  <a:gd name="connsiteY3" fmla="*/ 900720 h 1835177"/>
                  <a:gd name="connsiteX0" fmla="*/ 1708 w 4492938"/>
                  <a:gd name="connsiteY0" fmla="*/ 900720 h 2772732"/>
                  <a:gd name="connsiteX1" fmla="*/ 0 w 4492938"/>
                  <a:gd name="connsiteY1" fmla="*/ 0 h 2772732"/>
                  <a:gd name="connsiteX2" fmla="*/ 4492938 w 4492938"/>
                  <a:gd name="connsiteY2" fmla="*/ 2772732 h 2772732"/>
                  <a:gd name="connsiteX3" fmla="*/ 1708 w 4492938"/>
                  <a:gd name="connsiteY3" fmla="*/ 900720 h 2772732"/>
                  <a:gd name="connsiteX0" fmla="*/ 9 w 4491239"/>
                  <a:gd name="connsiteY0" fmla="*/ 897622 h 2769634"/>
                  <a:gd name="connsiteX1" fmla="*/ 26932 w 4491239"/>
                  <a:gd name="connsiteY1" fmla="*/ 0 h 2769634"/>
                  <a:gd name="connsiteX2" fmla="*/ 4491239 w 4491239"/>
                  <a:gd name="connsiteY2" fmla="*/ 2769634 h 2769634"/>
                  <a:gd name="connsiteX3" fmla="*/ 9 w 4491239"/>
                  <a:gd name="connsiteY3" fmla="*/ 897622 h 2769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91239" h="2769634">
                    <a:moveTo>
                      <a:pt x="9" y="897622"/>
                    </a:moveTo>
                    <a:cubicBezTo>
                      <a:pt x="-560" y="597382"/>
                      <a:pt x="27501" y="300240"/>
                      <a:pt x="26932" y="0"/>
                    </a:cubicBezTo>
                    <a:lnTo>
                      <a:pt x="4491239" y="2769634"/>
                    </a:lnTo>
                    <a:lnTo>
                      <a:pt x="9" y="89762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5C4400"/>
                  </a:gs>
                  <a:gs pos="25000">
                    <a:srgbClr val="C49500">
                      <a:shade val="67500"/>
                      <a:satMod val="115000"/>
                    </a:srgbClr>
                  </a:gs>
                  <a:gs pos="91000">
                    <a:srgbClr val="FFC000"/>
                  </a:gs>
                </a:gsLst>
                <a:lin ang="3000000" scaled="0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sysClr val="window" lastClr="FFFFFF"/>
                  </a:solidFill>
                </a:endParaRPr>
              </a:p>
            </p:txBody>
          </p:sp>
          <p:grpSp>
            <p:nvGrpSpPr>
              <p:cNvPr id="55" name="Группа 54"/>
              <p:cNvGrpSpPr/>
              <p:nvPr/>
            </p:nvGrpSpPr>
            <p:grpSpPr>
              <a:xfrm>
                <a:off x="3961256" y="2002177"/>
                <a:ext cx="4563077" cy="4977081"/>
                <a:chOff x="2542597" y="1884116"/>
                <a:chExt cx="4563077" cy="4977081"/>
              </a:xfrm>
            </p:grpSpPr>
            <p:grpSp>
              <p:nvGrpSpPr>
                <p:cNvPr id="62" name="Группа 61"/>
                <p:cNvGrpSpPr/>
                <p:nvPr/>
              </p:nvGrpSpPr>
              <p:grpSpPr>
                <a:xfrm>
                  <a:off x="2542597" y="1884116"/>
                  <a:ext cx="4563077" cy="4977081"/>
                  <a:chOff x="453033" y="463562"/>
                  <a:chExt cx="7661387" cy="7851293"/>
                </a:xfrm>
              </p:grpSpPr>
              <p:sp>
                <p:nvSpPr>
                  <p:cNvPr id="69" name="直角三角形 12"/>
                  <p:cNvSpPr/>
                  <p:nvPr/>
                </p:nvSpPr>
                <p:spPr>
                  <a:xfrm rot="12023369">
                    <a:off x="3297396" y="2726737"/>
                    <a:ext cx="4074225" cy="2512472"/>
                  </a:xfrm>
                  <a:custGeom>
                    <a:avLst/>
                    <a:gdLst>
                      <a:gd name="connsiteX0" fmla="*/ 0 w 4537371"/>
                      <a:gd name="connsiteY0" fmla="*/ 970054 h 970054"/>
                      <a:gd name="connsiteX1" fmla="*/ 0 w 4537371"/>
                      <a:gd name="connsiteY1" fmla="*/ 0 h 970054"/>
                      <a:gd name="connsiteX2" fmla="*/ 4537371 w 4537371"/>
                      <a:gd name="connsiteY2" fmla="*/ 970054 h 970054"/>
                      <a:gd name="connsiteX3" fmla="*/ 0 w 4537371"/>
                      <a:gd name="connsiteY3" fmla="*/ 970054 h 970054"/>
                      <a:gd name="connsiteX0" fmla="*/ 1708 w 4539079"/>
                      <a:gd name="connsiteY0" fmla="*/ 900720 h 900720"/>
                      <a:gd name="connsiteX1" fmla="*/ 0 w 4539079"/>
                      <a:gd name="connsiteY1" fmla="*/ 0 h 900720"/>
                      <a:gd name="connsiteX2" fmla="*/ 4539079 w 4539079"/>
                      <a:gd name="connsiteY2" fmla="*/ 900720 h 900720"/>
                      <a:gd name="connsiteX3" fmla="*/ 1708 w 4539079"/>
                      <a:gd name="connsiteY3" fmla="*/ 900720 h 900720"/>
                      <a:gd name="connsiteX0" fmla="*/ 1708 w 4501693"/>
                      <a:gd name="connsiteY0" fmla="*/ 900720 h 1835177"/>
                      <a:gd name="connsiteX1" fmla="*/ 0 w 4501693"/>
                      <a:gd name="connsiteY1" fmla="*/ 0 h 1835177"/>
                      <a:gd name="connsiteX2" fmla="*/ 4501693 w 4501693"/>
                      <a:gd name="connsiteY2" fmla="*/ 1835177 h 1835177"/>
                      <a:gd name="connsiteX3" fmla="*/ 1708 w 4501693"/>
                      <a:gd name="connsiteY3" fmla="*/ 900720 h 1835177"/>
                      <a:gd name="connsiteX0" fmla="*/ 1708 w 4492938"/>
                      <a:gd name="connsiteY0" fmla="*/ 900720 h 2772732"/>
                      <a:gd name="connsiteX1" fmla="*/ 0 w 4492938"/>
                      <a:gd name="connsiteY1" fmla="*/ 0 h 2772732"/>
                      <a:gd name="connsiteX2" fmla="*/ 4492938 w 4492938"/>
                      <a:gd name="connsiteY2" fmla="*/ 2772732 h 2772732"/>
                      <a:gd name="connsiteX3" fmla="*/ 1708 w 4492938"/>
                      <a:gd name="connsiteY3" fmla="*/ 900720 h 2772732"/>
                      <a:gd name="connsiteX0" fmla="*/ 9 w 4491239"/>
                      <a:gd name="connsiteY0" fmla="*/ 897622 h 2769634"/>
                      <a:gd name="connsiteX1" fmla="*/ 26932 w 4491239"/>
                      <a:gd name="connsiteY1" fmla="*/ 0 h 2769634"/>
                      <a:gd name="connsiteX2" fmla="*/ 4491239 w 4491239"/>
                      <a:gd name="connsiteY2" fmla="*/ 2769634 h 2769634"/>
                      <a:gd name="connsiteX3" fmla="*/ 9 w 4491239"/>
                      <a:gd name="connsiteY3" fmla="*/ 897622 h 27696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491239" h="2769634">
                        <a:moveTo>
                          <a:pt x="9" y="897622"/>
                        </a:moveTo>
                        <a:cubicBezTo>
                          <a:pt x="-560" y="597382"/>
                          <a:pt x="27501" y="300240"/>
                          <a:pt x="26932" y="0"/>
                        </a:cubicBezTo>
                        <a:lnTo>
                          <a:pt x="4491239" y="2769634"/>
                        </a:lnTo>
                        <a:lnTo>
                          <a:pt x="9" y="897622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5C4400"/>
                      </a:gs>
                      <a:gs pos="25000">
                        <a:srgbClr val="C49500">
                          <a:shade val="67500"/>
                          <a:satMod val="115000"/>
                        </a:srgbClr>
                      </a:gs>
                      <a:gs pos="91000">
                        <a:srgbClr val="FFC000"/>
                      </a:gs>
                    </a:gsLst>
                    <a:lin ang="3000000" scaled="0"/>
                    <a:tileRect/>
                  </a:gra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defRPr/>
                    </a:pPr>
                    <a:endParaRPr lang="en-US" kern="0" dirty="0">
                      <a:solidFill>
                        <a:sysClr val="window" lastClr="FFFFFF"/>
                      </a:solidFill>
                    </a:endParaRPr>
                  </a:p>
                </p:txBody>
              </p:sp>
              <p:sp>
                <p:nvSpPr>
                  <p:cNvPr id="70" name="直角三角形 12"/>
                  <p:cNvSpPr/>
                  <p:nvPr/>
                </p:nvSpPr>
                <p:spPr>
                  <a:xfrm rot="12023369">
                    <a:off x="3831773" y="1833734"/>
                    <a:ext cx="4074225" cy="2512472"/>
                  </a:xfrm>
                  <a:custGeom>
                    <a:avLst/>
                    <a:gdLst>
                      <a:gd name="connsiteX0" fmla="*/ 0 w 4537371"/>
                      <a:gd name="connsiteY0" fmla="*/ 970054 h 970054"/>
                      <a:gd name="connsiteX1" fmla="*/ 0 w 4537371"/>
                      <a:gd name="connsiteY1" fmla="*/ 0 h 970054"/>
                      <a:gd name="connsiteX2" fmla="*/ 4537371 w 4537371"/>
                      <a:gd name="connsiteY2" fmla="*/ 970054 h 970054"/>
                      <a:gd name="connsiteX3" fmla="*/ 0 w 4537371"/>
                      <a:gd name="connsiteY3" fmla="*/ 970054 h 970054"/>
                      <a:gd name="connsiteX0" fmla="*/ 1708 w 4539079"/>
                      <a:gd name="connsiteY0" fmla="*/ 900720 h 900720"/>
                      <a:gd name="connsiteX1" fmla="*/ 0 w 4539079"/>
                      <a:gd name="connsiteY1" fmla="*/ 0 h 900720"/>
                      <a:gd name="connsiteX2" fmla="*/ 4539079 w 4539079"/>
                      <a:gd name="connsiteY2" fmla="*/ 900720 h 900720"/>
                      <a:gd name="connsiteX3" fmla="*/ 1708 w 4539079"/>
                      <a:gd name="connsiteY3" fmla="*/ 900720 h 900720"/>
                      <a:gd name="connsiteX0" fmla="*/ 1708 w 4501693"/>
                      <a:gd name="connsiteY0" fmla="*/ 900720 h 1835177"/>
                      <a:gd name="connsiteX1" fmla="*/ 0 w 4501693"/>
                      <a:gd name="connsiteY1" fmla="*/ 0 h 1835177"/>
                      <a:gd name="connsiteX2" fmla="*/ 4501693 w 4501693"/>
                      <a:gd name="connsiteY2" fmla="*/ 1835177 h 1835177"/>
                      <a:gd name="connsiteX3" fmla="*/ 1708 w 4501693"/>
                      <a:gd name="connsiteY3" fmla="*/ 900720 h 1835177"/>
                      <a:gd name="connsiteX0" fmla="*/ 1708 w 4492938"/>
                      <a:gd name="connsiteY0" fmla="*/ 900720 h 2772732"/>
                      <a:gd name="connsiteX1" fmla="*/ 0 w 4492938"/>
                      <a:gd name="connsiteY1" fmla="*/ 0 h 2772732"/>
                      <a:gd name="connsiteX2" fmla="*/ 4492938 w 4492938"/>
                      <a:gd name="connsiteY2" fmla="*/ 2772732 h 2772732"/>
                      <a:gd name="connsiteX3" fmla="*/ 1708 w 4492938"/>
                      <a:gd name="connsiteY3" fmla="*/ 900720 h 2772732"/>
                      <a:gd name="connsiteX0" fmla="*/ 9 w 4491239"/>
                      <a:gd name="connsiteY0" fmla="*/ 897622 h 2769634"/>
                      <a:gd name="connsiteX1" fmla="*/ 26932 w 4491239"/>
                      <a:gd name="connsiteY1" fmla="*/ 0 h 2769634"/>
                      <a:gd name="connsiteX2" fmla="*/ 4491239 w 4491239"/>
                      <a:gd name="connsiteY2" fmla="*/ 2769634 h 2769634"/>
                      <a:gd name="connsiteX3" fmla="*/ 9 w 4491239"/>
                      <a:gd name="connsiteY3" fmla="*/ 897622 h 27696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491239" h="2769634">
                        <a:moveTo>
                          <a:pt x="9" y="897622"/>
                        </a:moveTo>
                        <a:cubicBezTo>
                          <a:pt x="-560" y="597382"/>
                          <a:pt x="27501" y="300240"/>
                          <a:pt x="26932" y="0"/>
                        </a:cubicBezTo>
                        <a:lnTo>
                          <a:pt x="4491239" y="2769634"/>
                        </a:lnTo>
                        <a:lnTo>
                          <a:pt x="9" y="897622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5C4400"/>
                      </a:gs>
                      <a:gs pos="25000">
                        <a:srgbClr val="C49500">
                          <a:shade val="67500"/>
                          <a:satMod val="115000"/>
                        </a:srgbClr>
                      </a:gs>
                      <a:gs pos="91000">
                        <a:srgbClr val="FFC000"/>
                      </a:gs>
                    </a:gsLst>
                    <a:lin ang="3000000" scaled="0"/>
                    <a:tileRect/>
                  </a:gra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defRPr/>
                    </a:pPr>
                    <a:endParaRPr lang="en-US" kern="0" dirty="0">
                      <a:solidFill>
                        <a:sysClr val="window" lastClr="FFFFFF"/>
                      </a:solidFill>
                    </a:endParaRPr>
                  </a:p>
                </p:txBody>
              </p:sp>
              <p:sp>
                <p:nvSpPr>
                  <p:cNvPr id="71" name="直角三角形 12"/>
                  <p:cNvSpPr/>
                  <p:nvPr/>
                </p:nvSpPr>
                <p:spPr>
                  <a:xfrm rot="12023369">
                    <a:off x="3924192" y="1773813"/>
                    <a:ext cx="4083709" cy="1664779"/>
                  </a:xfrm>
                  <a:custGeom>
                    <a:avLst/>
                    <a:gdLst>
                      <a:gd name="connsiteX0" fmla="*/ 0 w 4537371"/>
                      <a:gd name="connsiteY0" fmla="*/ 970054 h 970054"/>
                      <a:gd name="connsiteX1" fmla="*/ 0 w 4537371"/>
                      <a:gd name="connsiteY1" fmla="*/ 0 h 970054"/>
                      <a:gd name="connsiteX2" fmla="*/ 4537371 w 4537371"/>
                      <a:gd name="connsiteY2" fmla="*/ 970054 h 970054"/>
                      <a:gd name="connsiteX3" fmla="*/ 0 w 4537371"/>
                      <a:gd name="connsiteY3" fmla="*/ 970054 h 970054"/>
                      <a:gd name="connsiteX0" fmla="*/ 1708 w 4539079"/>
                      <a:gd name="connsiteY0" fmla="*/ 900720 h 900720"/>
                      <a:gd name="connsiteX1" fmla="*/ 0 w 4539079"/>
                      <a:gd name="connsiteY1" fmla="*/ 0 h 900720"/>
                      <a:gd name="connsiteX2" fmla="*/ 4539079 w 4539079"/>
                      <a:gd name="connsiteY2" fmla="*/ 900720 h 900720"/>
                      <a:gd name="connsiteX3" fmla="*/ 1708 w 4539079"/>
                      <a:gd name="connsiteY3" fmla="*/ 900720 h 900720"/>
                      <a:gd name="connsiteX0" fmla="*/ 1708 w 4501693"/>
                      <a:gd name="connsiteY0" fmla="*/ 900720 h 1835177"/>
                      <a:gd name="connsiteX1" fmla="*/ 0 w 4501693"/>
                      <a:gd name="connsiteY1" fmla="*/ 0 h 1835177"/>
                      <a:gd name="connsiteX2" fmla="*/ 4501693 w 4501693"/>
                      <a:gd name="connsiteY2" fmla="*/ 1835177 h 1835177"/>
                      <a:gd name="connsiteX3" fmla="*/ 1708 w 4501693"/>
                      <a:gd name="connsiteY3" fmla="*/ 900720 h 18351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01693" h="1835177">
                        <a:moveTo>
                          <a:pt x="1708" y="900720"/>
                        </a:moveTo>
                        <a:cubicBezTo>
                          <a:pt x="1139" y="600480"/>
                          <a:pt x="569" y="300240"/>
                          <a:pt x="0" y="0"/>
                        </a:cubicBezTo>
                        <a:lnTo>
                          <a:pt x="4501693" y="1835177"/>
                        </a:lnTo>
                        <a:lnTo>
                          <a:pt x="1708" y="90072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5C4400"/>
                      </a:gs>
                      <a:gs pos="25000">
                        <a:srgbClr val="C49500">
                          <a:shade val="67500"/>
                          <a:satMod val="115000"/>
                        </a:srgbClr>
                      </a:gs>
                      <a:gs pos="91000">
                        <a:srgbClr val="FFC000"/>
                      </a:gs>
                    </a:gsLst>
                    <a:lin ang="3000000" scaled="0"/>
                    <a:tileRect/>
                  </a:gra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defRPr/>
                    </a:pPr>
                    <a:endParaRPr lang="en-US" kern="0" dirty="0">
                      <a:solidFill>
                        <a:sysClr val="window" lastClr="FFFFFF"/>
                      </a:solidFill>
                    </a:endParaRPr>
                  </a:p>
                </p:txBody>
              </p:sp>
              <p:sp>
                <p:nvSpPr>
                  <p:cNvPr id="72" name="直角三角形 12"/>
                  <p:cNvSpPr/>
                  <p:nvPr/>
                </p:nvSpPr>
                <p:spPr>
                  <a:xfrm rot="12023369">
                    <a:off x="3970698" y="1691235"/>
                    <a:ext cx="4117624" cy="817088"/>
                  </a:xfrm>
                  <a:custGeom>
                    <a:avLst/>
                    <a:gdLst>
                      <a:gd name="connsiteX0" fmla="*/ 0 w 4537371"/>
                      <a:gd name="connsiteY0" fmla="*/ 970054 h 970054"/>
                      <a:gd name="connsiteX1" fmla="*/ 0 w 4537371"/>
                      <a:gd name="connsiteY1" fmla="*/ 0 h 970054"/>
                      <a:gd name="connsiteX2" fmla="*/ 4537371 w 4537371"/>
                      <a:gd name="connsiteY2" fmla="*/ 970054 h 970054"/>
                      <a:gd name="connsiteX3" fmla="*/ 0 w 4537371"/>
                      <a:gd name="connsiteY3" fmla="*/ 970054 h 970054"/>
                      <a:gd name="connsiteX0" fmla="*/ 1708 w 4539079"/>
                      <a:gd name="connsiteY0" fmla="*/ 900720 h 900720"/>
                      <a:gd name="connsiteX1" fmla="*/ 0 w 4539079"/>
                      <a:gd name="connsiteY1" fmla="*/ 0 h 900720"/>
                      <a:gd name="connsiteX2" fmla="*/ 4539079 w 4539079"/>
                      <a:gd name="connsiteY2" fmla="*/ 900720 h 900720"/>
                      <a:gd name="connsiteX3" fmla="*/ 1708 w 4539079"/>
                      <a:gd name="connsiteY3" fmla="*/ 900720 h 9007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39079" h="900720">
                        <a:moveTo>
                          <a:pt x="1708" y="900720"/>
                        </a:moveTo>
                        <a:cubicBezTo>
                          <a:pt x="1139" y="600480"/>
                          <a:pt x="569" y="300240"/>
                          <a:pt x="0" y="0"/>
                        </a:cubicBezTo>
                        <a:lnTo>
                          <a:pt x="4539079" y="900720"/>
                        </a:lnTo>
                        <a:lnTo>
                          <a:pt x="1708" y="90072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5C4400"/>
                      </a:gs>
                      <a:gs pos="25000">
                        <a:srgbClr val="C49500">
                          <a:shade val="67500"/>
                          <a:satMod val="115000"/>
                        </a:srgbClr>
                      </a:gs>
                      <a:gs pos="91000">
                        <a:srgbClr val="FFC000"/>
                      </a:gs>
                    </a:gsLst>
                    <a:lin ang="3000000" scaled="0"/>
                    <a:tileRect/>
                  </a:gra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defRPr/>
                    </a:pPr>
                    <a:endParaRPr lang="en-US" kern="0" dirty="0">
                      <a:solidFill>
                        <a:sysClr val="window" lastClr="FFFFFF"/>
                      </a:solidFill>
                    </a:endParaRPr>
                  </a:p>
                </p:txBody>
              </p:sp>
              <p:sp>
                <p:nvSpPr>
                  <p:cNvPr id="73" name="Oval 65"/>
                  <p:cNvSpPr>
                    <a:spLocks noChangeArrowheads="1"/>
                  </p:cNvSpPr>
                  <p:nvPr/>
                </p:nvSpPr>
                <p:spPr bwMode="auto">
                  <a:xfrm>
                    <a:off x="453033" y="7763920"/>
                    <a:ext cx="7386191" cy="550935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ysClr val="windowText" lastClr="000000">
                          <a:lumMod val="50000"/>
                          <a:lumOff val="50000"/>
                        </a:sysClr>
                      </a:gs>
                      <a:gs pos="100000">
                        <a:srgbClr val="EEECE1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  <a:latin typeface="Arial" pitchFamily="34" charset="0"/>
                      <a:ea typeface="宋体"/>
                    </a:endParaRPr>
                  </a:p>
                </p:txBody>
              </p:sp>
              <p:sp>
                <p:nvSpPr>
                  <p:cNvPr id="74" name="等腰三角形 3"/>
                  <p:cNvSpPr/>
                  <p:nvPr/>
                </p:nvSpPr>
                <p:spPr>
                  <a:xfrm rot="11767551">
                    <a:off x="1233832" y="463562"/>
                    <a:ext cx="1515318" cy="1893484"/>
                  </a:xfrm>
                  <a:custGeom>
                    <a:avLst/>
                    <a:gdLst>
                      <a:gd name="connsiteX0" fmla="*/ 0 w 2232248"/>
                      <a:gd name="connsiteY0" fmla="*/ 1872208 h 1872208"/>
                      <a:gd name="connsiteX1" fmla="*/ 1116124 w 2232248"/>
                      <a:gd name="connsiteY1" fmla="*/ 0 h 1872208"/>
                      <a:gd name="connsiteX2" fmla="*/ 2232248 w 2232248"/>
                      <a:gd name="connsiteY2" fmla="*/ 1872208 h 1872208"/>
                      <a:gd name="connsiteX3" fmla="*/ 0 w 2232248"/>
                      <a:gd name="connsiteY3" fmla="*/ 1872208 h 1872208"/>
                      <a:gd name="connsiteX0" fmla="*/ 0 w 1542099"/>
                      <a:gd name="connsiteY0" fmla="*/ 1940796 h 1940796"/>
                      <a:gd name="connsiteX1" fmla="*/ 425975 w 1542099"/>
                      <a:gd name="connsiteY1" fmla="*/ 0 h 1940796"/>
                      <a:gd name="connsiteX2" fmla="*/ 1542099 w 1542099"/>
                      <a:gd name="connsiteY2" fmla="*/ 1872208 h 1940796"/>
                      <a:gd name="connsiteX3" fmla="*/ 0 w 1542099"/>
                      <a:gd name="connsiteY3" fmla="*/ 1940796 h 1940796"/>
                      <a:gd name="connsiteX0" fmla="*/ 0 w 1584434"/>
                      <a:gd name="connsiteY0" fmla="*/ 1979848 h 1979848"/>
                      <a:gd name="connsiteX1" fmla="*/ 468310 w 1584434"/>
                      <a:gd name="connsiteY1" fmla="*/ 0 h 1979848"/>
                      <a:gd name="connsiteX2" fmla="*/ 1584434 w 1584434"/>
                      <a:gd name="connsiteY2" fmla="*/ 1872208 h 1979848"/>
                      <a:gd name="connsiteX3" fmla="*/ 0 w 1584434"/>
                      <a:gd name="connsiteY3" fmla="*/ 1979848 h 19798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84434" h="1979848">
                        <a:moveTo>
                          <a:pt x="0" y="1979848"/>
                        </a:moveTo>
                        <a:lnTo>
                          <a:pt x="468310" y="0"/>
                        </a:lnTo>
                        <a:lnTo>
                          <a:pt x="1584434" y="1872208"/>
                        </a:lnTo>
                        <a:lnTo>
                          <a:pt x="0" y="1979848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100000">
                        <a:sysClr val="window" lastClr="FFFFFF">
                          <a:lumMod val="95000"/>
                        </a:sysClr>
                      </a:gs>
                      <a:gs pos="0">
                        <a:sysClr val="window" lastClr="FFFFFF">
                          <a:lumMod val="85000"/>
                          <a:shade val="100000"/>
                          <a:satMod val="115000"/>
                        </a:sysClr>
                      </a:gs>
                    </a:gsLst>
                    <a:lin ang="0" scaled="1"/>
                    <a:tileRect/>
                  </a:gra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defRPr/>
                    </a:pPr>
                    <a:endParaRPr lang="en-US" kern="0" dirty="0">
                      <a:solidFill>
                        <a:sysClr val="window" lastClr="FFFFFF"/>
                      </a:solidFill>
                    </a:endParaRPr>
                  </a:p>
                </p:txBody>
              </p:sp>
              <p:sp>
                <p:nvSpPr>
                  <p:cNvPr id="75" name="直角三角形 2"/>
                  <p:cNvSpPr/>
                  <p:nvPr/>
                </p:nvSpPr>
                <p:spPr>
                  <a:xfrm rot="9888377" flipH="1">
                    <a:off x="1572177" y="847795"/>
                    <a:ext cx="2007399" cy="3625672"/>
                  </a:xfrm>
                  <a:custGeom>
                    <a:avLst/>
                    <a:gdLst>
                      <a:gd name="connsiteX0" fmla="*/ 0 w 2088232"/>
                      <a:gd name="connsiteY0" fmla="*/ 3791045 h 3791045"/>
                      <a:gd name="connsiteX1" fmla="*/ 0 w 2088232"/>
                      <a:gd name="connsiteY1" fmla="*/ 0 h 3791045"/>
                      <a:gd name="connsiteX2" fmla="*/ 2088232 w 2088232"/>
                      <a:gd name="connsiteY2" fmla="*/ 3791045 h 3791045"/>
                      <a:gd name="connsiteX3" fmla="*/ 0 w 2088232"/>
                      <a:gd name="connsiteY3" fmla="*/ 3791045 h 3791045"/>
                      <a:gd name="connsiteX0" fmla="*/ 0 w 2098960"/>
                      <a:gd name="connsiteY0" fmla="*/ 3260143 h 3791045"/>
                      <a:gd name="connsiteX1" fmla="*/ 10728 w 2098960"/>
                      <a:gd name="connsiteY1" fmla="*/ 0 h 3791045"/>
                      <a:gd name="connsiteX2" fmla="*/ 2098960 w 2098960"/>
                      <a:gd name="connsiteY2" fmla="*/ 3791045 h 3791045"/>
                      <a:gd name="connsiteX3" fmla="*/ 0 w 2098960"/>
                      <a:gd name="connsiteY3" fmla="*/ 3260143 h 37910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98960" h="3791045">
                        <a:moveTo>
                          <a:pt x="0" y="3260143"/>
                        </a:moveTo>
                        <a:lnTo>
                          <a:pt x="10728" y="0"/>
                        </a:lnTo>
                        <a:lnTo>
                          <a:pt x="2098960" y="3791045"/>
                        </a:lnTo>
                        <a:lnTo>
                          <a:pt x="0" y="3260143"/>
                        </a:lnTo>
                        <a:close/>
                      </a:path>
                    </a:pathLst>
                  </a:custGeom>
                  <a:solidFill>
                    <a:sysClr val="window" lastClr="FFFFFF">
                      <a:lumMod val="75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defRPr/>
                    </a:pPr>
                    <a:endParaRPr lang="en-US" kern="0" dirty="0">
                      <a:solidFill>
                        <a:sysClr val="window" lastClr="FFFFFF"/>
                      </a:solidFill>
                    </a:endParaRPr>
                  </a:p>
                </p:txBody>
              </p:sp>
              <p:sp>
                <p:nvSpPr>
                  <p:cNvPr id="76" name="矩形 1"/>
                  <p:cNvSpPr/>
                  <p:nvPr/>
                </p:nvSpPr>
                <p:spPr>
                  <a:xfrm>
                    <a:off x="1215134" y="1607825"/>
                    <a:ext cx="6667401" cy="6185182"/>
                  </a:xfrm>
                  <a:custGeom>
                    <a:avLst/>
                    <a:gdLst>
                      <a:gd name="connsiteX0" fmla="*/ 0 w 5832648"/>
                      <a:gd name="connsiteY0" fmla="*/ 0 h 3745607"/>
                      <a:gd name="connsiteX1" fmla="*/ 5832648 w 5832648"/>
                      <a:gd name="connsiteY1" fmla="*/ 0 h 3745607"/>
                      <a:gd name="connsiteX2" fmla="*/ 5832648 w 5832648"/>
                      <a:gd name="connsiteY2" fmla="*/ 3745607 h 3745607"/>
                      <a:gd name="connsiteX3" fmla="*/ 0 w 5832648"/>
                      <a:gd name="connsiteY3" fmla="*/ 3745607 h 3745607"/>
                      <a:gd name="connsiteX4" fmla="*/ 0 w 5832648"/>
                      <a:gd name="connsiteY4" fmla="*/ 0 h 3745607"/>
                      <a:gd name="connsiteX0" fmla="*/ 0 w 5832648"/>
                      <a:gd name="connsiteY0" fmla="*/ 0 h 3745607"/>
                      <a:gd name="connsiteX1" fmla="*/ 5832648 w 5832648"/>
                      <a:gd name="connsiteY1" fmla="*/ 0 h 3745607"/>
                      <a:gd name="connsiteX2" fmla="*/ 5832648 w 5832648"/>
                      <a:gd name="connsiteY2" fmla="*/ 3745607 h 3745607"/>
                      <a:gd name="connsiteX3" fmla="*/ 528034 w 5832648"/>
                      <a:gd name="connsiteY3" fmla="*/ 3732728 h 3745607"/>
                      <a:gd name="connsiteX4" fmla="*/ 0 w 5832648"/>
                      <a:gd name="connsiteY4" fmla="*/ 0 h 3745607"/>
                      <a:gd name="connsiteX0" fmla="*/ 0 w 5832648"/>
                      <a:gd name="connsiteY0" fmla="*/ 0 h 3745607"/>
                      <a:gd name="connsiteX1" fmla="*/ 5832648 w 5832648"/>
                      <a:gd name="connsiteY1" fmla="*/ 0 h 3745607"/>
                      <a:gd name="connsiteX2" fmla="*/ 4905369 w 5832648"/>
                      <a:gd name="connsiteY2" fmla="*/ 3745607 h 3745607"/>
                      <a:gd name="connsiteX3" fmla="*/ 528034 w 5832648"/>
                      <a:gd name="connsiteY3" fmla="*/ 3732728 h 3745607"/>
                      <a:gd name="connsiteX4" fmla="*/ 0 w 5832648"/>
                      <a:gd name="connsiteY4" fmla="*/ 0 h 3745607"/>
                      <a:gd name="connsiteX0" fmla="*/ 0 w 6296287"/>
                      <a:gd name="connsiteY0" fmla="*/ 12879 h 3758486"/>
                      <a:gd name="connsiteX1" fmla="*/ 6296287 w 6296287"/>
                      <a:gd name="connsiteY1" fmla="*/ 0 h 3758486"/>
                      <a:gd name="connsiteX2" fmla="*/ 4905369 w 6296287"/>
                      <a:gd name="connsiteY2" fmla="*/ 3758486 h 3758486"/>
                      <a:gd name="connsiteX3" fmla="*/ 528034 w 6296287"/>
                      <a:gd name="connsiteY3" fmla="*/ 3745607 h 3758486"/>
                      <a:gd name="connsiteX4" fmla="*/ 0 w 6296287"/>
                      <a:gd name="connsiteY4" fmla="*/ 12879 h 3758486"/>
                      <a:gd name="connsiteX0" fmla="*/ 0 w 6388215"/>
                      <a:gd name="connsiteY0" fmla="*/ 0 h 4144852"/>
                      <a:gd name="connsiteX1" fmla="*/ 6388215 w 6388215"/>
                      <a:gd name="connsiteY1" fmla="*/ 386366 h 4144852"/>
                      <a:gd name="connsiteX2" fmla="*/ 4997297 w 6388215"/>
                      <a:gd name="connsiteY2" fmla="*/ 4144852 h 4144852"/>
                      <a:gd name="connsiteX3" fmla="*/ 619962 w 6388215"/>
                      <a:gd name="connsiteY3" fmla="*/ 4131973 h 4144852"/>
                      <a:gd name="connsiteX4" fmla="*/ 0 w 6388215"/>
                      <a:gd name="connsiteY4" fmla="*/ 0 h 4144852"/>
                      <a:gd name="connsiteX0" fmla="*/ 0 w 6204361"/>
                      <a:gd name="connsiteY0" fmla="*/ 0 h 4144852"/>
                      <a:gd name="connsiteX1" fmla="*/ 6204361 w 6204361"/>
                      <a:gd name="connsiteY1" fmla="*/ 888642 h 4144852"/>
                      <a:gd name="connsiteX2" fmla="*/ 4997297 w 6204361"/>
                      <a:gd name="connsiteY2" fmla="*/ 4144852 h 4144852"/>
                      <a:gd name="connsiteX3" fmla="*/ 619962 w 6204361"/>
                      <a:gd name="connsiteY3" fmla="*/ 4131973 h 4144852"/>
                      <a:gd name="connsiteX4" fmla="*/ 0 w 6204361"/>
                      <a:gd name="connsiteY4" fmla="*/ 0 h 41448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204361" h="4144852">
                        <a:moveTo>
                          <a:pt x="0" y="0"/>
                        </a:moveTo>
                        <a:lnTo>
                          <a:pt x="6204361" y="888642"/>
                        </a:lnTo>
                        <a:lnTo>
                          <a:pt x="4997297" y="4144852"/>
                        </a:lnTo>
                        <a:lnTo>
                          <a:pt x="619962" y="413197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100000">
                        <a:sysClr val="window" lastClr="FFFFFF">
                          <a:lumMod val="95000"/>
                        </a:sysClr>
                      </a:gs>
                      <a:gs pos="0">
                        <a:sysClr val="window" lastClr="FFFFFF">
                          <a:lumMod val="85000"/>
                          <a:shade val="100000"/>
                          <a:satMod val="115000"/>
                        </a:sysClr>
                      </a:gs>
                    </a:gsLst>
                    <a:lin ang="0" scaled="1"/>
                    <a:tileRect/>
                  </a:gra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defRPr/>
                    </a:pPr>
                    <a:endParaRPr lang="en-US" kern="0" dirty="0">
                      <a:solidFill>
                        <a:sysClr val="window" lastClr="FFFFFF"/>
                      </a:solidFill>
                    </a:endParaRPr>
                  </a:p>
                </p:txBody>
              </p:sp>
              <p:sp>
                <p:nvSpPr>
                  <p:cNvPr id="77" name="矩形 4"/>
                  <p:cNvSpPr/>
                  <p:nvPr/>
                </p:nvSpPr>
                <p:spPr>
                  <a:xfrm>
                    <a:off x="1797370" y="2439010"/>
                    <a:ext cx="6317050" cy="78386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321459" h="864096">
                        <a:moveTo>
                          <a:pt x="0" y="0"/>
                        </a:moveTo>
                        <a:lnTo>
                          <a:pt x="6321459" y="0"/>
                        </a:lnTo>
                        <a:lnTo>
                          <a:pt x="5990058" y="864096"/>
                        </a:lnTo>
                        <a:lnTo>
                          <a:pt x="142366" y="864096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EBE600"/>
                      </a:gs>
                      <a:gs pos="100000">
                        <a:srgbClr val="FF9900"/>
                      </a:gs>
                    </a:gsLst>
                    <a:lin ang="10800000" scaled="1"/>
                    <a:tileRect/>
                  </a:gra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defRPr/>
                    </a:pPr>
                    <a:endParaRPr lang="en-US" kern="0" dirty="0">
                      <a:solidFill>
                        <a:sysClr val="window" lastClr="FFFFFF"/>
                      </a:solidFill>
                    </a:endParaRPr>
                  </a:p>
                </p:txBody>
              </p:sp>
              <p:sp>
                <p:nvSpPr>
                  <p:cNvPr id="78" name="矩形 7"/>
                  <p:cNvSpPr/>
                  <p:nvPr/>
                </p:nvSpPr>
                <p:spPr>
                  <a:xfrm>
                    <a:off x="1991490" y="3325641"/>
                    <a:ext cx="5891045" cy="78386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785580" h="864096">
                        <a:moveTo>
                          <a:pt x="0" y="0"/>
                        </a:moveTo>
                        <a:lnTo>
                          <a:pt x="5785580" y="0"/>
                        </a:lnTo>
                        <a:lnTo>
                          <a:pt x="5454179" y="864096"/>
                        </a:lnTo>
                        <a:lnTo>
                          <a:pt x="142366" y="864096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EBE600"/>
                      </a:gs>
                      <a:gs pos="100000">
                        <a:srgbClr val="FF9900"/>
                      </a:gs>
                    </a:gsLst>
                    <a:lin ang="10800000" scaled="1"/>
                    <a:tileRect/>
                  </a:gra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kern="0" dirty="0">
                      <a:solidFill>
                        <a:sysClr val="window" lastClr="FFFFFF"/>
                      </a:solidFill>
                    </a:endParaRPr>
                  </a:p>
                </p:txBody>
              </p:sp>
              <p:sp>
                <p:nvSpPr>
                  <p:cNvPr id="79" name="矩形 8"/>
                  <p:cNvSpPr/>
                  <p:nvPr/>
                </p:nvSpPr>
                <p:spPr>
                  <a:xfrm>
                    <a:off x="2165196" y="4212272"/>
                    <a:ext cx="5528636" cy="78386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249701" h="864096">
                        <a:moveTo>
                          <a:pt x="0" y="0"/>
                        </a:moveTo>
                        <a:lnTo>
                          <a:pt x="5249701" y="0"/>
                        </a:lnTo>
                        <a:lnTo>
                          <a:pt x="4918300" y="864096"/>
                        </a:lnTo>
                        <a:lnTo>
                          <a:pt x="142366" y="864096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EBE600"/>
                      </a:gs>
                      <a:gs pos="100000">
                        <a:srgbClr val="FF9900"/>
                      </a:gs>
                    </a:gsLst>
                    <a:lin ang="10800000" scaled="1"/>
                    <a:tileRect/>
                  </a:gra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kern="0" dirty="0">
                      <a:solidFill>
                        <a:sysClr val="window" lastClr="FFFFFF"/>
                      </a:solidFill>
                    </a:endParaRPr>
                  </a:p>
                </p:txBody>
              </p:sp>
              <p:pic>
                <p:nvPicPr>
                  <p:cNvPr id="80" name="Picture 3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2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/>
                </p:blipFill>
                <p:spPr bwMode="auto">
                  <a:xfrm rot="10800000">
                    <a:off x="2525985" y="3222874"/>
                    <a:ext cx="5294238" cy="51383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81" name="Picture 3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2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/>
                </p:blipFill>
                <p:spPr bwMode="auto">
                  <a:xfrm rot="10800000">
                    <a:off x="2525985" y="4097824"/>
                    <a:ext cx="5294238" cy="51383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82" name="Picture 3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2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/>
                </p:blipFill>
                <p:spPr bwMode="auto">
                  <a:xfrm rot="10800000">
                    <a:off x="2525985" y="4972773"/>
                    <a:ext cx="5294238" cy="51383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sp>
                <p:nvSpPr>
                  <p:cNvPr id="83" name="空心弧 48"/>
                  <p:cNvSpPr/>
                  <p:nvPr/>
                </p:nvSpPr>
                <p:spPr>
                  <a:xfrm>
                    <a:off x="1935210" y="2660634"/>
                    <a:ext cx="402257" cy="405039"/>
                  </a:xfrm>
                  <a:prstGeom prst="blockArc">
                    <a:avLst>
                      <a:gd name="adj1" fmla="val 10800000"/>
                      <a:gd name="adj2" fmla="val 10799995"/>
                      <a:gd name="adj3" fmla="val 8283"/>
                    </a:avLst>
                  </a:prstGeom>
                  <a:solidFill>
                    <a:sysClr val="window" lastClr="FFFFFF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defRPr/>
                    </a:pPr>
                    <a:endParaRPr lang="en-US" kern="0" dirty="0"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84" name="空心弧 49"/>
                  <p:cNvSpPr/>
                  <p:nvPr/>
                </p:nvSpPr>
                <p:spPr>
                  <a:xfrm>
                    <a:off x="2192400" y="2544636"/>
                    <a:ext cx="230398" cy="231992"/>
                  </a:xfrm>
                  <a:prstGeom prst="blockArc">
                    <a:avLst>
                      <a:gd name="adj1" fmla="val 10800000"/>
                      <a:gd name="adj2" fmla="val 10799995"/>
                      <a:gd name="adj3" fmla="val 8283"/>
                    </a:avLst>
                  </a:prstGeom>
                  <a:solidFill>
                    <a:sysClr val="window" lastClr="FFFFFF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defRPr/>
                    </a:pPr>
                    <a:endParaRPr lang="en-US" kern="0" dirty="0"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85" name="TextBox 84"/>
                  <p:cNvSpPr txBox="1"/>
                  <p:nvPr/>
                </p:nvSpPr>
                <p:spPr>
                  <a:xfrm>
                    <a:off x="2638877" y="2742528"/>
                    <a:ext cx="442213" cy="69590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>
                      <a:lnSpc>
                        <a:spcPct val="80000"/>
                      </a:lnSpc>
                      <a:defRPr/>
                    </a:pPr>
                    <a:endParaRPr lang="zh-CN" altLang="en-US" sz="2800" b="1" kern="0" dirty="0">
                      <a:solidFill>
                        <a:sysClr val="window" lastClr="FFFFFF"/>
                      </a:solidFill>
                      <a:latin typeface="Adidas Unity" pitchFamily="2" charset="0"/>
                      <a:ea typeface="Gungsuh" pitchFamily="18" charset="-127"/>
                    </a:endParaRPr>
                  </a:p>
                </p:txBody>
              </p:sp>
              <p:sp>
                <p:nvSpPr>
                  <p:cNvPr id="86" name="TextBox 85"/>
                  <p:cNvSpPr txBox="1"/>
                  <p:nvPr/>
                </p:nvSpPr>
                <p:spPr>
                  <a:xfrm>
                    <a:off x="2680501" y="3566074"/>
                    <a:ext cx="442214" cy="69590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>
                      <a:lnSpc>
                        <a:spcPct val="80000"/>
                      </a:lnSpc>
                      <a:defRPr/>
                    </a:pPr>
                    <a:endParaRPr lang="zh-CN" altLang="en-US" sz="2800" b="1" kern="0" dirty="0">
                      <a:solidFill>
                        <a:sysClr val="window" lastClr="FFFFFF"/>
                      </a:solidFill>
                      <a:latin typeface="Adidas Unity" pitchFamily="2" charset="0"/>
                      <a:ea typeface="Gungsuh" pitchFamily="18" charset="-127"/>
                    </a:endParaRPr>
                  </a:p>
                </p:txBody>
              </p:sp>
              <p:sp>
                <p:nvSpPr>
                  <p:cNvPr id="87" name="TextBox 86"/>
                  <p:cNvSpPr txBox="1"/>
                  <p:nvPr/>
                </p:nvSpPr>
                <p:spPr>
                  <a:xfrm>
                    <a:off x="2948654" y="4420465"/>
                    <a:ext cx="442213" cy="69590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>
                      <a:lnSpc>
                        <a:spcPct val="80000"/>
                      </a:lnSpc>
                      <a:defRPr/>
                    </a:pPr>
                    <a:endParaRPr lang="zh-CN" altLang="en-US" sz="2800" b="1" kern="0" dirty="0">
                      <a:solidFill>
                        <a:sysClr val="window" lastClr="FFFFFF"/>
                      </a:solidFill>
                      <a:latin typeface="Adidas Unity" pitchFamily="2" charset="0"/>
                      <a:ea typeface="Gungsuh" pitchFamily="18" charset="-127"/>
                    </a:endParaRPr>
                  </a:p>
                </p:txBody>
              </p:sp>
              <p:pic>
                <p:nvPicPr>
                  <p:cNvPr id="88" name="Picture 3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2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/>
                </p:blipFill>
                <p:spPr bwMode="auto">
                  <a:xfrm rot="10800000">
                    <a:off x="2951735" y="5889330"/>
                    <a:ext cx="4140128" cy="7684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sp>
                <p:nvSpPr>
                  <p:cNvPr id="89" name="矩形 8"/>
                  <p:cNvSpPr/>
                  <p:nvPr/>
                </p:nvSpPr>
                <p:spPr>
                  <a:xfrm>
                    <a:off x="2359314" y="5118134"/>
                    <a:ext cx="5084332" cy="78386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249701" h="864096">
                        <a:moveTo>
                          <a:pt x="0" y="0"/>
                        </a:moveTo>
                        <a:lnTo>
                          <a:pt x="5249701" y="0"/>
                        </a:lnTo>
                        <a:lnTo>
                          <a:pt x="4918300" y="864096"/>
                        </a:lnTo>
                        <a:lnTo>
                          <a:pt x="142366" y="864096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EBE600"/>
                      </a:gs>
                      <a:gs pos="100000">
                        <a:srgbClr val="FF9900"/>
                      </a:gs>
                    </a:gsLst>
                    <a:lin ang="10800000" scaled="1"/>
                    <a:tileRect/>
                  </a:gra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kern="0" dirty="0">
                      <a:solidFill>
                        <a:sysClr val="window" lastClr="FFFFFF"/>
                      </a:solidFill>
                    </a:endParaRPr>
                  </a:p>
                </p:txBody>
              </p:sp>
              <p:sp>
                <p:nvSpPr>
                  <p:cNvPr id="90" name="TextBox 89"/>
                  <p:cNvSpPr txBox="1"/>
                  <p:nvPr/>
                </p:nvSpPr>
                <p:spPr>
                  <a:xfrm>
                    <a:off x="3092015" y="5313467"/>
                    <a:ext cx="442213" cy="69590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>
                      <a:lnSpc>
                        <a:spcPct val="80000"/>
                      </a:lnSpc>
                      <a:defRPr/>
                    </a:pPr>
                    <a:endParaRPr lang="zh-CN" altLang="en-US" sz="2800" b="1" kern="0" dirty="0">
                      <a:solidFill>
                        <a:sysClr val="window" lastClr="FFFFFF"/>
                      </a:solidFill>
                      <a:latin typeface="Adidas Unity" pitchFamily="2" charset="0"/>
                      <a:ea typeface="Gungsuh" pitchFamily="18" charset="-127"/>
                    </a:endParaRPr>
                  </a:p>
                </p:txBody>
              </p:sp>
            </p:grpSp>
            <p:sp>
              <p:nvSpPr>
                <p:cNvPr id="63" name="空心弧 48"/>
                <p:cNvSpPr/>
                <p:nvPr/>
              </p:nvSpPr>
              <p:spPr>
                <a:xfrm>
                  <a:off x="3558722" y="3838856"/>
                  <a:ext cx="239582" cy="256762"/>
                </a:xfrm>
                <a:prstGeom prst="blockArc">
                  <a:avLst>
                    <a:gd name="adj1" fmla="val 10800000"/>
                    <a:gd name="adj2" fmla="val 10799995"/>
                    <a:gd name="adj3" fmla="val 8283"/>
                  </a:avLst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defRPr/>
                  </a:pPr>
                  <a:endParaRPr lang="en-US" kern="0" dirty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64" name="空心弧 49"/>
                <p:cNvSpPr/>
                <p:nvPr/>
              </p:nvSpPr>
              <p:spPr>
                <a:xfrm>
                  <a:off x="3711903" y="3765323"/>
                  <a:ext cx="137224" cy="147064"/>
                </a:xfrm>
                <a:prstGeom prst="blockArc">
                  <a:avLst>
                    <a:gd name="adj1" fmla="val 10800000"/>
                    <a:gd name="adj2" fmla="val 10799995"/>
                    <a:gd name="adj3" fmla="val 8283"/>
                  </a:avLst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defRPr/>
                  </a:pPr>
                  <a:endParaRPr lang="en-US" kern="0" dirty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65" name="空心弧 48"/>
                <p:cNvSpPr/>
                <p:nvPr/>
              </p:nvSpPr>
              <p:spPr>
                <a:xfrm>
                  <a:off x="3663497" y="4400831"/>
                  <a:ext cx="239582" cy="256762"/>
                </a:xfrm>
                <a:prstGeom prst="blockArc">
                  <a:avLst>
                    <a:gd name="adj1" fmla="val 10800000"/>
                    <a:gd name="adj2" fmla="val 10799995"/>
                    <a:gd name="adj3" fmla="val 8283"/>
                  </a:avLst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defRPr/>
                  </a:pPr>
                  <a:endParaRPr lang="en-US" kern="0" dirty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66" name="空心弧 49"/>
                <p:cNvSpPr/>
                <p:nvPr/>
              </p:nvSpPr>
              <p:spPr>
                <a:xfrm>
                  <a:off x="3816678" y="4327298"/>
                  <a:ext cx="137224" cy="147064"/>
                </a:xfrm>
                <a:prstGeom prst="blockArc">
                  <a:avLst>
                    <a:gd name="adj1" fmla="val 10800000"/>
                    <a:gd name="adj2" fmla="val 10799995"/>
                    <a:gd name="adj3" fmla="val 8283"/>
                  </a:avLst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defRPr/>
                  </a:pPr>
                  <a:endParaRPr lang="en-US" kern="0" dirty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67" name="空心弧 48"/>
                <p:cNvSpPr/>
                <p:nvPr/>
              </p:nvSpPr>
              <p:spPr>
                <a:xfrm>
                  <a:off x="3730172" y="4991381"/>
                  <a:ext cx="239582" cy="256762"/>
                </a:xfrm>
                <a:prstGeom prst="blockArc">
                  <a:avLst>
                    <a:gd name="adj1" fmla="val 10800000"/>
                    <a:gd name="adj2" fmla="val 10799995"/>
                    <a:gd name="adj3" fmla="val 8283"/>
                  </a:avLst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defRPr/>
                  </a:pPr>
                  <a:endParaRPr lang="en-US" kern="0" dirty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68" name="空心弧 49"/>
                <p:cNvSpPr/>
                <p:nvPr/>
              </p:nvSpPr>
              <p:spPr>
                <a:xfrm>
                  <a:off x="3883353" y="4917848"/>
                  <a:ext cx="137224" cy="147064"/>
                </a:xfrm>
                <a:prstGeom prst="blockArc">
                  <a:avLst>
                    <a:gd name="adj1" fmla="val 10800000"/>
                    <a:gd name="adj2" fmla="val 10799995"/>
                    <a:gd name="adj3" fmla="val 8283"/>
                  </a:avLst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defRPr/>
                  </a:pPr>
                  <a:endParaRPr lang="en-US" kern="0" dirty="0">
                    <a:solidFill>
                      <a:sysClr val="windowText" lastClr="000000"/>
                    </a:solidFill>
                  </a:endParaRPr>
                </a:p>
              </p:txBody>
            </p:sp>
          </p:grpSp>
          <p:sp>
            <p:nvSpPr>
              <p:cNvPr id="56" name="矩形 8"/>
              <p:cNvSpPr/>
              <p:nvPr/>
            </p:nvSpPr>
            <p:spPr>
              <a:xfrm>
                <a:off x="5172935" y="5499268"/>
                <a:ext cx="2818540" cy="496906"/>
              </a:xfrm>
              <a:custGeom>
                <a:avLst/>
                <a:gdLst/>
                <a:ahLst/>
                <a:cxnLst/>
                <a:rect l="l" t="t" r="r" b="b"/>
                <a:pathLst>
                  <a:path w="5249701" h="864096">
                    <a:moveTo>
                      <a:pt x="0" y="0"/>
                    </a:moveTo>
                    <a:lnTo>
                      <a:pt x="5249701" y="0"/>
                    </a:lnTo>
                    <a:lnTo>
                      <a:pt x="4918300" y="864096"/>
                    </a:lnTo>
                    <a:lnTo>
                      <a:pt x="142366" y="86409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EBE600"/>
                  </a:gs>
                  <a:gs pos="100000">
                    <a:srgbClr val="FF9900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kern="0" dirty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57" name="矩形 8"/>
              <p:cNvSpPr/>
              <p:nvPr/>
            </p:nvSpPr>
            <p:spPr>
              <a:xfrm>
                <a:off x="5257234" y="6065056"/>
                <a:ext cx="2543741" cy="496906"/>
              </a:xfrm>
              <a:custGeom>
                <a:avLst/>
                <a:gdLst/>
                <a:ahLst/>
                <a:cxnLst/>
                <a:rect l="l" t="t" r="r" b="b"/>
                <a:pathLst>
                  <a:path w="5249701" h="864096">
                    <a:moveTo>
                      <a:pt x="0" y="0"/>
                    </a:moveTo>
                    <a:lnTo>
                      <a:pt x="5249701" y="0"/>
                    </a:lnTo>
                    <a:lnTo>
                      <a:pt x="4918300" y="864096"/>
                    </a:lnTo>
                    <a:lnTo>
                      <a:pt x="142366" y="86409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EBE600"/>
                  </a:gs>
                  <a:gs pos="100000">
                    <a:srgbClr val="FF9900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kern="0" dirty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58" name="空心弧 48"/>
              <p:cNvSpPr/>
              <p:nvPr/>
            </p:nvSpPr>
            <p:spPr>
              <a:xfrm>
                <a:off x="5263131" y="5642842"/>
                <a:ext cx="239582" cy="256762"/>
              </a:xfrm>
              <a:prstGeom prst="blockArc">
                <a:avLst>
                  <a:gd name="adj1" fmla="val 10800000"/>
                  <a:gd name="adj2" fmla="val 10799995"/>
                  <a:gd name="adj3" fmla="val 8283"/>
                </a:avLst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59" name="空心弧 49"/>
              <p:cNvSpPr/>
              <p:nvPr/>
            </p:nvSpPr>
            <p:spPr>
              <a:xfrm>
                <a:off x="5416312" y="5569309"/>
                <a:ext cx="137224" cy="147064"/>
              </a:xfrm>
              <a:prstGeom prst="blockArc">
                <a:avLst>
                  <a:gd name="adj1" fmla="val 10800000"/>
                  <a:gd name="adj2" fmla="val 10799995"/>
                  <a:gd name="adj3" fmla="val 8283"/>
                </a:avLst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60" name="空心弧 48"/>
              <p:cNvSpPr/>
              <p:nvPr/>
            </p:nvSpPr>
            <p:spPr>
              <a:xfrm>
                <a:off x="5339331" y="6185767"/>
                <a:ext cx="239582" cy="256762"/>
              </a:xfrm>
              <a:prstGeom prst="blockArc">
                <a:avLst>
                  <a:gd name="adj1" fmla="val 10800000"/>
                  <a:gd name="adj2" fmla="val 10799995"/>
                  <a:gd name="adj3" fmla="val 8283"/>
                </a:avLst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61" name="空心弧 49"/>
              <p:cNvSpPr/>
              <p:nvPr/>
            </p:nvSpPr>
            <p:spPr>
              <a:xfrm>
                <a:off x="5492512" y="6112234"/>
                <a:ext cx="137224" cy="147064"/>
              </a:xfrm>
              <a:prstGeom prst="blockArc">
                <a:avLst>
                  <a:gd name="adj1" fmla="val 10800000"/>
                  <a:gd name="adj2" fmla="val 10799995"/>
                  <a:gd name="adj3" fmla="val 8283"/>
                </a:avLst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8" name="Прямоугольник 7"/>
            <p:cNvSpPr/>
            <p:nvPr/>
          </p:nvSpPr>
          <p:spPr>
            <a:xfrm>
              <a:off x="1132928" y="1519076"/>
              <a:ext cx="3294303" cy="6540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85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Расходы социальной сферы </a:t>
              </a:r>
            </a:p>
            <a:p>
              <a:pPr algn="ctr"/>
              <a:r>
                <a:rPr lang="ru-RU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769 164,6</a:t>
              </a: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5844937" y="1554326"/>
              <a:ext cx="2524125" cy="6540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85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Прочие расходы</a:t>
              </a:r>
            </a:p>
            <a:p>
              <a:pPr algn="ctr"/>
              <a:r>
                <a:rPr lang="ru-RU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677 248,0</a:t>
              </a:r>
            </a:p>
          </p:txBody>
        </p:sp>
        <p:grpSp>
          <p:nvGrpSpPr>
            <p:cNvPr id="10" name="Группа 9"/>
            <p:cNvGrpSpPr/>
            <p:nvPr/>
          </p:nvGrpSpPr>
          <p:grpSpPr>
            <a:xfrm>
              <a:off x="-280683" y="1920556"/>
              <a:ext cx="4680089" cy="4152116"/>
              <a:chOff x="-347358" y="2034856"/>
              <a:chExt cx="4680089" cy="4152116"/>
            </a:xfrm>
          </p:grpSpPr>
          <p:grpSp>
            <p:nvGrpSpPr>
              <p:cNvPr id="17" name="Группа 16"/>
              <p:cNvGrpSpPr/>
              <p:nvPr/>
            </p:nvGrpSpPr>
            <p:grpSpPr>
              <a:xfrm>
                <a:off x="-347358" y="2034856"/>
                <a:ext cx="4680089" cy="4152116"/>
                <a:chOff x="2587441" y="1884116"/>
                <a:chExt cx="4518233" cy="3920168"/>
              </a:xfrm>
            </p:grpSpPr>
            <p:grpSp>
              <p:nvGrpSpPr>
                <p:cNvPr id="22" name="Группа 21"/>
                <p:cNvGrpSpPr/>
                <p:nvPr/>
              </p:nvGrpSpPr>
              <p:grpSpPr>
                <a:xfrm>
                  <a:off x="2587441" y="1884116"/>
                  <a:ext cx="4518233" cy="3920168"/>
                  <a:chOff x="528328" y="463562"/>
                  <a:chExt cx="7586092" cy="6184022"/>
                </a:xfrm>
              </p:grpSpPr>
              <p:sp>
                <p:nvSpPr>
                  <p:cNvPr id="29" name="直角三角形 12"/>
                  <p:cNvSpPr/>
                  <p:nvPr/>
                </p:nvSpPr>
                <p:spPr>
                  <a:xfrm rot="12023369">
                    <a:off x="3297396" y="2726737"/>
                    <a:ext cx="4074225" cy="2512472"/>
                  </a:xfrm>
                  <a:custGeom>
                    <a:avLst/>
                    <a:gdLst>
                      <a:gd name="connsiteX0" fmla="*/ 0 w 4537371"/>
                      <a:gd name="connsiteY0" fmla="*/ 970054 h 970054"/>
                      <a:gd name="connsiteX1" fmla="*/ 0 w 4537371"/>
                      <a:gd name="connsiteY1" fmla="*/ 0 h 970054"/>
                      <a:gd name="connsiteX2" fmla="*/ 4537371 w 4537371"/>
                      <a:gd name="connsiteY2" fmla="*/ 970054 h 970054"/>
                      <a:gd name="connsiteX3" fmla="*/ 0 w 4537371"/>
                      <a:gd name="connsiteY3" fmla="*/ 970054 h 970054"/>
                      <a:gd name="connsiteX0" fmla="*/ 1708 w 4539079"/>
                      <a:gd name="connsiteY0" fmla="*/ 900720 h 900720"/>
                      <a:gd name="connsiteX1" fmla="*/ 0 w 4539079"/>
                      <a:gd name="connsiteY1" fmla="*/ 0 h 900720"/>
                      <a:gd name="connsiteX2" fmla="*/ 4539079 w 4539079"/>
                      <a:gd name="connsiteY2" fmla="*/ 900720 h 900720"/>
                      <a:gd name="connsiteX3" fmla="*/ 1708 w 4539079"/>
                      <a:gd name="connsiteY3" fmla="*/ 900720 h 900720"/>
                      <a:gd name="connsiteX0" fmla="*/ 1708 w 4501693"/>
                      <a:gd name="connsiteY0" fmla="*/ 900720 h 1835177"/>
                      <a:gd name="connsiteX1" fmla="*/ 0 w 4501693"/>
                      <a:gd name="connsiteY1" fmla="*/ 0 h 1835177"/>
                      <a:gd name="connsiteX2" fmla="*/ 4501693 w 4501693"/>
                      <a:gd name="connsiteY2" fmla="*/ 1835177 h 1835177"/>
                      <a:gd name="connsiteX3" fmla="*/ 1708 w 4501693"/>
                      <a:gd name="connsiteY3" fmla="*/ 900720 h 1835177"/>
                      <a:gd name="connsiteX0" fmla="*/ 1708 w 4492938"/>
                      <a:gd name="connsiteY0" fmla="*/ 900720 h 2772732"/>
                      <a:gd name="connsiteX1" fmla="*/ 0 w 4492938"/>
                      <a:gd name="connsiteY1" fmla="*/ 0 h 2772732"/>
                      <a:gd name="connsiteX2" fmla="*/ 4492938 w 4492938"/>
                      <a:gd name="connsiteY2" fmla="*/ 2772732 h 2772732"/>
                      <a:gd name="connsiteX3" fmla="*/ 1708 w 4492938"/>
                      <a:gd name="connsiteY3" fmla="*/ 900720 h 2772732"/>
                      <a:gd name="connsiteX0" fmla="*/ 9 w 4491239"/>
                      <a:gd name="connsiteY0" fmla="*/ 897622 h 2769634"/>
                      <a:gd name="connsiteX1" fmla="*/ 26932 w 4491239"/>
                      <a:gd name="connsiteY1" fmla="*/ 0 h 2769634"/>
                      <a:gd name="connsiteX2" fmla="*/ 4491239 w 4491239"/>
                      <a:gd name="connsiteY2" fmla="*/ 2769634 h 2769634"/>
                      <a:gd name="connsiteX3" fmla="*/ 9 w 4491239"/>
                      <a:gd name="connsiteY3" fmla="*/ 897622 h 27696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491239" h="2769634">
                        <a:moveTo>
                          <a:pt x="9" y="897622"/>
                        </a:moveTo>
                        <a:cubicBezTo>
                          <a:pt x="-560" y="597382"/>
                          <a:pt x="27501" y="300240"/>
                          <a:pt x="26932" y="0"/>
                        </a:cubicBezTo>
                        <a:lnTo>
                          <a:pt x="4491239" y="2769634"/>
                        </a:lnTo>
                        <a:lnTo>
                          <a:pt x="9" y="897622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5C4400"/>
                      </a:gs>
                      <a:gs pos="25000">
                        <a:srgbClr val="C49500">
                          <a:shade val="67500"/>
                          <a:satMod val="115000"/>
                        </a:srgbClr>
                      </a:gs>
                      <a:gs pos="91000">
                        <a:srgbClr val="FFC000"/>
                      </a:gs>
                    </a:gsLst>
                    <a:lin ang="3000000" scaled="0"/>
                    <a:tileRect/>
                  </a:gra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defRPr/>
                    </a:pPr>
                    <a:endParaRPr lang="en-US" kern="0" dirty="0">
                      <a:solidFill>
                        <a:sysClr val="window" lastClr="FFFFFF"/>
                      </a:solidFill>
                    </a:endParaRPr>
                  </a:p>
                </p:txBody>
              </p:sp>
              <p:sp>
                <p:nvSpPr>
                  <p:cNvPr id="30" name="直角三角形 12"/>
                  <p:cNvSpPr/>
                  <p:nvPr/>
                </p:nvSpPr>
                <p:spPr>
                  <a:xfrm rot="12023369">
                    <a:off x="3639864" y="1833735"/>
                    <a:ext cx="4074225" cy="2512472"/>
                  </a:xfrm>
                  <a:custGeom>
                    <a:avLst/>
                    <a:gdLst>
                      <a:gd name="connsiteX0" fmla="*/ 0 w 4537371"/>
                      <a:gd name="connsiteY0" fmla="*/ 970054 h 970054"/>
                      <a:gd name="connsiteX1" fmla="*/ 0 w 4537371"/>
                      <a:gd name="connsiteY1" fmla="*/ 0 h 970054"/>
                      <a:gd name="connsiteX2" fmla="*/ 4537371 w 4537371"/>
                      <a:gd name="connsiteY2" fmla="*/ 970054 h 970054"/>
                      <a:gd name="connsiteX3" fmla="*/ 0 w 4537371"/>
                      <a:gd name="connsiteY3" fmla="*/ 970054 h 970054"/>
                      <a:gd name="connsiteX0" fmla="*/ 1708 w 4539079"/>
                      <a:gd name="connsiteY0" fmla="*/ 900720 h 900720"/>
                      <a:gd name="connsiteX1" fmla="*/ 0 w 4539079"/>
                      <a:gd name="connsiteY1" fmla="*/ 0 h 900720"/>
                      <a:gd name="connsiteX2" fmla="*/ 4539079 w 4539079"/>
                      <a:gd name="connsiteY2" fmla="*/ 900720 h 900720"/>
                      <a:gd name="connsiteX3" fmla="*/ 1708 w 4539079"/>
                      <a:gd name="connsiteY3" fmla="*/ 900720 h 900720"/>
                      <a:gd name="connsiteX0" fmla="*/ 1708 w 4501693"/>
                      <a:gd name="connsiteY0" fmla="*/ 900720 h 1835177"/>
                      <a:gd name="connsiteX1" fmla="*/ 0 w 4501693"/>
                      <a:gd name="connsiteY1" fmla="*/ 0 h 1835177"/>
                      <a:gd name="connsiteX2" fmla="*/ 4501693 w 4501693"/>
                      <a:gd name="connsiteY2" fmla="*/ 1835177 h 1835177"/>
                      <a:gd name="connsiteX3" fmla="*/ 1708 w 4501693"/>
                      <a:gd name="connsiteY3" fmla="*/ 900720 h 1835177"/>
                      <a:gd name="connsiteX0" fmla="*/ 1708 w 4492938"/>
                      <a:gd name="connsiteY0" fmla="*/ 900720 h 2772732"/>
                      <a:gd name="connsiteX1" fmla="*/ 0 w 4492938"/>
                      <a:gd name="connsiteY1" fmla="*/ 0 h 2772732"/>
                      <a:gd name="connsiteX2" fmla="*/ 4492938 w 4492938"/>
                      <a:gd name="connsiteY2" fmla="*/ 2772732 h 2772732"/>
                      <a:gd name="connsiteX3" fmla="*/ 1708 w 4492938"/>
                      <a:gd name="connsiteY3" fmla="*/ 900720 h 2772732"/>
                      <a:gd name="connsiteX0" fmla="*/ 9 w 4491239"/>
                      <a:gd name="connsiteY0" fmla="*/ 897622 h 2769634"/>
                      <a:gd name="connsiteX1" fmla="*/ 26932 w 4491239"/>
                      <a:gd name="connsiteY1" fmla="*/ 0 h 2769634"/>
                      <a:gd name="connsiteX2" fmla="*/ 4491239 w 4491239"/>
                      <a:gd name="connsiteY2" fmla="*/ 2769634 h 2769634"/>
                      <a:gd name="connsiteX3" fmla="*/ 9 w 4491239"/>
                      <a:gd name="connsiteY3" fmla="*/ 897622 h 27696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491239" h="2769634">
                        <a:moveTo>
                          <a:pt x="9" y="897622"/>
                        </a:moveTo>
                        <a:cubicBezTo>
                          <a:pt x="-560" y="597382"/>
                          <a:pt x="27501" y="300240"/>
                          <a:pt x="26932" y="0"/>
                        </a:cubicBezTo>
                        <a:lnTo>
                          <a:pt x="4491239" y="2769634"/>
                        </a:lnTo>
                        <a:lnTo>
                          <a:pt x="9" y="897622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5C4400"/>
                      </a:gs>
                      <a:gs pos="25000">
                        <a:srgbClr val="C49500">
                          <a:shade val="67500"/>
                          <a:satMod val="115000"/>
                        </a:srgbClr>
                      </a:gs>
                      <a:gs pos="91000">
                        <a:srgbClr val="FFC000"/>
                      </a:gs>
                    </a:gsLst>
                    <a:lin ang="3000000" scaled="0"/>
                    <a:tileRect/>
                  </a:gra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defRPr/>
                    </a:pPr>
                    <a:endParaRPr lang="en-US" kern="0" dirty="0">
                      <a:solidFill>
                        <a:sysClr val="window" lastClr="FFFFFF"/>
                      </a:solidFill>
                    </a:endParaRPr>
                  </a:p>
                </p:txBody>
              </p:sp>
              <p:sp>
                <p:nvSpPr>
                  <p:cNvPr id="31" name="直角三角形 12"/>
                  <p:cNvSpPr/>
                  <p:nvPr/>
                </p:nvSpPr>
                <p:spPr>
                  <a:xfrm rot="12023369">
                    <a:off x="3812245" y="1773813"/>
                    <a:ext cx="4083709" cy="1664780"/>
                  </a:xfrm>
                  <a:custGeom>
                    <a:avLst/>
                    <a:gdLst>
                      <a:gd name="connsiteX0" fmla="*/ 0 w 4537371"/>
                      <a:gd name="connsiteY0" fmla="*/ 970054 h 970054"/>
                      <a:gd name="connsiteX1" fmla="*/ 0 w 4537371"/>
                      <a:gd name="connsiteY1" fmla="*/ 0 h 970054"/>
                      <a:gd name="connsiteX2" fmla="*/ 4537371 w 4537371"/>
                      <a:gd name="connsiteY2" fmla="*/ 970054 h 970054"/>
                      <a:gd name="connsiteX3" fmla="*/ 0 w 4537371"/>
                      <a:gd name="connsiteY3" fmla="*/ 970054 h 970054"/>
                      <a:gd name="connsiteX0" fmla="*/ 1708 w 4539079"/>
                      <a:gd name="connsiteY0" fmla="*/ 900720 h 900720"/>
                      <a:gd name="connsiteX1" fmla="*/ 0 w 4539079"/>
                      <a:gd name="connsiteY1" fmla="*/ 0 h 900720"/>
                      <a:gd name="connsiteX2" fmla="*/ 4539079 w 4539079"/>
                      <a:gd name="connsiteY2" fmla="*/ 900720 h 900720"/>
                      <a:gd name="connsiteX3" fmla="*/ 1708 w 4539079"/>
                      <a:gd name="connsiteY3" fmla="*/ 900720 h 900720"/>
                      <a:gd name="connsiteX0" fmla="*/ 1708 w 4501693"/>
                      <a:gd name="connsiteY0" fmla="*/ 900720 h 1835177"/>
                      <a:gd name="connsiteX1" fmla="*/ 0 w 4501693"/>
                      <a:gd name="connsiteY1" fmla="*/ 0 h 1835177"/>
                      <a:gd name="connsiteX2" fmla="*/ 4501693 w 4501693"/>
                      <a:gd name="connsiteY2" fmla="*/ 1835177 h 1835177"/>
                      <a:gd name="connsiteX3" fmla="*/ 1708 w 4501693"/>
                      <a:gd name="connsiteY3" fmla="*/ 900720 h 18351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01693" h="1835177">
                        <a:moveTo>
                          <a:pt x="1708" y="900720"/>
                        </a:moveTo>
                        <a:cubicBezTo>
                          <a:pt x="1139" y="600480"/>
                          <a:pt x="569" y="300240"/>
                          <a:pt x="0" y="0"/>
                        </a:cubicBezTo>
                        <a:lnTo>
                          <a:pt x="4501693" y="1835177"/>
                        </a:lnTo>
                        <a:lnTo>
                          <a:pt x="1708" y="90072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5C4400"/>
                      </a:gs>
                      <a:gs pos="25000">
                        <a:srgbClr val="C49500">
                          <a:shade val="67500"/>
                          <a:satMod val="115000"/>
                        </a:srgbClr>
                      </a:gs>
                      <a:gs pos="91000">
                        <a:srgbClr val="FFC000"/>
                      </a:gs>
                    </a:gsLst>
                    <a:lin ang="3000000" scaled="0"/>
                    <a:tileRect/>
                  </a:gra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defRPr/>
                    </a:pPr>
                    <a:endParaRPr lang="en-US" kern="0" dirty="0">
                      <a:solidFill>
                        <a:sysClr val="window" lastClr="FFFFFF"/>
                      </a:solidFill>
                    </a:endParaRPr>
                  </a:p>
                </p:txBody>
              </p:sp>
              <p:sp>
                <p:nvSpPr>
                  <p:cNvPr id="32" name="直角三角形 12"/>
                  <p:cNvSpPr/>
                  <p:nvPr/>
                </p:nvSpPr>
                <p:spPr>
                  <a:xfrm rot="12023369">
                    <a:off x="3970698" y="1691235"/>
                    <a:ext cx="4117624" cy="817088"/>
                  </a:xfrm>
                  <a:custGeom>
                    <a:avLst/>
                    <a:gdLst>
                      <a:gd name="connsiteX0" fmla="*/ 0 w 4537371"/>
                      <a:gd name="connsiteY0" fmla="*/ 970054 h 970054"/>
                      <a:gd name="connsiteX1" fmla="*/ 0 w 4537371"/>
                      <a:gd name="connsiteY1" fmla="*/ 0 h 970054"/>
                      <a:gd name="connsiteX2" fmla="*/ 4537371 w 4537371"/>
                      <a:gd name="connsiteY2" fmla="*/ 970054 h 970054"/>
                      <a:gd name="connsiteX3" fmla="*/ 0 w 4537371"/>
                      <a:gd name="connsiteY3" fmla="*/ 970054 h 970054"/>
                      <a:gd name="connsiteX0" fmla="*/ 1708 w 4539079"/>
                      <a:gd name="connsiteY0" fmla="*/ 900720 h 900720"/>
                      <a:gd name="connsiteX1" fmla="*/ 0 w 4539079"/>
                      <a:gd name="connsiteY1" fmla="*/ 0 h 900720"/>
                      <a:gd name="connsiteX2" fmla="*/ 4539079 w 4539079"/>
                      <a:gd name="connsiteY2" fmla="*/ 900720 h 900720"/>
                      <a:gd name="connsiteX3" fmla="*/ 1708 w 4539079"/>
                      <a:gd name="connsiteY3" fmla="*/ 900720 h 9007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39079" h="900720">
                        <a:moveTo>
                          <a:pt x="1708" y="900720"/>
                        </a:moveTo>
                        <a:cubicBezTo>
                          <a:pt x="1139" y="600480"/>
                          <a:pt x="569" y="300240"/>
                          <a:pt x="0" y="0"/>
                        </a:cubicBezTo>
                        <a:lnTo>
                          <a:pt x="4539079" y="900720"/>
                        </a:lnTo>
                        <a:lnTo>
                          <a:pt x="1708" y="90072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5C4400"/>
                      </a:gs>
                      <a:gs pos="25000">
                        <a:srgbClr val="C49500">
                          <a:shade val="67500"/>
                          <a:satMod val="115000"/>
                        </a:srgbClr>
                      </a:gs>
                      <a:gs pos="91000">
                        <a:srgbClr val="FFC000"/>
                      </a:gs>
                    </a:gsLst>
                    <a:lin ang="3000000" scaled="0"/>
                    <a:tileRect/>
                  </a:gra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defRPr/>
                    </a:pPr>
                    <a:endParaRPr lang="en-US" kern="0" dirty="0">
                      <a:solidFill>
                        <a:sysClr val="window" lastClr="FFFFFF"/>
                      </a:solidFill>
                    </a:endParaRPr>
                  </a:p>
                </p:txBody>
              </p:sp>
              <p:sp>
                <p:nvSpPr>
                  <p:cNvPr id="33" name="Oval 65"/>
                  <p:cNvSpPr>
                    <a:spLocks noChangeArrowheads="1"/>
                  </p:cNvSpPr>
                  <p:nvPr/>
                </p:nvSpPr>
                <p:spPr bwMode="auto">
                  <a:xfrm>
                    <a:off x="528328" y="6096649"/>
                    <a:ext cx="7386193" cy="550935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ysClr val="windowText" lastClr="000000">
                          <a:lumMod val="50000"/>
                          <a:lumOff val="50000"/>
                        </a:sysClr>
                      </a:gs>
                      <a:gs pos="100000">
                        <a:srgbClr val="EEECE1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  <a:latin typeface="Arial" pitchFamily="34" charset="0"/>
                      <a:ea typeface="宋体"/>
                    </a:endParaRPr>
                  </a:p>
                </p:txBody>
              </p:sp>
              <p:sp>
                <p:nvSpPr>
                  <p:cNvPr id="34" name="等腰三角形 3"/>
                  <p:cNvSpPr/>
                  <p:nvPr/>
                </p:nvSpPr>
                <p:spPr>
                  <a:xfrm rot="11767551">
                    <a:off x="1233832" y="463562"/>
                    <a:ext cx="1515319" cy="1893484"/>
                  </a:xfrm>
                  <a:custGeom>
                    <a:avLst/>
                    <a:gdLst>
                      <a:gd name="connsiteX0" fmla="*/ 0 w 2232248"/>
                      <a:gd name="connsiteY0" fmla="*/ 1872208 h 1872208"/>
                      <a:gd name="connsiteX1" fmla="*/ 1116124 w 2232248"/>
                      <a:gd name="connsiteY1" fmla="*/ 0 h 1872208"/>
                      <a:gd name="connsiteX2" fmla="*/ 2232248 w 2232248"/>
                      <a:gd name="connsiteY2" fmla="*/ 1872208 h 1872208"/>
                      <a:gd name="connsiteX3" fmla="*/ 0 w 2232248"/>
                      <a:gd name="connsiteY3" fmla="*/ 1872208 h 1872208"/>
                      <a:gd name="connsiteX0" fmla="*/ 0 w 1542099"/>
                      <a:gd name="connsiteY0" fmla="*/ 1940796 h 1940796"/>
                      <a:gd name="connsiteX1" fmla="*/ 425975 w 1542099"/>
                      <a:gd name="connsiteY1" fmla="*/ 0 h 1940796"/>
                      <a:gd name="connsiteX2" fmla="*/ 1542099 w 1542099"/>
                      <a:gd name="connsiteY2" fmla="*/ 1872208 h 1940796"/>
                      <a:gd name="connsiteX3" fmla="*/ 0 w 1542099"/>
                      <a:gd name="connsiteY3" fmla="*/ 1940796 h 1940796"/>
                      <a:gd name="connsiteX0" fmla="*/ 0 w 1584434"/>
                      <a:gd name="connsiteY0" fmla="*/ 1979848 h 1979848"/>
                      <a:gd name="connsiteX1" fmla="*/ 468310 w 1584434"/>
                      <a:gd name="connsiteY1" fmla="*/ 0 h 1979848"/>
                      <a:gd name="connsiteX2" fmla="*/ 1584434 w 1584434"/>
                      <a:gd name="connsiteY2" fmla="*/ 1872208 h 1979848"/>
                      <a:gd name="connsiteX3" fmla="*/ 0 w 1584434"/>
                      <a:gd name="connsiteY3" fmla="*/ 1979848 h 19798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84434" h="1979848">
                        <a:moveTo>
                          <a:pt x="0" y="1979848"/>
                        </a:moveTo>
                        <a:lnTo>
                          <a:pt x="468310" y="0"/>
                        </a:lnTo>
                        <a:lnTo>
                          <a:pt x="1584434" y="1872208"/>
                        </a:lnTo>
                        <a:lnTo>
                          <a:pt x="0" y="1979848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100000">
                        <a:sysClr val="window" lastClr="FFFFFF">
                          <a:lumMod val="95000"/>
                        </a:sysClr>
                      </a:gs>
                      <a:gs pos="0">
                        <a:sysClr val="window" lastClr="FFFFFF">
                          <a:lumMod val="85000"/>
                          <a:shade val="100000"/>
                          <a:satMod val="115000"/>
                        </a:sysClr>
                      </a:gs>
                    </a:gsLst>
                    <a:lin ang="0" scaled="1"/>
                    <a:tileRect/>
                  </a:gra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defRPr/>
                    </a:pPr>
                    <a:endParaRPr lang="en-US" kern="0" dirty="0">
                      <a:solidFill>
                        <a:sysClr val="window" lastClr="FFFFFF"/>
                      </a:solidFill>
                    </a:endParaRPr>
                  </a:p>
                </p:txBody>
              </p:sp>
              <p:sp>
                <p:nvSpPr>
                  <p:cNvPr id="35" name="直角三角形 2"/>
                  <p:cNvSpPr/>
                  <p:nvPr/>
                </p:nvSpPr>
                <p:spPr>
                  <a:xfrm rot="9888377" flipH="1">
                    <a:off x="1572177" y="847795"/>
                    <a:ext cx="2007399" cy="3625672"/>
                  </a:xfrm>
                  <a:custGeom>
                    <a:avLst/>
                    <a:gdLst>
                      <a:gd name="connsiteX0" fmla="*/ 0 w 2088232"/>
                      <a:gd name="connsiteY0" fmla="*/ 3791045 h 3791045"/>
                      <a:gd name="connsiteX1" fmla="*/ 0 w 2088232"/>
                      <a:gd name="connsiteY1" fmla="*/ 0 h 3791045"/>
                      <a:gd name="connsiteX2" fmla="*/ 2088232 w 2088232"/>
                      <a:gd name="connsiteY2" fmla="*/ 3791045 h 3791045"/>
                      <a:gd name="connsiteX3" fmla="*/ 0 w 2088232"/>
                      <a:gd name="connsiteY3" fmla="*/ 3791045 h 3791045"/>
                      <a:gd name="connsiteX0" fmla="*/ 0 w 2098960"/>
                      <a:gd name="connsiteY0" fmla="*/ 3260143 h 3791045"/>
                      <a:gd name="connsiteX1" fmla="*/ 10728 w 2098960"/>
                      <a:gd name="connsiteY1" fmla="*/ 0 h 3791045"/>
                      <a:gd name="connsiteX2" fmla="*/ 2098960 w 2098960"/>
                      <a:gd name="connsiteY2" fmla="*/ 3791045 h 3791045"/>
                      <a:gd name="connsiteX3" fmla="*/ 0 w 2098960"/>
                      <a:gd name="connsiteY3" fmla="*/ 3260143 h 37910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98960" h="3791045">
                        <a:moveTo>
                          <a:pt x="0" y="3260143"/>
                        </a:moveTo>
                        <a:lnTo>
                          <a:pt x="10728" y="0"/>
                        </a:lnTo>
                        <a:lnTo>
                          <a:pt x="2098960" y="3791045"/>
                        </a:lnTo>
                        <a:lnTo>
                          <a:pt x="0" y="3260143"/>
                        </a:lnTo>
                        <a:close/>
                      </a:path>
                    </a:pathLst>
                  </a:custGeom>
                  <a:solidFill>
                    <a:sysClr val="window" lastClr="FFFFFF">
                      <a:lumMod val="75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defRPr/>
                    </a:pPr>
                    <a:endParaRPr lang="en-US" kern="0" dirty="0">
                      <a:solidFill>
                        <a:sysClr val="window" lastClr="FFFFFF"/>
                      </a:solidFill>
                    </a:endParaRPr>
                  </a:p>
                </p:txBody>
              </p:sp>
              <p:sp>
                <p:nvSpPr>
                  <p:cNvPr id="36" name="矩形 1"/>
                  <p:cNvSpPr/>
                  <p:nvPr/>
                </p:nvSpPr>
                <p:spPr>
                  <a:xfrm>
                    <a:off x="1247119" y="1607827"/>
                    <a:ext cx="6667401" cy="4521591"/>
                  </a:xfrm>
                  <a:custGeom>
                    <a:avLst/>
                    <a:gdLst>
                      <a:gd name="connsiteX0" fmla="*/ 0 w 5832648"/>
                      <a:gd name="connsiteY0" fmla="*/ 0 h 3745607"/>
                      <a:gd name="connsiteX1" fmla="*/ 5832648 w 5832648"/>
                      <a:gd name="connsiteY1" fmla="*/ 0 h 3745607"/>
                      <a:gd name="connsiteX2" fmla="*/ 5832648 w 5832648"/>
                      <a:gd name="connsiteY2" fmla="*/ 3745607 h 3745607"/>
                      <a:gd name="connsiteX3" fmla="*/ 0 w 5832648"/>
                      <a:gd name="connsiteY3" fmla="*/ 3745607 h 3745607"/>
                      <a:gd name="connsiteX4" fmla="*/ 0 w 5832648"/>
                      <a:gd name="connsiteY4" fmla="*/ 0 h 3745607"/>
                      <a:gd name="connsiteX0" fmla="*/ 0 w 5832648"/>
                      <a:gd name="connsiteY0" fmla="*/ 0 h 3745607"/>
                      <a:gd name="connsiteX1" fmla="*/ 5832648 w 5832648"/>
                      <a:gd name="connsiteY1" fmla="*/ 0 h 3745607"/>
                      <a:gd name="connsiteX2" fmla="*/ 5832648 w 5832648"/>
                      <a:gd name="connsiteY2" fmla="*/ 3745607 h 3745607"/>
                      <a:gd name="connsiteX3" fmla="*/ 528034 w 5832648"/>
                      <a:gd name="connsiteY3" fmla="*/ 3732728 h 3745607"/>
                      <a:gd name="connsiteX4" fmla="*/ 0 w 5832648"/>
                      <a:gd name="connsiteY4" fmla="*/ 0 h 3745607"/>
                      <a:gd name="connsiteX0" fmla="*/ 0 w 5832648"/>
                      <a:gd name="connsiteY0" fmla="*/ 0 h 3745607"/>
                      <a:gd name="connsiteX1" fmla="*/ 5832648 w 5832648"/>
                      <a:gd name="connsiteY1" fmla="*/ 0 h 3745607"/>
                      <a:gd name="connsiteX2" fmla="*/ 4905369 w 5832648"/>
                      <a:gd name="connsiteY2" fmla="*/ 3745607 h 3745607"/>
                      <a:gd name="connsiteX3" fmla="*/ 528034 w 5832648"/>
                      <a:gd name="connsiteY3" fmla="*/ 3732728 h 3745607"/>
                      <a:gd name="connsiteX4" fmla="*/ 0 w 5832648"/>
                      <a:gd name="connsiteY4" fmla="*/ 0 h 3745607"/>
                      <a:gd name="connsiteX0" fmla="*/ 0 w 6296287"/>
                      <a:gd name="connsiteY0" fmla="*/ 12879 h 3758486"/>
                      <a:gd name="connsiteX1" fmla="*/ 6296287 w 6296287"/>
                      <a:gd name="connsiteY1" fmla="*/ 0 h 3758486"/>
                      <a:gd name="connsiteX2" fmla="*/ 4905369 w 6296287"/>
                      <a:gd name="connsiteY2" fmla="*/ 3758486 h 3758486"/>
                      <a:gd name="connsiteX3" fmla="*/ 528034 w 6296287"/>
                      <a:gd name="connsiteY3" fmla="*/ 3745607 h 3758486"/>
                      <a:gd name="connsiteX4" fmla="*/ 0 w 6296287"/>
                      <a:gd name="connsiteY4" fmla="*/ 12879 h 3758486"/>
                      <a:gd name="connsiteX0" fmla="*/ 0 w 6388215"/>
                      <a:gd name="connsiteY0" fmla="*/ 0 h 4144852"/>
                      <a:gd name="connsiteX1" fmla="*/ 6388215 w 6388215"/>
                      <a:gd name="connsiteY1" fmla="*/ 386366 h 4144852"/>
                      <a:gd name="connsiteX2" fmla="*/ 4997297 w 6388215"/>
                      <a:gd name="connsiteY2" fmla="*/ 4144852 h 4144852"/>
                      <a:gd name="connsiteX3" fmla="*/ 619962 w 6388215"/>
                      <a:gd name="connsiteY3" fmla="*/ 4131973 h 4144852"/>
                      <a:gd name="connsiteX4" fmla="*/ 0 w 6388215"/>
                      <a:gd name="connsiteY4" fmla="*/ 0 h 4144852"/>
                      <a:gd name="connsiteX0" fmla="*/ 0 w 6204361"/>
                      <a:gd name="connsiteY0" fmla="*/ 0 h 4144852"/>
                      <a:gd name="connsiteX1" fmla="*/ 6204361 w 6204361"/>
                      <a:gd name="connsiteY1" fmla="*/ 888642 h 4144852"/>
                      <a:gd name="connsiteX2" fmla="*/ 4997297 w 6204361"/>
                      <a:gd name="connsiteY2" fmla="*/ 4144852 h 4144852"/>
                      <a:gd name="connsiteX3" fmla="*/ 619962 w 6204361"/>
                      <a:gd name="connsiteY3" fmla="*/ 4131973 h 4144852"/>
                      <a:gd name="connsiteX4" fmla="*/ 0 w 6204361"/>
                      <a:gd name="connsiteY4" fmla="*/ 0 h 41448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204361" h="4144852">
                        <a:moveTo>
                          <a:pt x="0" y="0"/>
                        </a:moveTo>
                        <a:lnTo>
                          <a:pt x="6204361" y="888642"/>
                        </a:lnTo>
                        <a:lnTo>
                          <a:pt x="4997297" y="4144852"/>
                        </a:lnTo>
                        <a:lnTo>
                          <a:pt x="619962" y="413197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100000">
                        <a:sysClr val="window" lastClr="FFFFFF">
                          <a:lumMod val="95000"/>
                        </a:sysClr>
                      </a:gs>
                      <a:gs pos="0">
                        <a:sysClr val="window" lastClr="FFFFFF">
                          <a:lumMod val="85000"/>
                          <a:shade val="100000"/>
                          <a:satMod val="115000"/>
                        </a:sysClr>
                      </a:gs>
                    </a:gsLst>
                    <a:lin ang="0" scaled="1"/>
                    <a:tileRect/>
                  </a:gra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defRPr/>
                    </a:pPr>
                    <a:endParaRPr lang="en-US" kern="0" dirty="0">
                      <a:solidFill>
                        <a:sysClr val="window" lastClr="FFFFFF"/>
                      </a:solidFill>
                    </a:endParaRPr>
                  </a:p>
                </p:txBody>
              </p:sp>
              <p:sp>
                <p:nvSpPr>
                  <p:cNvPr id="37" name="矩形 4"/>
                  <p:cNvSpPr/>
                  <p:nvPr/>
                </p:nvSpPr>
                <p:spPr>
                  <a:xfrm>
                    <a:off x="1797370" y="2439010"/>
                    <a:ext cx="6317050" cy="78386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321459" h="864096">
                        <a:moveTo>
                          <a:pt x="0" y="0"/>
                        </a:moveTo>
                        <a:lnTo>
                          <a:pt x="6321459" y="0"/>
                        </a:lnTo>
                        <a:lnTo>
                          <a:pt x="5990058" y="864096"/>
                        </a:lnTo>
                        <a:lnTo>
                          <a:pt x="142366" y="864096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EBE600"/>
                      </a:gs>
                      <a:gs pos="100000">
                        <a:srgbClr val="FF9900"/>
                      </a:gs>
                    </a:gsLst>
                    <a:lin ang="10800000" scaled="1"/>
                    <a:tileRect/>
                  </a:gra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defRPr/>
                    </a:pPr>
                    <a:endParaRPr lang="en-US" kern="0" dirty="0">
                      <a:solidFill>
                        <a:sysClr val="window" lastClr="FFFFFF"/>
                      </a:solidFill>
                    </a:endParaRPr>
                  </a:p>
                </p:txBody>
              </p:sp>
              <p:sp>
                <p:nvSpPr>
                  <p:cNvPr id="38" name="矩形 7"/>
                  <p:cNvSpPr/>
                  <p:nvPr/>
                </p:nvSpPr>
                <p:spPr>
                  <a:xfrm>
                    <a:off x="1991492" y="3325641"/>
                    <a:ext cx="5782886" cy="78386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785580" h="864096">
                        <a:moveTo>
                          <a:pt x="0" y="0"/>
                        </a:moveTo>
                        <a:lnTo>
                          <a:pt x="5785580" y="0"/>
                        </a:lnTo>
                        <a:lnTo>
                          <a:pt x="5454179" y="864096"/>
                        </a:lnTo>
                        <a:lnTo>
                          <a:pt x="142366" y="864096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EBE600"/>
                      </a:gs>
                      <a:gs pos="100000">
                        <a:srgbClr val="FF9900"/>
                      </a:gs>
                    </a:gsLst>
                    <a:lin ang="10800000" scaled="1"/>
                    <a:tileRect/>
                  </a:gra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kern="0" dirty="0">
                      <a:solidFill>
                        <a:sysClr val="window" lastClr="FFFFFF"/>
                      </a:solidFill>
                    </a:endParaRPr>
                  </a:p>
                </p:txBody>
              </p:sp>
              <p:sp>
                <p:nvSpPr>
                  <p:cNvPr id="39" name="矩形 8"/>
                  <p:cNvSpPr/>
                  <p:nvPr/>
                </p:nvSpPr>
                <p:spPr>
                  <a:xfrm>
                    <a:off x="2181188" y="4212272"/>
                    <a:ext cx="5253145" cy="78386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249701" h="864096">
                        <a:moveTo>
                          <a:pt x="0" y="0"/>
                        </a:moveTo>
                        <a:lnTo>
                          <a:pt x="5249701" y="0"/>
                        </a:lnTo>
                        <a:lnTo>
                          <a:pt x="4918300" y="864096"/>
                        </a:lnTo>
                        <a:lnTo>
                          <a:pt x="142366" y="864096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EBE600"/>
                      </a:gs>
                      <a:gs pos="100000">
                        <a:srgbClr val="FF9900"/>
                      </a:gs>
                    </a:gsLst>
                    <a:lin ang="10800000" scaled="1"/>
                    <a:tileRect/>
                  </a:gra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kern="0" dirty="0">
                      <a:solidFill>
                        <a:sysClr val="window" lastClr="FFFFFF"/>
                      </a:solidFill>
                    </a:endParaRPr>
                  </a:p>
                </p:txBody>
              </p:sp>
              <p:pic>
                <p:nvPicPr>
                  <p:cNvPr id="40" name="Picture 3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2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/>
                </p:blipFill>
                <p:spPr bwMode="auto">
                  <a:xfrm rot="10800000">
                    <a:off x="2525985" y="3222874"/>
                    <a:ext cx="5294238" cy="51383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41" name="Picture 3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2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/>
                </p:blipFill>
                <p:spPr bwMode="auto">
                  <a:xfrm rot="10800000">
                    <a:off x="2525985" y="4097824"/>
                    <a:ext cx="5294238" cy="51383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42" name="Picture 3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2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/>
                </p:blipFill>
                <p:spPr bwMode="auto">
                  <a:xfrm rot="10800000">
                    <a:off x="2525985" y="4972773"/>
                    <a:ext cx="5294238" cy="51383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sp>
                <p:nvSpPr>
                  <p:cNvPr id="43" name="空心弧 48"/>
                  <p:cNvSpPr/>
                  <p:nvPr/>
                </p:nvSpPr>
                <p:spPr>
                  <a:xfrm>
                    <a:off x="1935210" y="2660634"/>
                    <a:ext cx="402257" cy="405039"/>
                  </a:xfrm>
                  <a:prstGeom prst="blockArc">
                    <a:avLst>
                      <a:gd name="adj1" fmla="val 10800000"/>
                      <a:gd name="adj2" fmla="val 10799995"/>
                      <a:gd name="adj3" fmla="val 8283"/>
                    </a:avLst>
                  </a:prstGeom>
                  <a:solidFill>
                    <a:sysClr val="window" lastClr="FFFFFF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defRPr/>
                    </a:pPr>
                    <a:endParaRPr lang="en-US" kern="0" dirty="0"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44" name="空心弧 49"/>
                  <p:cNvSpPr/>
                  <p:nvPr/>
                </p:nvSpPr>
                <p:spPr>
                  <a:xfrm>
                    <a:off x="2192400" y="2544636"/>
                    <a:ext cx="230398" cy="231992"/>
                  </a:xfrm>
                  <a:prstGeom prst="blockArc">
                    <a:avLst>
                      <a:gd name="adj1" fmla="val 10800000"/>
                      <a:gd name="adj2" fmla="val 10799995"/>
                      <a:gd name="adj3" fmla="val 8283"/>
                    </a:avLst>
                  </a:prstGeom>
                  <a:solidFill>
                    <a:sysClr val="window" lastClr="FFFFFF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defRPr/>
                    </a:pPr>
                    <a:endParaRPr lang="en-US" kern="0" dirty="0"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45" name="TextBox 44"/>
                  <p:cNvSpPr txBox="1"/>
                  <p:nvPr/>
                </p:nvSpPr>
                <p:spPr>
                  <a:xfrm>
                    <a:off x="2638877" y="2742528"/>
                    <a:ext cx="442213" cy="69590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>
                      <a:lnSpc>
                        <a:spcPct val="80000"/>
                      </a:lnSpc>
                      <a:defRPr/>
                    </a:pPr>
                    <a:endParaRPr lang="zh-CN" altLang="en-US" sz="2800" b="1" kern="0" dirty="0">
                      <a:solidFill>
                        <a:sysClr val="window" lastClr="FFFFFF"/>
                      </a:solidFill>
                      <a:latin typeface="Adidas Unity" pitchFamily="2" charset="0"/>
                      <a:ea typeface="Gungsuh" pitchFamily="18" charset="-127"/>
                    </a:endParaRPr>
                  </a:p>
                </p:txBody>
              </p:sp>
              <p:sp>
                <p:nvSpPr>
                  <p:cNvPr id="46" name="TextBox 45"/>
                  <p:cNvSpPr txBox="1"/>
                  <p:nvPr/>
                </p:nvSpPr>
                <p:spPr>
                  <a:xfrm>
                    <a:off x="2680501" y="3566074"/>
                    <a:ext cx="442214" cy="69590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>
                      <a:lnSpc>
                        <a:spcPct val="80000"/>
                      </a:lnSpc>
                      <a:defRPr/>
                    </a:pPr>
                    <a:endParaRPr lang="zh-CN" altLang="en-US" sz="2800" b="1" kern="0" dirty="0">
                      <a:solidFill>
                        <a:sysClr val="window" lastClr="FFFFFF"/>
                      </a:solidFill>
                      <a:latin typeface="Adidas Unity" pitchFamily="2" charset="0"/>
                      <a:ea typeface="Gungsuh" pitchFamily="18" charset="-127"/>
                    </a:endParaRPr>
                  </a:p>
                </p:txBody>
              </p:sp>
              <p:sp>
                <p:nvSpPr>
                  <p:cNvPr id="47" name="TextBox 46"/>
                  <p:cNvSpPr txBox="1"/>
                  <p:nvPr/>
                </p:nvSpPr>
                <p:spPr>
                  <a:xfrm>
                    <a:off x="2948654" y="4420465"/>
                    <a:ext cx="442213" cy="69590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>
                      <a:lnSpc>
                        <a:spcPct val="80000"/>
                      </a:lnSpc>
                      <a:defRPr/>
                    </a:pPr>
                    <a:endParaRPr lang="zh-CN" altLang="en-US" sz="2800" b="1" kern="0" dirty="0">
                      <a:solidFill>
                        <a:sysClr val="window" lastClr="FFFFFF"/>
                      </a:solidFill>
                      <a:latin typeface="Adidas Unity" pitchFamily="2" charset="0"/>
                      <a:ea typeface="Gungsuh" pitchFamily="18" charset="-127"/>
                    </a:endParaRPr>
                  </a:p>
                </p:txBody>
              </p:sp>
              <p:pic>
                <p:nvPicPr>
                  <p:cNvPr id="48" name="Picture 3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2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/>
                </p:blipFill>
                <p:spPr bwMode="auto">
                  <a:xfrm rot="10800000">
                    <a:off x="2951735" y="5889330"/>
                    <a:ext cx="4140128" cy="7684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sp>
                <p:nvSpPr>
                  <p:cNvPr id="49" name="矩形 8"/>
                  <p:cNvSpPr/>
                  <p:nvPr/>
                </p:nvSpPr>
                <p:spPr>
                  <a:xfrm>
                    <a:off x="2341112" y="5105275"/>
                    <a:ext cx="4750752" cy="78386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249701" h="864096">
                        <a:moveTo>
                          <a:pt x="0" y="0"/>
                        </a:moveTo>
                        <a:lnTo>
                          <a:pt x="5249701" y="0"/>
                        </a:lnTo>
                        <a:lnTo>
                          <a:pt x="4918300" y="864096"/>
                        </a:lnTo>
                        <a:lnTo>
                          <a:pt x="142366" y="864096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EBE600"/>
                      </a:gs>
                      <a:gs pos="100000">
                        <a:srgbClr val="FF9900"/>
                      </a:gs>
                    </a:gsLst>
                    <a:lin ang="10800000" scaled="1"/>
                    <a:tileRect/>
                  </a:gra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kern="0" dirty="0">
                      <a:solidFill>
                        <a:sysClr val="window" lastClr="FFFFFF"/>
                      </a:solidFill>
                    </a:endParaRPr>
                  </a:p>
                </p:txBody>
              </p:sp>
              <p:sp>
                <p:nvSpPr>
                  <p:cNvPr id="50" name="TextBox 49"/>
                  <p:cNvSpPr txBox="1"/>
                  <p:nvPr/>
                </p:nvSpPr>
                <p:spPr>
                  <a:xfrm>
                    <a:off x="3092015" y="5313467"/>
                    <a:ext cx="442213" cy="69590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>
                      <a:lnSpc>
                        <a:spcPct val="80000"/>
                      </a:lnSpc>
                      <a:defRPr/>
                    </a:pPr>
                    <a:endParaRPr lang="zh-CN" altLang="en-US" sz="2800" b="1" kern="0" dirty="0">
                      <a:solidFill>
                        <a:sysClr val="window" lastClr="FFFFFF"/>
                      </a:solidFill>
                      <a:latin typeface="Adidas Unity" pitchFamily="2" charset="0"/>
                      <a:ea typeface="Gungsuh" pitchFamily="18" charset="-127"/>
                    </a:endParaRPr>
                  </a:p>
                </p:txBody>
              </p:sp>
            </p:grpSp>
            <p:sp>
              <p:nvSpPr>
                <p:cNvPr id="23" name="空心弧 48"/>
                <p:cNvSpPr/>
                <p:nvPr/>
              </p:nvSpPr>
              <p:spPr>
                <a:xfrm>
                  <a:off x="3558722" y="3838856"/>
                  <a:ext cx="239582" cy="256762"/>
                </a:xfrm>
                <a:prstGeom prst="blockArc">
                  <a:avLst>
                    <a:gd name="adj1" fmla="val 10800000"/>
                    <a:gd name="adj2" fmla="val 10799995"/>
                    <a:gd name="adj3" fmla="val 8283"/>
                  </a:avLst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defRPr/>
                  </a:pPr>
                  <a:endParaRPr lang="en-US" kern="0" dirty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4" name="空心弧 49"/>
                <p:cNvSpPr/>
                <p:nvPr/>
              </p:nvSpPr>
              <p:spPr>
                <a:xfrm>
                  <a:off x="3711903" y="3765323"/>
                  <a:ext cx="137224" cy="147064"/>
                </a:xfrm>
                <a:prstGeom prst="blockArc">
                  <a:avLst>
                    <a:gd name="adj1" fmla="val 10800000"/>
                    <a:gd name="adj2" fmla="val 10799995"/>
                    <a:gd name="adj3" fmla="val 8283"/>
                  </a:avLst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defRPr/>
                  </a:pPr>
                  <a:endParaRPr lang="en-US" kern="0" dirty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5" name="空心弧 48"/>
                <p:cNvSpPr/>
                <p:nvPr/>
              </p:nvSpPr>
              <p:spPr>
                <a:xfrm>
                  <a:off x="3663497" y="4400831"/>
                  <a:ext cx="239582" cy="256762"/>
                </a:xfrm>
                <a:prstGeom prst="blockArc">
                  <a:avLst>
                    <a:gd name="adj1" fmla="val 10800000"/>
                    <a:gd name="adj2" fmla="val 10799995"/>
                    <a:gd name="adj3" fmla="val 8283"/>
                  </a:avLst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defRPr/>
                  </a:pPr>
                  <a:endParaRPr lang="en-US" kern="0" dirty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6" name="空心弧 49"/>
                <p:cNvSpPr/>
                <p:nvPr/>
              </p:nvSpPr>
              <p:spPr>
                <a:xfrm>
                  <a:off x="3816678" y="4327298"/>
                  <a:ext cx="137224" cy="147064"/>
                </a:xfrm>
                <a:prstGeom prst="blockArc">
                  <a:avLst>
                    <a:gd name="adj1" fmla="val 10800000"/>
                    <a:gd name="adj2" fmla="val 10799995"/>
                    <a:gd name="adj3" fmla="val 8283"/>
                  </a:avLst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defRPr/>
                  </a:pPr>
                  <a:endParaRPr lang="en-US" kern="0" dirty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7" name="空心弧 48"/>
                <p:cNvSpPr/>
                <p:nvPr/>
              </p:nvSpPr>
              <p:spPr>
                <a:xfrm>
                  <a:off x="3730172" y="4991381"/>
                  <a:ext cx="239582" cy="256762"/>
                </a:xfrm>
                <a:prstGeom prst="blockArc">
                  <a:avLst>
                    <a:gd name="adj1" fmla="val 10800000"/>
                    <a:gd name="adj2" fmla="val 10799995"/>
                    <a:gd name="adj3" fmla="val 8283"/>
                  </a:avLst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defRPr/>
                  </a:pPr>
                  <a:endParaRPr lang="en-US" kern="0" dirty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8" name="空心弧 49"/>
                <p:cNvSpPr/>
                <p:nvPr/>
              </p:nvSpPr>
              <p:spPr>
                <a:xfrm>
                  <a:off x="3883353" y="4917848"/>
                  <a:ext cx="137224" cy="147064"/>
                </a:xfrm>
                <a:prstGeom prst="blockArc">
                  <a:avLst>
                    <a:gd name="adj1" fmla="val 10800000"/>
                    <a:gd name="adj2" fmla="val 10799995"/>
                    <a:gd name="adj3" fmla="val 8283"/>
                  </a:avLst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defRPr/>
                  </a:pPr>
                  <a:endParaRPr lang="en-US" kern="0" dirty="0">
                    <a:solidFill>
                      <a:sysClr val="windowText" lastClr="000000"/>
                    </a:solidFill>
                  </a:endParaRPr>
                </a:p>
              </p:txBody>
            </p:sp>
          </p:grpSp>
          <p:sp>
            <p:nvSpPr>
              <p:cNvPr id="18" name="Прямоугольник 17"/>
              <p:cNvSpPr/>
              <p:nvPr/>
            </p:nvSpPr>
            <p:spPr>
              <a:xfrm>
                <a:off x="1624990" y="3340655"/>
                <a:ext cx="132369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1400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Образование  </a:t>
                </a:r>
              </a:p>
              <a:p>
                <a:pPr algn="ctr"/>
                <a:r>
                  <a:rPr lang="ru-RU" sz="1400" b="1" dirty="0">
                    <a:solidFill>
                      <a:srgbClr val="C00000"/>
                    </a:solidFill>
                    <a:latin typeface="Times New Roman" pitchFamily="18" charset="0"/>
                    <a:cs typeface="Times New Roman" pitchFamily="18" charset="0"/>
                  </a:rPr>
                  <a:t>521 765,4</a:t>
                </a:r>
              </a:p>
            </p:txBody>
          </p:sp>
          <p:sp>
            <p:nvSpPr>
              <p:cNvPr id="19" name="Прямоугольник 18"/>
              <p:cNvSpPr/>
              <p:nvPr/>
            </p:nvSpPr>
            <p:spPr>
              <a:xfrm>
                <a:off x="1786475" y="3953398"/>
                <a:ext cx="993605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1400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Культура </a:t>
                </a:r>
              </a:p>
              <a:p>
                <a:pPr algn="ctr"/>
                <a:r>
                  <a:rPr lang="ru-RU" sz="1400" b="1" dirty="0">
                    <a:solidFill>
                      <a:srgbClr val="C00000"/>
                    </a:solidFill>
                    <a:latin typeface="Times New Roman" pitchFamily="18" charset="0"/>
                    <a:cs typeface="Times New Roman" pitchFamily="18" charset="0"/>
                  </a:rPr>
                  <a:t>132 278,9</a:t>
                </a:r>
              </a:p>
            </p:txBody>
          </p:sp>
          <p:sp>
            <p:nvSpPr>
              <p:cNvPr id="20" name="Прямоугольник 19"/>
              <p:cNvSpPr/>
              <p:nvPr/>
            </p:nvSpPr>
            <p:spPr>
              <a:xfrm>
                <a:off x="1348591" y="4562224"/>
                <a:ext cx="1956818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1400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Физическая культура</a:t>
                </a:r>
              </a:p>
              <a:p>
                <a:pPr algn="ctr"/>
                <a:r>
                  <a:rPr lang="ru-RU" sz="1400" b="1" dirty="0">
                    <a:solidFill>
                      <a:srgbClr val="C00000"/>
                    </a:solidFill>
                    <a:latin typeface="Times New Roman" pitchFamily="18" charset="0"/>
                    <a:cs typeface="Times New Roman" pitchFamily="18" charset="0"/>
                  </a:rPr>
                  <a:t>96 470,4</a:t>
                </a:r>
              </a:p>
            </p:txBody>
          </p:sp>
          <p:sp>
            <p:nvSpPr>
              <p:cNvPr id="21" name="Прямоугольник 20"/>
              <p:cNvSpPr/>
              <p:nvPr/>
            </p:nvSpPr>
            <p:spPr>
              <a:xfrm>
                <a:off x="1315893" y="5143205"/>
                <a:ext cx="201664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1400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Социальная политика</a:t>
                </a:r>
              </a:p>
              <a:p>
                <a:pPr algn="ctr"/>
                <a:r>
                  <a:rPr lang="ru-RU" sz="1400" b="1" dirty="0">
                    <a:solidFill>
                      <a:srgbClr val="C00000"/>
                    </a:solidFill>
                    <a:latin typeface="Times New Roman" pitchFamily="18" charset="0"/>
                    <a:cs typeface="Times New Roman" pitchFamily="18" charset="0"/>
                  </a:rPr>
                  <a:t>18 649,9</a:t>
                </a:r>
              </a:p>
            </p:txBody>
          </p:sp>
        </p:grpSp>
        <p:sp>
          <p:nvSpPr>
            <p:cNvPr id="11" name="Прямоугольник 10"/>
            <p:cNvSpPr/>
            <p:nvPr/>
          </p:nvSpPr>
          <p:spPr>
            <a:xfrm>
              <a:off x="6572987" y="3194035"/>
              <a:ext cx="90281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14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ЖКХ</a:t>
              </a:r>
            </a:p>
            <a:p>
              <a:pPr algn="ctr"/>
              <a:r>
                <a:rPr lang="ru-RU" sz="1400" b="1" dirty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426 216,1</a:t>
              </a: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5937233" y="3765983"/>
              <a:ext cx="2435096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2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Общегосударственные вопросы </a:t>
              </a:r>
            </a:p>
            <a:p>
              <a:pPr algn="ctr"/>
              <a:r>
                <a:rPr lang="ru-RU" sz="1400" b="1" dirty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133 868,0</a:t>
              </a: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6004191" y="4310667"/>
              <a:ext cx="243509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Национальная  экономика</a:t>
              </a:r>
            </a:p>
            <a:p>
              <a:pPr algn="ctr"/>
              <a:r>
                <a:rPr lang="ru-RU" sz="1400" b="1" dirty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79 445,3</a:t>
              </a: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5823446" y="4896983"/>
              <a:ext cx="2646530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2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Национальная  безопасность</a:t>
              </a:r>
            </a:p>
            <a:p>
              <a:pPr algn="ctr"/>
              <a:r>
                <a:rPr lang="ru-RU" sz="1400" b="1" dirty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26 492,3</a:t>
              </a: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5792757" y="5434824"/>
              <a:ext cx="2646530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2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Средства массовой информации</a:t>
              </a:r>
            </a:p>
            <a:p>
              <a:pPr algn="ctr"/>
              <a:r>
                <a:rPr lang="ru-RU" sz="1400" b="1" dirty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9 953,6</a:t>
              </a: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6384222" y="5985224"/>
              <a:ext cx="152497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Другие отрасли</a:t>
              </a:r>
            </a:p>
            <a:p>
              <a:pPr algn="ctr"/>
              <a:r>
                <a:rPr lang="ru-RU" sz="1400" b="1" dirty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1 272,7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346637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17317" y="-12474"/>
            <a:ext cx="772477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5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расходов бюджета </a:t>
            </a:r>
          </a:p>
          <a:p>
            <a:pPr algn="ctr"/>
            <a:r>
              <a:rPr lang="ru-RU" sz="35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городского округа, </a:t>
            </a:r>
            <a:r>
              <a:rPr lang="ru-RU" sz="25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</a:t>
            </a:r>
            <a:endParaRPr lang="ru-RU" sz="25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Oval 13"/>
          <p:cNvSpPr>
            <a:spLocks noChangeArrowheads="1"/>
          </p:cNvSpPr>
          <p:nvPr/>
        </p:nvSpPr>
        <p:spPr bwMode="auto">
          <a:xfrm>
            <a:off x="8172450" y="6453188"/>
            <a:ext cx="790575" cy="288925"/>
          </a:xfrm>
          <a:prstGeom prst="ellipse">
            <a:avLst/>
          </a:prstGeom>
          <a:solidFill>
            <a:sysClr val="window" lastClr="FFFFFF"/>
          </a:solidFill>
          <a:ln w="25400">
            <a:solidFill>
              <a:srgbClr val="00206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 kern="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19</a:t>
            </a:r>
            <a:endParaRPr lang="ru-RU" b="1" kern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pSp>
        <p:nvGrpSpPr>
          <p:cNvPr id="67" name="Группа 66"/>
          <p:cNvGrpSpPr/>
          <p:nvPr/>
        </p:nvGrpSpPr>
        <p:grpSpPr>
          <a:xfrm>
            <a:off x="70530" y="1453776"/>
            <a:ext cx="8911077" cy="4762298"/>
            <a:chOff x="70530" y="1453776"/>
            <a:chExt cx="8911077" cy="4762298"/>
          </a:xfrm>
        </p:grpSpPr>
        <p:grpSp>
          <p:nvGrpSpPr>
            <p:cNvPr id="68" name="Группа 67">
              <a:extLst>
                <a:ext uri="{FF2B5EF4-FFF2-40B4-BE49-F238E27FC236}">
                  <a16:creationId xmlns="" xmlns:a16="http://schemas.microsoft.com/office/drawing/2014/main" id="{04A21C05-3715-2F78-5538-B2049E80B07D}"/>
                </a:ext>
              </a:extLst>
            </p:cNvPr>
            <p:cNvGrpSpPr/>
            <p:nvPr/>
          </p:nvGrpSpPr>
          <p:grpSpPr>
            <a:xfrm>
              <a:off x="154224" y="1453776"/>
              <a:ext cx="8808802" cy="4762298"/>
              <a:chOff x="2329210" y="3028328"/>
              <a:chExt cx="19656304" cy="7637061"/>
            </a:xfrm>
          </p:grpSpPr>
          <p:sp>
            <p:nvSpPr>
              <p:cNvPr id="86" name="Graphic 2">
                <a:extLst>
                  <a:ext uri="{FF2B5EF4-FFF2-40B4-BE49-F238E27FC236}">
                    <a16:creationId xmlns="" xmlns:a16="http://schemas.microsoft.com/office/drawing/2014/main" id="{9B4959B0-CCD8-2692-659A-E7080A3A7252}"/>
                  </a:ext>
                </a:extLst>
              </p:cNvPr>
              <p:cNvSpPr/>
              <p:nvPr/>
            </p:nvSpPr>
            <p:spPr>
              <a:xfrm>
                <a:off x="11707949" y="8976506"/>
                <a:ext cx="1" cy="34835"/>
              </a:xfrm>
              <a:prstGeom prst="line">
                <a:avLst/>
              </a:prstGeom>
              <a:ln w="12700" cap="rnd">
                <a:solidFill>
                  <a:srgbClr val="000000"/>
                </a:solidFill>
                <a:miter/>
              </a:ln>
            </p:spPr>
            <p:txBody>
              <a:bodyPr tIns="91439" bIns="91439"/>
              <a:lstStyle>
                <a:defPPr>
                  <a:defRPr lang="en-US"/>
                </a:defPPr>
                <a:lvl1pPr marL="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1828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kumimoji="0" sz="3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  <a:sym typeface="Calibri"/>
                </a:endParaRPr>
              </a:p>
            </p:txBody>
          </p:sp>
          <p:sp>
            <p:nvSpPr>
              <p:cNvPr id="87" name="Graphic 2">
                <a:extLst>
                  <a:ext uri="{FF2B5EF4-FFF2-40B4-BE49-F238E27FC236}">
                    <a16:creationId xmlns="" xmlns:a16="http://schemas.microsoft.com/office/drawing/2014/main" id="{F6C8A3B6-2843-743B-6ACB-6841B1AAC3B9}"/>
                  </a:ext>
                </a:extLst>
              </p:cNvPr>
              <p:cNvSpPr/>
              <p:nvPr/>
            </p:nvSpPr>
            <p:spPr>
              <a:xfrm>
                <a:off x="10565963" y="9079848"/>
                <a:ext cx="1141985" cy="7704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1600" y="6674"/>
                    </a:lnTo>
                    <a:lnTo>
                      <a:pt x="11530" y="21600"/>
                    </a:lnTo>
                    <a:lnTo>
                      <a:pt x="0" y="21600"/>
                    </a:lnTo>
                  </a:path>
                </a:pathLst>
              </a:custGeom>
              <a:ln w="12700">
                <a:solidFill>
                  <a:srgbClr val="000000"/>
                </a:solidFill>
                <a:custDash>
                  <a:ds d="779749" sp="979749"/>
                </a:custDash>
                <a:miter/>
              </a:ln>
            </p:spPr>
            <p:txBody>
              <a:bodyPr tIns="91439" bIns="91439" anchor="ctr"/>
              <a:lstStyle>
                <a:defPPr>
                  <a:defRPr lang="en-US"/>
                </a:defPPr>
                <a:lvl1pPr marL="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1828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kumimoji="0" sz="3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  <a:sym typeface="Calibri"/>
                </a:endParaRPr>
              </a:p>
            </p:txBody>
          </p:sp>
          <p:sp>
            <p:nvSpPr>
              <p:cNvPr id="88" name="Graphic 2">
                <a:extLst>
                  <a:ext uri="{FF2B5EF4-FFF2-40B4-BE49-F238E27FC236}">
                    <a16:creationId xmlns="" xmlns:a16="http://schemas.microsoft.com/office/drawing/2014/main" id="{B9BD1C74-8EFC-7A9A-39C4-EC1702EA36E9}"/>
                  </a:ext>
                </a:extLst>
              </p:cNvPr>
              <p:cNvSpPr/>
              <p:nvPr/>
            </p:nvSpPr>
            <p:spPr>
              <a:xfrm flipH="1">
                <a:off x="10497457" y="9850266"/>
                <a:ext cx="34835" cy="1"/>
              </a:xfrm>
              <a:prstGeom prst="line">
                <a:avLst/>
              </a:prstGeom>
              <a:ln w="12700" cap="rnd">
                <a:solidFill>
                  <a:srgbClr val="000000"/>
                </a:solidFill>
                <a:miter/>
              </a:ln>
            </p:spPr>
            <p:txBody>
              <a:bodyPr tIns="91439" bIns="91439"/>
              <a:lstStyle>
                <a:defPPr>
                  <a:defRPr lang="en-US"/>
                </a:defPPr>
                <a:lvl1pPr marL="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1828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kumimoji="0" sz="3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  <a:sym typeface="Calibri"/>
                </a:endParaRPr>
              </a:p>
            </p:txBody>
          </p:sp>
          <p:sp>
            <p:nvSpPr>
              <p:cNvPr id="89" name="Graphic 2">
                <a:extLst>
                  <a:ext uri="{FF2B5EF4-FFF2-40B4-BE49-F238E27FC236}">
                    <a16:creationId xmlns="" xmlns:a16="http://schemas.microsoft.com/office/drawing/2014/main" id="{6A808F5F-08E8-F2D4-491F-44A3B36DDBEF}"/>
                  </a:ext>
                </a:extLst>
              </p:cNvPr>
              <p:cNvSpPr/>
              <p:nvPr/>
            </p:nvSpPr>
            <p:spPr>
              <a:xfrm>
                <a:off x="10392519" y="9776534"/>
                <a:ext cx="162271" cy="1474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58" h="21600" extrusionOk="0">
                    <a:moveTo>
                      <a:pt x="14051" y="0"/>
                    </a:moveTo>
                    <a:lnTo>
                      <a:pt x="7207" y="0"/>
                    </a:lnTo>
                    <a:cubicBezTo>
                      <a:pt x="5837" y="0"/>
                      <a:pt x="4621" y="765"/>
                      <a:pt x="3936" y="2126"/>
                    </a:cubicBezTo>
                    <a:lnTo>
                      <a:pt x="513" y="8674"/>
                    </a:lnTo>
                    <a:cubicBezTo>
                      <a:pt x="-171" y="9949"/>
                      <a:pt x="-171" y="11650"/>
                      <a:pt x="513" y="12926"/>
                    </a:cubicBezTo>
                    <a:lnTo>
                      <a:pt x="3936" y="19474"/>
                    </a:lnTo>
                    <a:cubicBezTo>
                      <a:pt x="4621" y="20750"/>
                      <a:pt x="5837" y="21600"/>
                      <a:pt x="7207" y="21600"/>
                    </a:cubicBezTo>
                    <a:lnTo>
                      <a:pt x="14051" y="21600"/>
                    </a:lnTo>
                    <a:cubicBezTo>
                      <a:pt x="15420" y="21600"/>
                      <a:pt x="16637" y="20835"/>
                      <a:pt x="17322" y="19474"/>
                    </a:cubicBezTo>
                    <a:lnTo>
                      <a:pt x="20744" y="12926"/>
                    </a:lnTo>
                    <a:cubicBezTo>
                      <a:pt x="21429" y="11650"/>
                      <a:pt x="21429" y="9949"/>
                      <a:pt x="20744" y="8674"/>
                    </a:cubicBezTo>
                    <a:lnTo>
                      <a:pt x="17322" y="2126"/>
                    </a:lnTo>
                    <a:cubicBezTo>
                      <a:pt x="16637" y="765"/>
                      <a:pt x="15420" y="0"/>
                      <a:pt x="1405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>
                <a:miter lim="400000"/>
              </a:ln>
            </p:spPr>
            <p:txBody>
              <a:bodyPr tIns="91439" bIns="91439" anchor="ctr"/>
              <a:lstStyle>
                <a:defPPr>
                  <a:defRPr lang="en-US"/>
                </a:defPPr>
                <a:lvl1pPr marL="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1828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kumimoji="0" sz="3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  <a:sym typeface="Calibri"/>
                </a:endParaRPr>
              </a:p>
            </p:txBody>
          </p:sp>
          <p:sp>
            <p:nvSpPr>
              <p:cNvPr id="90" name="Graphic 2">
                <a:extLst>
                  <a:ext uri="{FF2B5EF4-FFF2-40B4-BE49-F238E27FC236}">
                    <a16:creationId xmlns="" xmlns:a16="http://schemas.microsoft.com/office/drawing/2014/main" id="{5BC610BA-D424-F236-61AF-F72773754E72}"/>
                  </a:ext>
                </a:extLst>
              </p:cNvPr>
              <p:cNvSpPr/>
              <p:nvPr/>
            </p:nvSpPr>
            <p:spPr>
              <a:xfrm>
                <a:off x="9338055" y="7850778"/>
                <a:ext cx="34835" cy="1"/>
              </a:xfrm>
              <a:prstGeom prst="line">
                <a:avLst/>
              </a:prstGeom>
              <a:ln w="12700" cap="rnd">
                <a:solidFill>
                  <a:srgbClr val="000000"/>
                </a:solidFill>
                <a:miter/>
              </a:ln>
            </p:spPr>
            <p:txBody>
              <a:bodyPr tIns="91439" bIns="91439"/>
              <a:lstStyle>
                <a:defPPr>
                  <a:defRPr lang="en-US"/>
                </a:defPPr>
                <a:lvl1pPr marL="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1828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kumimoji="0" sz="3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  <a:sym typeface="Calibri"/>
                </a:endParaRPr>
              </a:p>
            </p:txBody>
          </p:sp>
          <p:sp>
            <p:nvSpPr>
              <p:cNvPr id="91" name="Graphic 2">
                <a:extLst>
                  <a:ext uri="{FF2B5EF4-FFF2-40B4-BE49-F238E27FC236}">
                    <a16:creationId xmlns="" xmlns:a16="http://schemas.microsoft.com/office/drawing/2014/main" id="{AB946455-2A34-7FA2-8566-9862655259DB}"/>
                  </a:ext>
                </a:extLst>
              </p:cNvPr>
              <p:cNvSpPr/>
              <p:nvPr/>
            </p:nvSpPr>
            <p:spPr>
              <a:xfrm>
                <a:off x="9441977" y="7850778"/>
                <a:ext cx="797125" cy="1"/>
              </a:xfrm>
              <a:prstGeom prst="line">
                <a:avLst/>
              </a:prstGeom>
              <a:ln w="12700">
                <a:solidFill>
                  <a:srgbClr val="000000"/>
                </a:solidFill>
                <a:custDash>
                  <a:ds d="795500" sp="995500"/>
                </a:custDash>
                <a:miter/>
              </a:ln>
            </p:spPr>
            <p:txBody>
              <a:bodyPr tIns="91439" bIns="91439"/>
              <a:lstStyle>
                <a:defPPr>
                  <a:defRPr lang="en-US"/>
                </a:defPPr>
                <a:lvl1pPr marL="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1828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kumimoji="0" sz="3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  <a:sym typeface="Calibri"/>
                </a:endParaRPr>
              </a:p>
            </p:txBody>
          </p:sp>
          <p:sp>
            <p:nvSpPr>
              <p:cNvPr id="92" name="Graphic 2">
                <a:extLst>
                  <a:ext uri="{FF2B5EF4-FFF2-40B4-BE49-F238E27FC236}">
                    <a16:creationId xmlns="" xmlns:a16="http://schemas.microsoft.com/office/drawing/2014/main" id="{0D4C962F-CFC8-39B9-F615-FBD5EC5E21B5}"/>
                  </a:ext>
                </a:extLst>
              </p:cNvPr>
              <p:cNvSpPr/>
              <p:nvPr/>
            </p:nvSpPr>
            <p:spPr>
              <a:xfrm>
                <a:off x="10273938" y="7850778"/>
                <a:ext cx="34835" cy="1"/>
              </a:xfrm>
              <a:prstGeom prst="line">
                <a:avLst/>
              </a:prstGeom>
              <a:ln w="12700" cap="rnd">
                <a:solidFill>
                  <a:srgbClr val="000000"/>
                </a:solidFill>
                <a:miter/>
              </a:ln>
            </p:spPr>
            <p:txBody>
              <a:bodyPr tIns="91439" bIns="91439"/>
              <a:lstStyle>
                <a:defPPr>
                  <a:defRPr lang="en-US"/>
                </a:defPPr>
                <a:lvl1pPr marL="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1828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kumimoji="0" sz="3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  <a:sym typeface="Calibri"/>
                </a:endParaRPr>
              </a:p>
            </p:txBody>
          </p:sp>
          <p:sp>
            <p:nvSpPr>
              <p:cNvPr id="93" name="Graphic 2">
                <a:extLst>
                  <a:ext uri="{FF2B5EF4-FFF2-40B4-BE49-F238E27FC236}">
                    <a16:creationId xmlns="" xmlns:a16="http://schemas.microsoft.com/office/drawing/2014/main" id="{5F83B224-D93D-49D4-6BDB-92040B50CD0A}"/>
                  </a:ext>
                </a:extLst>
              </p:cNvPr>
              <p:cNvSpPr/>
              <p:nvPr/>
            </p:nvSpPr>
            <p:spPr>
              <a:xfrm>
                <a:off x="9240666" y="7777046"/>
                <a:ext cx="162270" cy="1474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58" h="21600" extrusionOk="0">
                    <a:moveTo>
                      <a:pt x="14051" y="0"/>
                    </a:moveTo>
                    <a:lnTo>
                      <a:pt x="7207" y="0"/>
                    </a:lnTo>
                    <a:cubicBezTo>
                      <a:pt x="5837" y="0"/>
                      <a:pt x="4621" y="765"/>
                      <a:pt x="3936" y="2126"/>
                    </a:cubicBezTo>
                    <a:lnTo>
                      <a:pt x="513" y="8674"/>
                    </a:lnTo>
                    <a:cubicBezTo>
                      <a:pt x="-171" y="9949"/>
                      <a:pt x="-171" y="11650"/>
                      <a:pt x="513" y="12926"/>
                    </a:cubicBezTo>
                    <a:lnTo>
                      <a:pt x="3936" y="19474"/>
                    </a:lnTo>
                    <a:cubicBezTo>
                      <a:pt x="4621" y="20750"/>
                      <a:pt x="5837" y="21600"/>
                      <a:pt x="7207" y="21600"/>
                    </a:cubicBezTo>
                    <a:lnTo>
                      <a:pt x="14051" y="21600"/>
                    </a:lnTo>
                    <a:cubicBezTo>
                      <a:pt x="15420" y="21600"/>
                      <a:pt x="16637" y="20835"/>
                      <a:pt x="17322" y="19474"/>
                    </a:cubicBezTo>
                    <a:lnTo>
                      <a:pt x="20744" y="12926"/>
                    </a:lnTo>
                    <a:cubicBezTo>
                      <a:pt x="21429" y="11650"/>
                      <a:pt x="21429" y="9949"/>
                      <a:pt x="20744" y="8674"/>
                    </a:cubicBezTo>
                    <a:lnTo>
                      <a:pt x="17322" y="2126"/>
                    </a:lnTo>
                    <a:cubicBezTo>
                      <a:pt x="16637" y="765"/>
                      <a:pt x="15344" y="0"/>
                      <a:pt x="1405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>
                <a:miter lim="400000"/>
              </a:ln>
            </p:spPr>
            <p:txBody>
              <a:bodyPr tIns="91439" bIns="91439" anchor="ctr"/>
              <a:lstStyle>
                <a:defPPr>
                  <a:defRPr lang="en-US"/>
                </a:defPPr>
                <a:lvl1pPr marL="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1828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kumimoji="0" sz="3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  <a:sym typeface="Calibri"/>
                </a:endParaRPr>
              </a:p>
            </p:txBody>
          </p:sp>
          <p:sp>
            <p:nvSpPr>
              <p:cNvPr id="94" name="Graphic 2">
                <a:extLst>
                  <a:ext uri="{FF2B5EF4-FFF2-40B4-BE49-F238E27FC236}">
                    <a16:creationId xmlns="" xmlns:a16="http://schemas.microsoft.com/office/drawing/2014/main" id="{71B0FAED-B5CC-8427-E6FD-B43C4810E9EC}"/>
                  </a:ext>
                </a:extLst>
              </p:cNvPr>
              <p:cNvSpPr/>
              <p:nvPr/>
            </p:nvSpPr>
            <p:spPr>
              <a:xfrm flipV="1">
                <a:off x="11707949" y="4690728"/>
                <a:ext cx="1" cy="34835"/>
              </a:xfrm>
              <a:prstGeom prst="line">
                <a:avLst/>
              </a:prstGeom>
              <a:ln w="12700" cap="rnd">
                <a:solidFill>
                  <a:srgbClr val="000000"/>
                </a:solidFill>
                <a:miter/>
              </a:ln>
            </p:spPr>
            <p:txBody>
              <a:bodyPr tIns="91439" bIns="91439"/>
              <a:lstStyle>
                <a:defPPr>
                  <a:defRPr lang="en-US"/>
                </a:defPPr>
                <a:lvl1pPr marL="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1828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kumimoji="0" sz="3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  <a:sym typeface="Calibri"/>
                </a:endParaRPr>
              </a:p>
            </p:txBody>
          </p:sp>
          <p:sp>
            <p:nvSpPr>
              <p:cNvPr id="95" name="Graphic 2">
                <a:extLst>
                  <a:ext uri="{FF2B5EF4-FFF2-40B4-BE49-F238E27FC236}">
                    <a16:creationId xmlns="" xmlns:a16="http://schemas.microsoft.com/office/drawing/2014/main" id="{0E7427F9-6597-CB07-752A-92FD9FF7710A}"/>
                  </a:ext>
                </a:extLst>
              </p:cNvPr>
              <p:cNvSpPr/>
              <p:nvPr/>
            </p:nvSpPr>
            <p:spPr>
              <a:xfrm>
                <a:off x="10565963" y="3851802"/>
                <a:ext cx="1141985" cy="7704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21600" y="14926"/>
                    </a:lnTo>
                    <a:lnTo>
                      <a:pt x="11530" y="0"/>
                    </a:lnTo>
                    <a:lnTo>
                      <a:pt x="0" y="0"/>
                    </a:lnTo>
                  </a:path>
                </a:pathLst>
              </a:custGeom>
              <a:ln w="12700">
                <a:solidFill>
                  <a:srgbClr val="000000"/>
                </a:solidFill>
                <a:custDash>
                  <a:ds d="779749" sp="979749"/>
                </a:custDash>
                <a:miter/>
              </a:ln>
            </p:spPr>
            <p:txBody>
              <a:bodyPr tIns="91439" bIns="91439" anchor="ctr"/>
              <a:lstStyle>
                <a:defPPr>
                  <a:defRPr lang="en-US"/>
                </a:defPPr>
                <a:lvl1pPr marL="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1828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kumimoji="0" sz="3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  <a:sym typeface="Calibri"/>
                </a:endParaRPr>
              </a:p>
            </p:txBody>
          </p:sp>
          <p:sp>
            <p:nvSpPr>
              <p:cNvPr id="96" name="Graphic 2">
                <a:extLst>
                  <a:ext uri="{FF2B5EF4-FFF2-40B4-BE49-F238E27FC236}">
                    <a16:creationId xmlns="" xmlns:a16="http://schemas.microsoft.com/office/drawing/2014/main" id="{BBF44910-99AC-2830-1B36-6A5C6C0DCDEE}"/>
                  </a:ext>
                </a:extLst>
              </p:cNvPr>
              <p:cNvSpPr/>
              <p:nvPr/>
            </p:nvSpPr>
            <p:spPr>
              <a:xfrm flipH="1">
                <a:off x="10497457" y="3851802"/>
                <a:ext cx="34835" cy="1"/>
              </a:xfrm>
              <a:prstGeom prst="line">
                <a:avLst/>
              </a:prstGeom>
              <a:ln w="12700" cap="rnd">
                <a:solidFill>
                  <a:srgbClr val="000000"/>
                </a:solidFill>
                <a:miter/>
              </a:ln>
            </p:spPr>
            <p:txBody>
              <a:bodyPr tIns="91439" bIns="91439"/>
              <a:lstStyle>
                <a:defPPr>
                  <a:defRPr lang="en-US"/>
                </a:defPPr>
                <a:lvl1pPr marL="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1828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kumimoji="0" sz="3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  <a:sym typeface="Calibri"/>
                </a:endParaRPr>
              </a:p>
            </p:txBody>
          </p:sp>
          <p:sp>
            <p:nvSpPr>
              <p:cNvPr id="97" name="Graphic 2">
                <a:extLst>
                  <a:ext uri="{FF2B5EF4-FFF2-40B4-BE49-F238E27FC236}">
                    <a16:creationId xmlns="" xmlns:a16="http://schemas.microsoft.com/office/drawing/2014/main" id="{EF37053A-0A6D-8F62-9477-F3384CC0D340}"/>
                  </a:ext>
                </a:extLst>
              </p:cNvPr>
              <p:cNvSpPr/>
              <p:nvPr/>
            </p:nvSpPr>
            <p:spPr>
              <a:xfrm>
                <a:off x="10392519" y="3778070"/>
                <a:ext cx="162271" cy="1474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58" h="21600" extrusionOk="0">
                    <a:moveTo>
                      <a:pt x="14051" y="21600"/>
                    </a:moveTo>
                    <a:lnTo>
                      <a:pt x="7207" y="21600"/>
                    </a:lnTo>
                    <a:cubicBezTo>
                      <a:pt x="5837" y="21600"/>
                      <a:pt x="4621" y="20835"/>
                      <a:pt x="3936" y="19474"/>
                    </a:cubicBezTo>
                    <a:lnTo>
                      <a:pt x="513" y="12926"/>
                    </a:lnTo>
                    <a:cubicBezTo>
                      <a:pt x="-171" y="11650"/>
                      <a:pt x="-171" y="9949"/>
                      <a:pt x="513" y="8674"/>
                    </a:cubicBezTo>
                    <a:lnTo>
                      <a:pt x="3936" y="2126"/>
                    </a:lnTo>
                    <a:cubicBezTo>
                      <a:pt x="4621" y="850"/>
                      <a:pt x="5837" y="0"/>
                      <a:pt x="7207" y="0"/>
                    </a:cubicBezTo>
                    <a:lnTo>
                      <a:pt x="14051" y="0"/>
                    </a:lnTo>
                    <a:cubicBezTo>
                      <a:pt x="15420" y="0"/>
                      <a:pt x="16637" y="765"/>
                      <a:pt x="17322" y="2126"/>
                    </a:cubicBezTo>
                    <a:lnTo>
                      <a:pt x="20744" y="8674"/>
                    </a:lnTo>
                    <a:cubicBezTo>
                      <a:pt x="21429" y="9949"/>
                      <a:pt x="21429" y="11650"/>
                      <a:pt x="20744" y="12926"/>
                    </a:cubicBezTo>
                    <a:lnTo>
                      <a:pt x="17322" y="19474"/>
                    </a:lnTo>
                    <a:cubicBezTo>
                      <a:pt x="16637" y="20835"/>
                      <a:pt x="15420" y="21600"/>
                      <a:pt x="14051" y="2160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>
                <a:miter lim="400000"/>
              </a:ln>
            </p:spPr>
            <p:txBody>
              <a:bodyPr tIns="91439" bIns="91439" anchor="ctr"/>
              <a:lstStyle>
                <a:defPPr>
                  <a:defRPr lang="en-US"/>
                </a:defPPr>
                <a:lvl1pPr marL="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1828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kumimoji="0" sz="3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  <a:sym typeface="Calibri"/>
                </a:endParaRPr>
              </a:p>
            </p:txBody>
          </p:sp>
          <p:sp>
            <p:nvSpPr>
              <p:cNvPr id="98" name="Graphic 2">
                <a:extLst>
                  <a:ext uri="{FF2B5EF4-FFF2-40B4-BE49-F238E27FC236}">
                    <a16:creationId xmlns="" xmlns:a16="http://schemas.microsoft.com/office/drawing/2014/main" id="{A5ED6ECA-8BAD-1C8E-9186-91195EF02590}"/>
                  </a:ext>
                </a:extLst>
              </p:cNvPr>
              <p:cNvSpPr/>
              <p:nvPr/>
            </p:nvSpPr>
            <p:spPr>
              <a:xfrm>
                <a:off x="9338055" y="5851290"/>
                <a:ext cx="34835" cy="1"/>
              </a:xfrm>
              <a:prstGeom prst="line">
                <a:avLst/>
              </a:prstGeom>
              <a:ln w="12700" cap="rnd">
                <a:solidFill>
                  <a:srgbClr val="000000"/>
                </a:solidFill>
                <a:miter/>
              </a:ln>
            </p:spPr>
            <p:txBody>
              <a:bodyPr tIns="91439" bIns="91439"/>
              <a:lstStyle>
                <a:defPPr>
                  <a:defRPr lang="en-US"/>
                </a:defPPr>
                <a:lvl1pPr marL="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1828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kumimoji="0" sz="3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  <a:sym typeface="Calibri"/>
                </a:endParaRPr>
              </a:p>
            </p:txBody>
          </p:sp>
          <p:sp>
            <p:nvSpPr>
              <p:cNvPr id="99" name="Graphic 2">
                <a:extLst>
                  <a:ext uri="{FF2B5EF4-FFF2-40B4-BE49-F238E27FC236}">
                    <a16:creationId xmlns="" xmlns:a16="http://schemas.microsoft.com/office/drawing/2014/main" id="{82F0E098-7059-9601-5C09-538D1FE33A8F}"/>
                  </a:ext>
                </a:extLst>
              </p:cNvPr>
              <p:cNvSpPr/>
              <p:nvPr/>
            </p:nvSpPr>
            <p:spPr>
              <a:xfrm>
                <a:off x="9441977" y="5851290"/>
                <a:ext cx="797125" cy="1"/>
              </a:xfrm>
              <a:prstGeom prst="line">
                <a:avLst/>
              </a:prstGeom>
              <a:ln w="12700">
                <a:solidFill>
                  <a:srgbClr val="000000"/>
                </a:solidFill>
                <a:custDash>
                  <a:ds d="795500" sp="995500"/>
                </a:custDash>
                <a:miter/>
              </a:ln>
            </p:spPr>
            <p:txBody>
              <a:bodyPr tIns="91439" bIns="91439"/>
              <a:lstStyle>
                <a:defPPr>
                  <a:defRPr lang="en-US"/>
                </a:defPPr>
                <a:lvl1pPr marL="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1828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kumimoji="0" sz="3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  <a:sym typeface="Calibri"/>
                </a:endParaRPr>
              </a:p>
            </p:txBody>
          </p:sp>
          <p:sp>
            <p:nvSpPr>
              <p:cNvPr id="100" name="Graphic 2">
                <a:extLst>
                  <a:ext uri="{FF2B5EF4-FFF2-40B4-BE49-F238E27FC236}">
                    <a16:creationId xmlns="" xmlns:a16="http://schemas.microsoft.com/office/drawing/2014/main" id="{E8CCFF14-B745-C1B8-FE43-B92ED43F7CC5}"/>
                  </a:ext>
                </a:extLst>
              </p:cNvPr>
              <p:cNvSpPr/>
              <p:nvPr/>
            </p:nvSpPr>
            <p:spPr>
              <a:xfrm>
                <a:off x="10273938" y="5851290"/>
                <a:ext cx="34835" cy="1"/>
              </a:xfrm>
              <a:prstGeom prst="line">
                <a:avLst/>
              </a:prstGeom>
              <a:ln w="12700" cap="rnd">
                <a:solidFill>
                  <a:srgbClr val="000000"/>
                </a:solidFill>
                <a:miter/>
              </a:ln>
            </p:spPr>
            <p:txBody>
              <a:bodyPr tIns="91439" bIns="91439"/>
              <a:lstStyle>
                <a:defPPr>
                  <a:defRPr lang="en-US"/>
                </a:defPPr>
                <a:lvl1pPr marL="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1828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kumimoji="0" sz="3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  <a:sym typeface="Calibri"/>
                </a:endParaRPr>
              </a:p>
            </p:txBody>
          </p:sp>
          <p:sp>
            <p:nvSpPr>
              <p:cNvPr id="101" name="Graphic 2">
                <a:extLst>
                  <a:ext uri="{FF2B5EF4-FFF2-40B4-BE49-F238E27FC236}">
                    <a16:creationId xmlns="" xmlns:a16="http://schemas.microsoft.com/office/drawing/2014/main" id="{06282BEF-7926-34BF-3AA8-6FBA72BC28FC}"/>
                  </a:ext>
                </a:extLst>
              </p:cNvPr>
              <p:cNvSpPr/>
              <p:nvPr/>
            </p:nvSpPr>
            <p:spPr>
              <a:xfrm>
                <a:off x="9240666" y="5777558"/>
                <a:ext cx="162270" cy="1474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58" h="21600" extrusionOk="0">
                    <a:moveTo>
                      <a:pt x="14051" y="21600"/>
                    </a:moveTo>
                    <a:lnTo>
                      <a:pt x="7207" y="21600"/>
                    </a:lnTo>
                    <a:cubicBezTo>
                      <a:pt x="5837" y="21600"/>
                      <a:pt x="4621" y="20750"/>
                      <a:pt x="3936" y="19474"/>
                    </a:cubicBezTo>
                    <a:lnTo>
                      <a:pt x="513" y="12926"/>
                    </a:lnTo>
                    <a:cubicBezTo>
                      <a:pt x="-171" y="11650"/>
                      <a:pt x="-171" y="9949"/>
                      <a:pt x="513" y="8674"/>
                    </a:cubicBezTo>
                    <a:lnTo>
                      <a:pt x="3936" y="2126"/>
                    </a:lnTo>
                    <a:cubicBezTo>
                      <a:pt x="4621" y="850"/>
                      <a:pt x="5837" y="0"/>
                      <a:pt x="7207" y="0"/>
                    </a:cubicBezTo>
                    <a:lnTo>
                      <a:pt x="14051" y="0"/>
                    </a:lnTo>
                    <a:cubicBezTo>
                      <a:pt x="15420" y="0"/>
                      <a:pt x="16637" y="765"/>
                      <a:pt x="17322" y="2126"/>
                    </a:cubicBezTo>
                    <a:lnTo>
                      <a:pt x="20744" y="8674"/>
                    </a:lnTo>
                    <a:cubicBezTo>
                      <a:pt x="21429" y="9949"/>
                      <a:pt x="21429" y="11650"/>
                      <a:pt x="20744" y="12926"/>
                    </a:cubicBezTo>
                    <a:lnTo>
                      <a:pt x="17322" y="19474"/>
                    </a:lnTo>
                    <a:cubicBezTo>
                      <a:pt x="16637" y="20835"/>
                      <a:pt x="15344" y="21600"/>
                      <a:pt x="14051" y="2160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>
                <a:miter lim="400000"/>
              </a:ln>
            </p:spPr>
            <p:txBody>
              <a:bodyPr tIns="91439" bIns="91439" anchor="ctr"/>
              <a:lstStyle>
                <a:defPPr>
                  <a:defRPr lang="en-US"/>
                </a:defPPr>
                <a:lvl1pPr marL="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1828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kumimoji="0" sz="3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  <a:sym typeface="Calibri"/>
                </a:endParaRPr>
              </a:p>
            </p:txBody>
          </p:sp>
          <p:sp>
            <p:nvSpPr>
              <p:cNvPr id="102" name="Graphic 2">
                <a:extLst>
                  <a:ext uri="{FF2B5EF4-FFF2-40B4-BE49-F238E27FC236}">
                    <a16:creationId xmlns="" xmlns:a16="http://schemas.microsoft.com/office/drawing/2014/main" id="{15A37CC3-06FD-B129-AE68-CCBBEF4AE7CD}"/>
                  </a:ext>
                </a:extLst>
              </p:cNvPr>
              <p:cNvSpPr/>
              <p:nvPr/>
            </p:nvSpPr>
            <p:spPr>
              <a:xfrm>
                <a:off x="12667051" y="8976506"/>
                <a:ext cx="1" cy="34835"/>
              </a:xfrm>
              <a:prstGeom prst="line">
                <a:avLst/>
              </a:prstGeom>
              <a:ln w="12700" cap="rnd">
                <a:solidFill>
                  <a:srgbClr val="000000"/>
                </a:solidFill>
                <a:miter/>
              </a:ln>
            </p:spPr>
            <p:txBody>
              <a:bodyPr tIns="91439" bIns="91439"/>
              <a:lstStyle>
                <a:defPPr>
                  <a:defRPr lang="en-US"/>
                </a:defPPr>
                <a:lvl1pPr marL="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1828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kumimoji="0" sz="3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  <a:sym typeface="Calibri"/>
                </a:endParaRPr>
              </a:p>
            </p:txBody>
          </p:sp>
          <p:sp>
            <p:nvSpPr>
              <p:cNvPr id="103" name="Graphic 2">
                <a:extLst>
                  <a:ext uri="{FF2B5EF4-FFF2-40B4-BE49-F238E27FC236}">
                    <a16:creationId xmlns="" xmlns:a16="http://schemas.microsoft.com/office/drawing/2014/main" id="{6AC0F688-7A60-6BCA-97A3-CCC6C0E257B4}"/>
                  </a:ext>
                </a:extLst>
              </p:cNvPr>
              <p:cNvSpPr/>
              <p:nvPr/>
            </p:nvSpPr>
            <p:spPr>
              <a:xfrm>
                <a:off x="12667051" y="9065913"/>
                <a:ext cx="1" cy="189847"/>
              </a:xfrm>
              <a:prstGeom prst="line">
                <a:avLst/>
              </a:prstGeom>
              <a:ln w="12700">
                <a:solidFill>
                  <a:srgbClr val="000000"/>
                </a:solidFill>
                <a:custDash>
                  <a:ds d="601250" sp="801250"/>
                </a:custDash>
                <a:miter/>
              </a:ln>
            </p:spPr>
            <p:txBody>
              <a:bodyPr tIns="91439" bIns="91439"/>
              <a:lstStyle>
                <a:defPPr>
                  <a:defRPr lang="en-US"/>
                </a:defPPr>
                <a:lvl1pPr marL="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1828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kumimoji="0" sz="3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  <a:sym typeface="Calibri"/>
                </a:endParaRPr>
              </a:p>
            </p:txBody>
          </p:sp>
          <p:sp>
            <p:nvSpPr>
              <p:cNvPr id="104" name="Graphic 2">
                <a:extLst>
                  <a:ext uri="{FF2B5EF4-FFF2-40B4-BE49-F238E27FC236}">
                    <a16:creationId xmlns="" xmlns:a16="http://schemas.microsoft.com/office/drawing/2014/main" id="{799DF2AD-42A0-EDDF-0C32-E9FBB5CDEC5A}"/>
                  </a:ext>
                </a:extLst>
              </p:cNvPr>
              <p:cNvSpPr/>
              <p:nvPr/>
            </p:nvSpPr>
            <p:spPr>
              <a:xfrm>
                <a:off x="12666546" y="9283048"/>
                <a:ext cx="25401" cy="592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12706"/>
                    </a:lnTo>
                    <a:lnTo>
                      <a:pt x="21600" y="21600"/>
                    </a:lnTo>
                  </a:path>
                </a:pathLst>
              </a:custGeom>
              <a:ln w="12700" cap="rnd">
                <a:solidFill>
                  <a:srgbClr val="000000"/>
                </a:solidFill>
                <a:miter/>
              </a:ln>
            </p:spPr>
            <p:txBody>
              <a:bodyPr tIns="91439" bIns="91439" anchor="ctr"/>
              <a:lstStyle>
                <a:defPPr>
                  <a:defRPr lang="en-US"/>
                </a:defPPr>
                <a:lvl1pPr marL="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1828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kumimoji="0" sz="3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  <a:sym typeface="Calibri"/>
                </a:endParaRPr>
              </a:p>
            </p:txBody>
          </p:sp>
          <p:sp>
            <p:nvSpPr>
              <p:cNvPr id="105" name="Graphic 2">
                <a:extLst>
                  <a:ext uri="{FF2B5EF4-FFF2-40B4-BE49-F238E27FC236}">
                    <a16:creationId xmlns="" xmlns:a16="http://schemas.microsoft.com/office/drawing/2014/main" id="{803A5346-C3E9-F81E-181A-01EFEAD7AA57}"/>
                  </a:ext>
                </a:extLst>
              </p:cNvPr>
              <p:cNvSpPr/>
              <p:nvPr/>
            </p:nvSpPr>
            <p:spPr>
              <a:xfrm>
                <a:off x="12741945" y="9392776"/>
                <a:ext cx="1064769" cy="4569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9281" y="21600"/>
                    </a:lnTo>
                    <a:lnTo>
                      <a:pt x="21600" y="21600"/>
                    </a:lnTo>
                  </a:path>
                </a:pathLst>
              </a:custGeom>
              <a:ln w="12700">
                <a:solidFill>
                  <a:srgbClr val="000000"/>
                </a:solidFill>
                <a:custDash>
                  <a:ds d="825500" sp="1025500"/>
                </a:custDash>
                <a:miter/>
              </a:ln>
            </p:spPr>
            <p:txBody>
              <a:bodyPr tIns="91439" bIns="91439" anchor="ctr"/>
              <a:lstStyle>
                <a:defPPr>
                  <a:defRPr lang="en-US"/>
                </a:defPPr>
                <a:lvl1pPr marL="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1828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kumimoji="0" sz="3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  <a:sym typeface="Calibri"/>
                </a:endParaRPr>
              </a:p>
            </p:txBody>
          </p:sp>
          <p:sp>
            <p:nvSpPr>
              <p:cNvPr id="106" name="Graphic 2">
                <a:extLst>
                  <a:ext uri="{FF2B5EF4-FFF2-40B4-BE49-F238E27FC236}">
                    <a16:creationId xmlns="" xmlns:a16="http://schemas.microsoft.com/office/drawing/2014/main" id="{DBD196D5-228D-F400-0172-74EA54F808E2}"/>
                  </a:ext>
                </a:extLst>
              </p:cNvPr>
              <p:cNvSpPr/>
              <p:nvPr/>
            </p:nvSpPr>
            <p:spPr>
              <a:xfrm>
                <a:off x="13842708" y="9850266"/>
                <a:ext cx="34835" cy="1"/>
              </a:xfrm>
              <a:prstGeom prst="line">
                <a:avLst/>
              </a:prstGeom>
              <a:ln w="12700" cap="rnd">
                <a:solidFill>
                  <a:srgbClr val="000000"/>
                </a:solidFill>
                <a:miter/>
              </a:ln>
            </p:spPr>
            <p:txBody>
              <a:bodyPr tIns="91439" bIns="91439"/>
              <a:lstStyle>
                <a:defPPr>
                  <a:defRPr lang="en-US"/>
                </a:defPPr>
                <a:lvl1pPr marL="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1828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kumimoji="0" sz="3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  <a:sym typeface="Calibri"/>
                </a:endParaRPr>
              </a:p>
            </p:txBody>
          </p:sp>
          <p:sp>
            <p:nvSpPr>
              <p:cNvPr id="107" name="Graphic 2">
                <a:extLst>
                  <a:ext uri="{FF2B5EF4-FFF2-40B4-BE49-F238E27FC236}">
                    <a16:creationId xmlns="" xmlns:a16="http://schemas.microsoft.com/office/drawing/2014/main" id="{DB1FA2CE-B55C-C14C-A6D8-18272CF9521A}"/>
                  </a:ext>
                </a:extLst>
              </p:cNvPr>
              <p:cNvSpPr/>
              <p:nvPr/>
            </p:nvSpPr>
            <p:spPr>
              <a:xfrm>
                <a:off x="13820210" y="9776534"/>
                <a:ext cx="162271" cy="1474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58" h="21600" extrusionOk="0">
                    <a:moveTo>
                      <a:pt x="7207" y="0"/>
                    </a:moveTo>
                    <a:lnTo>
                      <a:pt x="14051" y="0"/>
                    </a:lnTo>
                    <a:cubicBezTo>
                      <a:pt x="15421" y="0"/>
                      <a:pt x="16637" y="765"/>
                      <a:pt x="17322" y="2126"/>
                    </a:cubicBezTo>
                    <a:lnTo>
                      <a:pt x="20745" y="8674"/>
                    </a:lnTo>
                    <a:cubicBezTo>
                      <a:pt x="21429" y="9949"/>
                      <a:pt x="21429" y="11650"/>
                      <a:pt x="20745" y="12926"/>
                    </a:cubicBezTo>
                    <a:lnTo>
                      <a:pt x="17322" y="19474"/>
                    </a:lnTo>
                    <a:cubicBezTo>
                      <a:pt x="16637" y="20750"/>
                      <a:pt x="15421" y="21600"/>
                      <a:pt x="14051" y="21600"/>
                    </a:cubicBezTo>
                    <a:lnTo>
                      <a:pt x="7207" y="21600"/>
                    </a:lnTo>
                    <a:cubicBezTo>
                      <a:pt x="5837" y="21600"/>
                      <a:pt x="4621" y="20835"/>
                      <a:pt x="3936" y="19474"/>
                    </a:cubicBezTo>
                    <a:lnTo>
                      <a:pt x="513" y="12926"/>
                    </a:lnTo>
                    <a:cubicBezTo>
                      <a:pt x="-171" y="11650"/>
                      <a:pt x="-171" y="9949"/>
                      <a:pt x="513" y="8674"/>
                    </a:cubicBezTo>
                    <a:lnTo>
                      <a:pt x="3936" y="2126"/>
                    </a:lnTo>
                    <a:cubicBezTo>
                      <a:pt x="4621" y="765"/>
                      <a:pt x="5837" y="0"/>
                      <a:pt x="720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>
                <a:miter lim="400000"/>
              </a:ln>
            </p:spPr>
            <p:txBody>
              <a:bodyPr tIns="91439" bIns="91439" anchor="ctr"/>
              <a:lstStyle>
                <a:defPPr>
                  <a:defRPr lang="en-US"/>
                </a:defPPr>
                <a:lvl1pPr marL="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1828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kumimoji="0" sz="3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  <a:sym typeface="Calibri"/>
                </a:endParaRPr>
              </a:p>
            </p:txBody>
          </p:sp>
          <p:sp>
            <p:nvSpPr>
              <p:cNvPr id="108" name="Graphic 2">
                <a:extLst>
                  <a:ext uri="{FF2B5EF4-FFF2-40B4-BE49-F238E27FC236}">
                    <a16:creationId xmlns="" xmlns:a16="http://schemas.microsoft.com/office/drawing/2014/main" id="{BD88B974-B005-2276-A7DF-FC5DBA341B48}"/>
                  </a:ext>
                </a:extLst>
              </p:cNvPr>
              <p:cNvSpPr/>
              <p:nvPr/>
            </p:nvSpPr>
            <p:spPr>
              <a:xfrm flipH="1">
                <a:off x="15002110" y="7850778"/>
                <a:ext cx="34835" cy="1"/>
              </a:xfrm>
              <a:prstGeom prst="line">
                <a:avLst/>
              </a:prstGeom>
              <a:ln w="12700" cap="rnd">
                <a:solidFill>
                  <a:srgbClr val="000000"/>
                </a:solidFill>
                <a:miter/>
              </a:ln>
            </p:spPr>
            <p:txBody>
              <a:bodyPr tIns="91439" bIns="91439"/>
              <a:lstStyle>
                <a:defPPr>
                  <a:defRPr lang="en-US"/>
                </a:defPPr>
                <a:lvl1pPr marL="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1828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kumimoji="0" sz="3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  <a:sym typeface="Calibri"/>
                </a:endParaRPr>
              </a:p>
            </p:txBody>
          </p:sp>
          <p:sp>
            <p:nvSpPr>
              <p:cNvPr id="109" name="Graphic 2">
                <a:extLst>
                  <a:ext uri="{FF2B5EF4-FFF2-40B4-BE49-F238E27FC236}">
                    <a16:creationId xmlns="" xmlns:a16="http://schemas.microsoft.com/office/drawing/2014/main" id="{0EAFE9E0-52A3-CD3A-9FA1-B7C704F5D31B}"/>
                  </a:ext>
                </a:extLst>
              </p:cNvPr>
              <p:cNvSpPr/>
              <p:nvPr/>
            </p:nvSpPr>
            <p:spPr>
              <a:xfrm flipH="1">
                <a:off x="14135896" y="7850778"/>
                <a:ext cx="797125" cy="1"/>
              </a:xfrm>
              <a:prstGeom prst="line">
                <a:avLst/>
              </a:prstGeom>
              <a:ln w="12700">
                <a:solidFill>
                  <a:srgbClr val="000000"/>
                </a:solidFill>
                <a:custDash>
                  <a:ds d="795500" sp="995500"/>
                </a:custDash>
                <a:miter/>
              </a:ln>
            </p:spPr>
            <p:txBody>
              <a:bodyPr tIns="91439" bIns="91439"/>
              <a:lstStyle>
                <a:defPPr>
                  <a:defRPr lang="en-US"/>
                </a:defPPr>
                <a:lvl1pPr marL="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1828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kumimoji="0" sz="3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  <a:sym typeface="Calibri"/>
                </a:endParaRPr>
              </a:p>
            </p:txBody>
          </p:sp>
          <p:sp>
            <p:nvSpPr>
              <p:cNvPr id="110" name="Graphic 2">
                <a:extLst>
                  <a:ext uri="{FF2B5EF4-FFF2-40B4-BE49-F238E27FC236}">
                    <a16:creationId xmlns="" xmlns:a16="http://schemas.microsoft.com/office/drawing/2014/main" id="{D89584C8-7504-ADF2-6883-D09DD18A4A7B}"/>
                  </a:ext>
                </a:extLst>
              </p:cNvPr>
              <p:cNvSpPr/>
              <p:nvPr/>
            </p:nvSpPr>
            <p:spPr>
              <a:xfrm flipH="1">
                <a:off x="14066229" y="7850778"/>
                <a:ext cx="34835" cy="1"/>
              </a:xfrm>
              <a:prstGeom prst="line">
                <a:avLst/>
              </a:prstGeom>
              <a:ln w="12700" cap="rnd">
                <a:solidFill>
                  <a:srgbClr val="000000"/>
                </a:solidFill>
                <a:miter/>
              </a:ln>
            </p:spPr>
            <p:txBody>
              <a:bodyPr tIns="91439" bIns="91439"/>
              <a:lstStyle>
                <a:defPPr>
                  <a:defRPr lang="en-US"/>
                </a:defPPr>
                <a:lvl1pPr marL="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1828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kumimoji="0" sz="3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  <a:sym typeface="Calibri"/>
                </a:endParaRPr>
              </a:p>
            </p:txBody>
          </p:sp>
          <p:sp>
            <p:nvSpPr>
              <p:cNvPr id="111" name="Graphic 2">
                <a:extLst>
                  <a:ext uri="{FF2B5EF4-FFF2-40B4-BE49-F238E27FC236}">
                    <a16:creationId xmlns="" xmlns:a16="http://schemas.microsoft.com/office/drawing/2014/main" id="{B1565757-3545-3D74-21B0-AE2748ACADE8}"/>
                  </a:ext>
                </a:extLst>
              </p:cNvPr>
              <p:cNvSpPr/>
              <p:nvPr/>
            </p:nvSpPr>
            <p:spPr>
              <a:xfrm>
                <a:off x="14972064" y="7777046"/>
                <a:ext cx="162270" cy="1474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58" h="21600" extrusionOk="0">
                    <a:moveTo>
                      <a:pt x="7207" y="0"/>
                    </a:moveTo>
                    <a:lnTo>
                      <a:pt x="14052" y="0"/>
                    </a:lnTo>
                    <a:cubicBezTo>
                      <a:pt x="15420" y="0"/>
                      <a:pt x="16637" y="765"/>
                      <a:pt x="17322" y="2126"/>
                    </a:cubicBezTo>
                    <a:lnTo>
                      <a:pt x="20744" y="8674"/>
                    </a:lnTo>
                    <a:cubicBezTo>
                      <a:pt x="21429" y="9949"/>
                      <a:pt x="21429" y="11650"/>
                      <a:pt x="20744" y="12926"/>
                    </a:cubicBezTo>
                    <a:lnTo>
                      <a:pt x="17322" y="19474"/>
                    </a:lnTo>
                    <a:cubicBezTo>
                      <a:pt x="16637" y="20750"/>
                      <a:pt x="15420" y="21600"/>
                      <a:pt x="14052" y="21600"/>
                    </a:cubicBezTo>
                    <a:lnTo>
                      <a:pt x="7207" y="21600"/>
                    </a:lnTo>
                    <a:cubicBezTo>
                      <a:pt x="5838" y="21600"/>
                      <a:pt x="4621" y="20835"/>
                      <a:pt x="3936" y="19474"/>
                    </a:cubicBezTo>
                    <a:lnTo>
                      <a:pt x="514" y="12926"/>
                    </a:lnTo>
                    <a:cubicBezTo>
                      <a:pt x="-171" y="11650"/>
                      <a:pt x="-171" y="9949"/>
                      <a:pt x="514" y="8674"/>
                    </a:cubicBezTo>
                    <a:lnTo>
                      <a:pt x="3936" y="2126"/>
                    </a:lnTo>
                    <a:cubicBezTo>
                      <a:pt x="4621" y="765"/>
                      <a:pt x="5914" y="0"/>
                      <a:pt x="720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>
                <a:miter lim="400000"/>
              </a:ln>
            </p:spPr>
            <p:txBody>
              <a:bodyPr tIns="91439" bIns="91439" anchor="ctr"/>
              <a:lstStyle>
                <a:defPPr>
                  <a:defRPr lang="en-US"/>
                </a:defPPr>
                <a:lvl1pPr marL="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1828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kumimoji="0" sz="3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  <a:sym typeface="Calibri"/>
                </a:endParaRPr>
              </a:p>
            </p:txBody>
          </p:sp>
          <p:sp>
            <p:nvSpPr>
              <p:cNvPr id="112" name="Graphic 2">
                <a:extLst>
                  <a:ext uri="{FF2B5EF4-FFF2-40B4-BE49-F238E27FC236}">
                    <a16:creationId xmlns="" xmlns:a16="http://schemas.microsoft.com/office/drawing/2014/main" id="{CC038236-4578-343A-EAF7-E9F12BE13D36}"/>
                  </a:ext>
                </a:extLst>
              </p:cNvPr>
              <p:cNvSpPr/>
              <p:nvPr/>
            </p:nvSpPr>
            <p:spPr>
              <a:xfrm flipV="1">
                <a:off x="12667051" y="4690728"/>
                <a:ext cx="1" cy="34835"/>
              </a:xfrm>
              <a:prstGeom prst="line">
                <a:avLst/>
              </a:prstGeom>
              <a:ln w="12700" cap="rnd">
                <a:solidFill>
                  <a:srgbClr val="000000"/>
                </a:solidFill>
                <a:miter/>
              </a:ln>
            </p:spPr>
            <p:txBody>
              <a:bodyPr tIns="91439" bIns="91439"/>
              <a:lstStyle>
                <a:defPPr>
                  <a:defRPr lang="en-US"/>
                </a:defPPr>
                <a:lvl1pPr marL="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1828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kumimoji="0" sz="3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  <a:sym typeface="Calibri"/>
                </a:endParaRPr>
              </a:p>
            </p:txBody>
          </p:sp>
          <p:sp>
            <p:nvSpPr>
              <p:cNvPr id="113" name="Graphic 2">
                <a:extLst>
                  <a:ext uri="{FF2B5EF4-FFF2-40B4-BE49-F238E27FC236}">
                    <a16:creationId xmlns="" xmlns:a16="http://schemas.microsoft.com/office/drawing/2014/main" id="{CC23BDE3-EAB3-BC7B-DE66-00EE08A840BF}"/>
                  </a:ext>
                </a:extLst>
              </p:cNvPr>
              <p:cNvSpPr/>
              <p:nvPr/>
            </p:nvSpPr>
            <p:spPr>
              <a:xfrm>
                <a:off x="12667053" y="3900570"/>
                <a:ext cx="483615" cy="7216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0" y="14475"/>
                    </a:lnTo>
                    <a:lnTo>
                      <a:pt x="21600" y="0"/>
                    </a:lnTo>
                  </a:path>
                </a:pathLst>
              </a:custGeom>
              <a:ln w="12700">
                <a:solidFill>
                  <a:srgbClr val="000000"/>
                </a:solidFill>
                <a:custDash>
                  <a:ds d="782000" sp="982000"/>
                </a:custDash>
                <a:miter/>
              </a:ln>
            </p:spPr>
            <p:txBody>
              <a:bodyPr tIns="91439" bIns="91439" anchor="ctr"/>
              <a:lstStyle>
                <a:defPPr>
                  <a:defRPr lang="en-US"/>
                </a:defPPr>
                <a:lvl1pPr marL="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1828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kumimoji="0" sz="3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  <a:sym typeface="Calibri"/>
                </a:endParaRPr>
              </a:p>
            </p:txBody>
          </p:sp>
          <p:sp>
            <p:nvSpPr>
              <p:cNvPr id="114" name="Graphic 2">
                <a:extLst>
                  <a:ext uri="{FF2B5EF4-FFF2-40B4-BE49-F238E27FC236}">
                    <a16:creationId xmlns="" xmlns:a16="http://schemas.microsoft.com/office/drawing/2014/main" id="{C9C16328-DF9C-B13B-A0D0-C61698528EEC}"/>
                  </a:ext>
                </a:extLst>
              </p:cNvPr>
              <p:cNvSpPr/>
              <p:nvPr/>
            </p:nvSpPr>
            <p:spPr>
              <a:xfrm>
                <a:off x="13175053" y="3851293"/>
                <a:ext cx="59219" cy="254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8894" y="0"/>
                    </a:lnTo>
                    <a:lnTo>
                      <a:pt x="21600" y="0"/>
                    </a:lnTo>
                  </a:path>
                </a:pathLst>
              </a:custGeom>
              <a:ln w="12700" cap="rnd">
                <a:solidFill>
                  <a:srgbClr val="000000"/>
                </a:solidFill>
                <a:miter/>
              </a:ln>
            </p:spPr>
            <p:txBody>
              <a:bodyPr tIns="91439" bIns="91439" anchor="ctr"/>
              <a:lstStyle>
                <a:defPPr>
                  <a:defRPr lang="en-US"/>
                </a:defPPr>
                <a:lvl1pPr marL="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1828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kumimoji="0" sz="3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  <a:sym typeface="Calibri"/>
                </a:endParaRPr>
              </a:p>
            </p:txBody>
          </p:sp>
          <p:sp>
            <p:nvSpPr>
              <p:cNvPr id="115" name="Graphic 2">
                <a:extLst>
                  <a:ext uri="{FF2B5EF4-FFF2-40B4-BE49-F238E27FC236}">
                    <a16:creationId xmlns="" xmlns:a16="http://schemas.microsoft.com/office/drawing/2014/main" id="{3880AE79-4D67-17E9-7BDC-7476D5CE204C}"/>
                  </a:ext>
                </a:extLst>
              </p:cNvPr>
              <p:cNvSpPr/>
              <p:nvPr/>
            </p:nvSpPr>
            <p:spPr>
              <a:xfrm>
                <a:off x="13301617" y="3851802"/>
                <a:ext cx="507421" cy="1"/>
              </a:xfrm>
              <a:prstGeom prst="line">
                <a:avLst/>
              </a:prstGeom>
              <a:ln w="12700">
                <a:solidFill>
                  <a:srgbClr val="000000"/>
                </a:solidFill>
                <a:custDash>
                  <a:ds d="773750" sp="973750"/>
                </a:custDash>
                <a:miter/>
              </a:ln>
            </p:spPr>
            <p:txBody>
              <a:bodyPr tIns="91439" bIns="91439"/>
              <a:lstStyle>
                <a:defPPr>
                  <a:defRPr lang="en-US"/>
                </a:defPPr>
                <a:lvl1pPr marL="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1828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kumimoji="0" sz="3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  <a:sym typeface="Calibri"/>
                </a:endParaRPr>
              </a:p>
            </p:txBody>
          </p:sp>
          <p:sp>
            <p:nvSpPr>
              <p:cNvPr id="116" name="Graphic 2">
                <a:extLst>
                  <a:ext uri="{FF2B5EF4-FFF2-40B4-BE49-F238E27FC236}">
                    <a16:creationId xmlns="" xmlns:a16="http://schemas.microsoft.com/office/drawing/2014/main" id="{03076E5F-8E9D-DDC9-C853-4141561FE028}"/>
                  </a:ext>
                </a:extLst>
              </p:cNvPr>
              <p:cNvSpPr/>
              <p:nvPr/>
            </p:nvSpPr>
            <p:spPr>
              <a:xfrm>
                <a:off x="13842708" y="3851802"/>
                <a:ext cx="34835" cy="1"/>
              </a:xfrm>
              <a:prstGeom prst="line">
                <a:avLst/>
              </a:prstGeom>
              <a:ln w="12700" cap="rnd">
                <a:solidFill>
                  <a:srgbClr val="000000"/>
                </a:solidFill>
                <a:miter/>
              </a:ln>
            </p:spPr>
            <p:txBody>
              <a:bodyPr tIns="91439" bIns="91439"/>
              <a:lstStyle>
                <a:defPPr>
                  <a:defRPr lang="en-US"/>
                </a:defPPr>
                <a:lvl1pPr marL="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1828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kumimoji="0" sz="3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  <a:sym typeface="Calibri"/>
                </a:endParaRPr>
              </a:p>
            </p:txBody>
          </p:sp>
          <p:sp>
            <p:nvSpPr>
              <p:cNvPr id="117" name="Graphic 2">
                <a:extLst>
                  <a:ext uri="{FF2B5EF4-FFF2-40B4-BE49-F238E27FC236}">
                    <a16:creationId xmlns="" xmlns:a16="http://schemas.microsoft.com/office/drawing/2014/main" id="{EF4A7F28-F887-34CF-681C-F353F668C3D9}"/>
                  </a:ext>
                </a:extLst>
              </p:cNvPr>
              <p:cNvSpPr/>
              <p:nvPr/>
            </p:nvSpPr>
            <p:spPr>
              <a:xfrm>
                <a:off x="13820210" y="3778070"/>
                <a:ext cx="162271" cy="1474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58" h="21600" extrusionOk="0">
                    <a:moveTo>
                      <a:pt x="7207" y="21600"/>
                    </a:moveTo>
                    <a:lnTo>
                      <a:pt x="14051" y="21600"/>
                    </a:lnTo>
                    <a:cubicBezTo>
                      <a:pt x="15421" y="21600"/>
                      <a:pt x="16637" y="20835"/>
                      <a:pt x="17322" y="19474"/>
                    </a:cubicBezTo>
                    <a:lnTo>
                      <a:pt x="20745" y="12926"/>
                    </a:lnTo>
                    <a:cubicBezTo>
                      <a:pt x="21429" y="11650"/>
                      <a:pt x="21429" y="9949"/>
                      <a:pt x="20745" y="8674"/>
                    </a:cubicBezTo>
                    <a:lnTo>
                      <a:pt x="17322" y="2126"/>
                    </a:lnTo>
                    <a:cubicBezTo>
                      <a:pt x="16637" y="850"/>
                      <a:pt x="15421" y="0"/>
                      <a:pt x="14051" y="0"/>
                    </a:cubicBezTo>
                    <a:lnTo>
                      <a:pt x="7207" y="0"/>
                    </a:lnTo>
                    <a:cubicBezTo>
                      <a:pt x="5837" y="0"/>
                      <a:pt x="4621" y="765"/>
                      <a:pt x="3936" y="2126"/>
                    </a:cubicBezTo>
                    <a:lnTo>
                      <a:pt x="513" y="8674"/>
                    </a:lnTo>
                    <a:cubicBezTo>
                      <a:pt x="-171" y="9949"/>
                      <a:pt x="-171" y="11650"/>
                      <a:pt x="513" y="12926"/>
                    </a:cubicBezTo>
                    <a:lnTo>
                      <a:pt x="3936" y="19474"/>
                    </a:lnTo>
                    <a:cubicBezTo>
                      <a:pt x="4621" y="20835"/>
                      <a:pt x="5837" y="21600"/>
                      <a:pt x="7207" y="2160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>
                <a:miter lim="400000"/>
              </a:ln>
            </p:spPr>
            <p:txBody>
              <a:bodyPr tIns="91439" bIns="91439" anchor="ctr"/>
              <a:lstStyle>
                <a:defPPr>
                  <a:defRPr lang="en-US"/>
                </a:defPPr>
                <a:lvl1pPr marL="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1828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kumimoji="0" sz="3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  <a:sym typeface="Calibri"/>
                </a:endParaRPr>
              </a:p>
            </p:txBody>
          </p:sp>
          <p:sp>
            <p:nvSpPr>
              <p:cNvPr id="118" name="Graphic 2">
                <a:extLst>
                  <a:ext uri="{FF2B5EF4-FFF2-40B4-BE49-F238E27FC236}">
                    <a16:creationId xmlns="" xmlns:a16="http://schemas.microsoft.com/office/drawing/2014/main" id="{59699F36-1CD2-2A66-737F-1733A7016E42}"/>
                  </a:ext>
                </a:extLst>
              </p:cNvPr>
              <p:cNvSpPr/>
              <p:nvPr/>
            </p:nvSpPr>
            <p:spPr>
              <a:xfrm flipH="1">
                <a:off x="15002110" y="5851290"/>
                <a:ext cx="34835" cy="1"/>
              </a:xfrm>
              <a:prstGeom prst="line">
                <a:avLst/>
              </a:prstGeom>
              <a:ln w="12700" cap="rnd">
                <a:solidFill>
                  <a:srgbClr val="000000"/>
                </a:solidFill>
                <a:miter/>
              </a:ln>
            </p:spPr>
            <p:txBody>
              <a:bodyPr tIns="91439" bIns="91439"/>
              <a:lstStyle>
                <a:defPPr>
                  <a:defRPr lang="en-US"/>
                </a:defPPr>
                <a:lvl1pPr marL="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1828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kumimoji="0" sz="3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  <a:sym typeface="Calibri"/>
                </a:endParaRPr>
              </a:p>
            </p:txBody>
          </p:sp>
          <p:sp>
            <p:nvSpPr>
              <p:cNvPr id="119" name="Graphic 2">
                <a:extLst>
                  <a:ext uri="{FF2B5EF4-FFF2-40B4-BE49-F238E27FC236}">
                    <a16:creationId xmlns="" xmlns:a16="http://schemas.microsoft.com/office/drawing/2014/main" id="{1FC1B5B2-58E2-72CA-D4E3-CA2A1F601B01}"/>
                  </a:ext>
                </a:extLst>
              </p:cNvPr>
              <p:cNvSpPr/>
              <p:nvPr/>
            </p:nvSpPr>
            <p:spPr>
              <a:xfrm flipH="1">
                <a:off x="14135896" y="5851290"/>
                <a:ext cx="797125" cy="1"/>
              </a:xfrm>
              <a:prstGeom prst="line">
                <a:avLst/>
              </a:prstGeom>
              <a:ln w="12700">
                <a:solidFill>
                  <a:srgbClr val="000000"/>
                </a:solidFill>
                <a:custDash>
                  <a:ds d="795500" sp="995500"/>
                </a:custDash>
                <a:miter/>
              </a:ln>
            </p:spPr>
            <p:txBody>
              <a:bodyPr tIns="91439" bIns="91439"/>
              <a:lstStyle>
                <a:defPPr>
                  <a:defRPr lang="en-US"/>
                </a:defPPr>
                <a:lvl1pPr marL="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1828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kumimoji="0" sz="3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  <a:sym typeface="Calibri"/>
                </a:endParaRPr>
              </a:p>
            </p:txBody>
          </p:sp>
          <p:sp>
            <p:nvSpPr>
              <p:cNvPr id="120" name="Graphic 2">
                <a:extLst>
                  <a:ext uri="{FF2B5EF4-FFF2-40B4-BE49-F238E27FC236}">
                    <a16:creationId xmlns="" xmlns:a16="http://schemas.microsoft.com/office/drawing/2014/main" id="{00F8B0F6-D8B4-4881-7D92-B2206E09CD31}"/>
                  </a:ext>
                </a:extLst>
              </p:cNvPr>
              <p:cNvSpPr/>
              <p:nvPr/>
            </p:nvSpPr>
            <p:spPr>
              <a:xfrm flipH="1">
                <a:off x="14066229" y="5851290"/>
                <a:ext cx="34835" cy="1"/>
              </a:xfrm>
              <a:prstGeom prst="line">
                <a:avLst/>
              </a:prstGeom>
              <a:ln w="12700" cap="rnd">
                <a:solidFill>
                  <a:srgbClr val="000000"/>
                </a:solidFill>
                <a:miter/>
              </a:ln>
            </p:spPr>
            <p:txBody>
              <a:bodyPr tIns="91439" bIns="91439"/>
              <a:lstStyle>
                <a:defPPr>
                  <a:defRPr lang="en-US"/>
                </a:defPPr>
                <a:lvl1pPr marL="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1828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kumimoji="0" sz="3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  <a:sym typeface="Calibri"/>
                </a:endParaRPr>
              </a:p>
            </p:txBody>
          </p:sp>
          <p:sp>
            <p:nvSpPr>
              <p:cNvPr id="121" name="Graphic 2">
                <a:extLst>
                  <a:ext uri="{FF2B5EF4-FFF2-40B4-BE49-F238E27FC236}">
                    <a16:creationId xmlns="" xmlns:a16="http://schemas.microsoft.com/office/drawing/2014/main" id="{42E6371F-44AD-3629-67AA-4802F2E0A987}"/>
                  </a:ext>
                </a:extLst>
              </p:cNvPr>
              <p:cNvSpPr/>
              <p:nvPr/>
            </p:nvSpPr>
            <p:spPr>
              <a:xfrm>
                <a:off x="14972064" y="5777558"/>
                <a:ext cx="162270" cy="1474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58" h="21600" extrusionOk="0">
                    <a:moveTo>
                      <a:pt x="7207" y="21600"/>
                    </a:moveTo>
                    <a:lnTo>
                      <a:pt x="14052" y="21600"/>
                    </a:lnTo>
                    <a:cubicBezTo>
                      <a:pt x="15420" y="21600"/>
                      <a:pt x="16637" y="20835"/>
                      <a:pt x="17322" y="19474"/>
                    </a:cubicBezTo>
                    <a:lnTo>
                      <a:pt x="20744" y="12926"/>
                    </a:lnTo>
                    <a:cubicBezTo>
                      <a:pt x="21429" y="11650"/>
                      <a:pt x="21429" y="9949"/>
                      <a:pt x="20744" y="8674"/>
                    </a:cubicBezTo>
                    <a:lnTo>
                      <a:pt x="17322" y="2126"/>
                    </a:lnTo>
                    <a:cubicBezTo>
                      <a:pt x="16637" y="850"/>
                      <a:pt x="15420" y="0"/>
                      <a:pt x="14052" y="0"/>
                    </a:cubicBezTo>
                    <a:lnTo>
                      <a:pt x="7207" y="0"/>
                    </a:lnTo>
                    <a:cubicBezTo>
                      <a:pt x="5838" y="0"/>
                      <a:pt x="4621" y="765"/>
                      <a:pt x="3936" y="2126"/>
                    </a:cubicBezTo>
                    <a:lnTo>
                      <a:pt x="514" y="8674"/>
                    </a:lnTo>
                    <a:cubicBezTo>
                      <a:pt x="-171" y="9949"/>
                      <a:pt x="-171" y="11650"/>
                      <a:pt x="514" y="12926"/>
                    </a:cubicBezTo>
                    <a:lnTo>
                      <a:pt x="3936" y="19474"/>
                    </a:lnTo>
                    <a:cubicBezTo>
                      <a:pt x="4621" y="20835"/>
                      <a:pt x="5914" y="21600"/>
                      <a:pt x="7207" y="2160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>
                <a:miter lim="400000"/>
              </a:ln>
            </p:spPr>
            <p:txBody>
              <a:bodyPr tIns="91439" bIns="91439" anchor="ctr"/>
              <a:lstStyle>
                <a:defPPr>
                  <a:defRPr lang="en-US"/>
                </a:defPPr>
                <a:lvl1pPr marL="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1828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kumimoji="0" sz="3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  <a:sym typeface="Calibri"/>
                </a:endParaRPr>
              </a:p>
            </p:txBody>
          </p:sp>
          <p:sp>
            <p:nvSpPr>
              <p:cNvPr id="122" name="Graphic 2">
                <a:extLst>
                  <a:ext uri="{FF2B5EF4-FFF2-40B4-BE49-F238E27FC236}">
                    <a16:creationId xmlns="" xmlns:a16="http://schemas.microsoft.com/office/drawing/2014/main" id="{66EE51E4-D75B-839C-4AE8-BCF1EAB3A122}"/>
                  </a:ext>
                </a:extLst>
              </p:cNvPr>
              <p:cNvSpPr/>
              <p:nvPr/>
            </p:nvSpPr>
            <p:spPr>
              <a:xfrm>
                <a:off x="9814269" y="4724982"/>
                <a:ext cx="4746464" cy="425210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89" h="21600" extrusionOk="0">
                    <a:moveTo>
                      <a:pt x="6530" y="21597"/>
                    </a:moveTo>
                    <a:cubicBezTo>
                      <a:pt x="5685" y="21594"/>
                      <a:pt x="4905" y="21087"/>
                      <a:pt x="4481" y="20264"/>
                    </a:cubicBezTo>
                    <a:lnTo>
                      <a:pt x="316" y="12130"/>
                    </a:lnTo>
                    <a:cubicBezTo>
                      <a:pt x="-105" y="11304"/>
                      <a:pt x="-105" y="10290"/>
                      <a:pt x="316" y="9464"/>
                    </a:cubicBezTo>
                    <a:lnTo>
                      <a:pt x="4481" y="1333"/>
                    </a:lnTo>
                    <a:cubicBezTo>
                      <a:pt x="4905" y="510"/>
                      <a:pt x="5685" y="3"/>
                      <a:pt x="6530" y="0"/>
                    </a:cubicBezTo>
                    <a:lnTo>
                      <a:pt x="14860" y="0"/>
                    </a:lnTo>
                    <a:cubicBezTo>
                      <a:pt x="15705" y="3"/>
                      <a:pt x="16485" y="510"/>
                      <a:pt x="16909" y="1333"/>
                    </a:cubicBezTo>
                    <a:lnTo>
                      <a:pt x="21074" y="9467"/>
                    </a:lnTo>
                    <a:cubicBezTo>
                      <a:pt x="21495" y="10293"/>
                      <a:pt x="21495" y="11307"/>
                      <a:pt x="21074" y="12133"/>
                    </a:cubicBezTo>
                    <a:lnTo>
                      <a:pt x="16909" y="20267"/>
                    </a:lnTo>
                    <a:cubicBezTo>
                      <a:pt x="16485" y="21090"/>
                      <a:pt x="15705" y="21597"/>
                      <a:pt x="14860" y="21600"/>
                    </a:cubicBezTo>
                    <a:lnTo>
                      <a:pt x="6530" y="21597"/>
                    </a:lnTo>
                    <a:close/>
                  </a:path>
                </a:pathLst>
              </a:custGeom>
              <a:pattFill prst="pct25">
                <a:fgClr>
                  <a:srgbClr val="7030A0"/>
                </a:fgClr>
                <a:bgClr>
                  <a:schemeClr val="bg1"/>
                </a:bgClr>
              </a:pattFill>
              <a:ln w="12700">
                <a:miter lim="400000"/>
              </a:ln>
            </p:spPr>
            <p:txBody>
              <a:bodyPr tIns="91439" bIns="91439" anchor="ctr"/>
              <a:lstStyle>
                <a:defPPr>
                  <a:defRPr lang="en-US"/>
                </a:defPPr>
                <a:lvl1pPr marL="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1828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kumimoji="0" sz="3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  <a:sym typeface="Calibri"/>
                </a:endParaRPr>
              </a:p>
            </p:txBody>
          </p:sp>
          <p:sp>
            <p:nvSpPr>
              <p:cNvPr id="123" name="Graphic 2">
                <a:extLst>
                  <a:ext uri="{FF2B5EF4-FFF2-40B4-BE49-F238E27FC236}">
                    <a16:creationId xmlns="" xmlns:a16="http://schemas.microsoft.com/office/drawing/2014/main" id="{7BB7543B-AAFA-E092-C594-E4B7C49847DE}"/>
                  </a:ext>
                </a:extLst>
              </p:cNvPr>
              <p:cNvSpPr/>
              <p:nvPr/>
            </p:nvSpPr>
            <p:spPr>
              <a:xfrm>
                <a:off x="7189942" y="5059390"/>
                <a:ext cx="1796288" cy="15832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89" h="21600" extrusionOk="0">
                    <a:moveTo>
                      <a:pt x="5986" y="21600"/>
                    </a:moveTo>
                    <a:cubicBezTo>
                      <a:pt x="5549" y="21600"/>
                      <a:pt x="5146" y="21331"/>
                      <a:pt x="4924" y="20903"/>
                    </a:cubicBezTo>
                    <a:lnTo>
                      <a:pt x="166" y="11501"/>
                    </a:lnTo>
                    <a:cubicBezTo>
                      <a:pt x="-56" y="11065"/>
                      <a:pt x="-56" y="10535"/>
                      <a:pt x="166" y="10099"/>
                    </a:cubicBezTo>
                    <a:lnTo>
                      <a:pt x="4924" y="697"/>
                    </a:lnTo>
                    <a:cubicBezTo>
                      <a:pt x="5146" y="261"/>
                      <a:pt x="5549" y="0"/>
                      <a:pt x="5986" y="0"/>
                    </a:cubicBezTo>
                    <a:lnTo>
                      <a:pt x="15502" y="0"/>
                    </a:lnTo>
                    <a:cubicBezTo>
                      <a:pt x="15939" y="0"/>
                      <a:pt x="16342" y="269"/>
                      <a:pt x="16564" y="697"/>
                    </a:cubicBezTo>
                    <a:lnTo>
                      <a:pt x="21322" y="10099"/>
                    </a:lnTo>
                    <a:cubicBezTo>
                      <a:pt x="21544" y="10535"/>
                      <a:pt x="21544" y="11065"/>
                      <a:pt x="21322" y="11501"/>
                    </a:cubicBezTo>
                    <a:lnTo>
                      <a:pt x="16564" y="20903"/>
                    </a:lnTo>
                    <a:cubicBezTo>
                      <a:pt x="16342" y="21339"/>
                      <a:pt x="15939" y="21600"/>
                      <a:pt x="15502" y="21600"/>
                    </a:cubicBezTo>
                    <a:lnTo>
                      <a:pt x="5986" y="21600"/>
                    </a:lnTo>
                    <a:close/>
                  </a:path>
                </a:pathLst>
              </a:custGeom>
              <a:gradFill>
                <a:gsLst>
                  <a:gs pos="6000">
                    <a:schemeClr val="accent6">
                      <a:lumMod val="75000"/>
                    </a:schemeClr>
                  </a:gs>
                  <a:gs pos="52000">
                    <a:srgbClr val="FFC000"/>
                  </a:gs>
                  <a:gs pos="92000">
                    <a:schemeClr val="accent6">
                      <a:lumMod val="75000"/>
                    </a:schemeClr>
                  </a:gs>
                </a:gsLst>
                <a:lin ang="5400000" scaled="1"/>
              </a:gradFill>
              <a:ln w="12700">
                <a:miter lim="400000"/>
              </a:ln>
            </p:spPr>
            <p:txBody>
              <a:bodyPr tIns="91439" bIns="91439" anchor="ctr"/>
              <a:lstStyle>
                <a:defPPr>
                  <a:defRPr lang="en-US"/>
                </a:defPPr>
                <a:lvl1pPr marL="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solidFill>
                    <a:srgbClr val="000000"/>
                  </a:solidFill>
                  <a:latin typeface="Calibri"/>
                  <a:cs typeface="Calibri"/>
                  <a:sym typeface="Calibri"/>
                </a:endParaRPr>
              </a:p>
            </p:txBody>
          </p:sp>
          <p:sp>
            <p:nvSpPr>
              <p:cNvPr id="124" name="Graphic 2">
                <a:extLst>
                  <a:ext uri="{FF2B5EF4-FFF2-40B4-BE49-F238E27FC236}">
                    <a16:creationId xmlns="" xmlns:a16="http://schemas.microsoft.com/office/drawing/2014/main" id="{730A3EAA-51B6-53FB-DD1B-A32E5B2ED68F}"/>
                  </a:ext>
                </a:extLst>
              </p:cNvPr>
              <p:cNvSpPr/>
              <p:nvPr/>
            </p:nvSpPr>
            <p:spPr>
              <a:xfrm>
                <a:off x="7189942" y="7058878"/>
                <a:ext cx="1796288" cy="15832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89" h="21600" extrusionOk="0">
                    <a:moveTo>
                      <a:pt x="5986" y="21600"/>
                    </a:moveTo>
                    <a:cubicBezTo>
                      <a:pt x="5549" y="21600"/>
                      <a:pt x="5146" y="21331"/>
                      <a:pt x="4924" y="20903"/>
                    </a:cubicBezTo>
                    <a:lnTo>
                      <a:pt x="166" y="11501"/>
                    </a:lnTo>
                    <a:cubicBezTo>
                      <a:pt x="-56" y="11065"/>
                      <a:pt x="-56" y="10535"/>
                      <a:pt x="166" y="10099"/>
                    </a:cubicBezTo>
                    <a:lnTo>
                      <a:pt x="4924" y="697"/>
                    </a:lnTo>
                    <a:cubicBezTo>
                      <a:pt x="5146" y="261"/>
                      <a:pt x="5549" y="0"/>
                      <a:pt x="5986" y="0"/>
                    </a:cubicBezTo>
                    <a:lnTo>
                      <a:pt x="15502" y="0"/>
                    </a:lnTo>
                    <a:cubicBezTo>
                      <a:pt x="15939" y="0"/>
                      <a:pt x="16342" y="269"/>
                      <a:pt x="16564" y="697"/>
                    </a:cubicBezTo>
                    <a:lnTo>
                      <a:pt x="21322" y="10099"/>
                    </a:lnTo>
                    <a:cubicBezTo>
                      <a:pt x="21544" y="10535"/>
                      <a:pt x="21544" y="11065"/>
                      <a:pt x="21322" y="11501"/>
                    </a:cubicBezTo>
                    <a:lnTo>
                      <a:pt x="16564" y="20903"/>
                    </a:lnTo>
                    <a:cubicBezTo>
                      <a:pt x="16342" y="21339"/>
                      <a:pt x="15939" y="21600"/>
                      <a:pt x="15502" y="21600"/>
                    </a:cubicBezTo>
                    <a:lnTo>
                      <a:pt x="5986" y="21600"/>
                    </a:lnTo>
                    <a:close/>
                  </a:path>
                </a:pathLst>
              </a:custGeom>
              <a:gradFill>
                <a:gsLst>
                  <a:gs pos="8000">
                    <a:srgbClr val="006400"/>
                  </a:gs>
                  <a:gs pos="52000">
                    <a:srgbClr val="00DE00"/>
                  </a:gs>
                  <a:gs pos="95000">
                    <a:srgbClr val="006400"/>
                  </a:gs>
                </a:gsLst>
                <a:lin ang="5400000" scaled="1"/>
              </a:gradFill>
              <a:ln w="12700">
                <a:miter lim="400000"/>
              </a:ln>
            </p:spPr>
            <p:txBody>
              <a:bodyPr tIns="91439" bIns="91439" anchor="ctr"/>
              <a:lstStyle>
                <a:defPPr>
                  <a:defRPr lang="en-US"/>
                </a:defPPr>
                <a:lvl1pPr marL="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solidFill>
                    <a:srgbClr val="000000"/>
                  </a:solidFill>
                  <a:latin typeface="Calibri"/>
                  <a:cs typeface="Calibri"/>
                  <a:sym typeface="Calibri"/>
                </a:endParaRPr>
              </a:p>
            </p:txBody>
          </p:sp>
          <p:sp>
            <p:nvSpPr>
              <p:cNvPr id="125" name="Graphic 2">
                <a:extLst>
                  <a:ext uri="{FF2B5EF4-FFF2-40B4-BE49-F238E27FC236}">
                    <a16:creationId xmlns="" xmlns:a16="http://schemas.microsoft.com/office/drawing/2014/main" id="{36F032F0-65F6-5B13-07CB-08AF84843372}"/>
                  </a:ext>
                </a:extLst>
              </p:cNvPr>
              <p:cNvSpPr/>
              <p:nvPr/>
            </p:nvSpPr>
            <p:spPr>
              <a:xfrm>
                <a:off x="8262113" y="3060484"/>
                <a:ext cx="1795418" cy="15832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92" h="21600" extrusionOk="0">
                    <a:moveTo>
                      <a:pt x="5985" y="21592"/>
                    </a:moveTo>
                    <a:cubicBezTo>
                      <a:pt x="5548" y="21592"/>
                      <a:pt x="5144" y="21323"/>
                      <a:pt x="4922" y="20895"/>
                    </a:cubicBezTo>
                    <a:lnTo>
                      <a:pt x="161" y="11493"/>
                    </a:lnTo>
                    <a:cubicBezTo>
                      <a:pt x="-54" y="11057"/>
                      <a:pt x="-54" y="10527"/>
                      <a:pt x="161" y="10091"/>
                    </a:cubicBezTo>
                    <a:lnTo>
                      <a:pt x="4922" y="697"/>
                    </a:lnTo>
                    <a:cubicBezTo>
                      <a:pt x="5144" y="261"/>
                      <a:pt x="5548" y="0"/>
                      <a:pt x="5985" y="0"/>
                    </a:cubicBezTo>
                    <a:lnTo>
                      <a:pt x="15507" y="0"/>
                    </a:lnTo>
                    <a:cubicBezTo>
                      <a:pt x="15944" y="0"/>
                      <a:pt x="16348" y="269"/>
                      <a:pt x="16570" y="697"/>
                    </a:cubicBezTo>
                    <a:lnTo>
                      <a:pt x="21331" y="10099"/>
                    </a:lnTo>
                    <a:cubicBezTo>
                      <a:pt x="21546" y="10535"/>
                      <a:pt x="21546" y="11065"/>
                      <a:pt x="21331" y="11501"/>
                    </a:cubicBezTo>
                    <a:lnTo>
                      <a:pt x="16570" y="20903"/>
                    </a:lnTo>
                    <a:cubicBezTo>
                      <a:pt x="16348" y="21339"/>
                      <a:pt x="15944" y="21600"/>
                      <a:pt x="15507" y="21600"/>
                    </a:cubicBezTo>
                    <a:lnTo>
                      <a:pt x="5985" y="21600"/>
                    </a:lnTo>
                    <a:close/>
                  </a:path>
                </a:pathLst>
              </a:custGeom>
              <a:gradFill>
                <a:gsLst>
                  <a:gs pos="1000">
                    <a:srgbClr val="AC0000"/>
                  </a:gs>
                  <a:gs pos="52000">
                    <a:srgbClr val="FF7D7D"/>
                  </a:gs>
                  <a:gs pos="100000">
                    <a:srgbClr val="AC0000"/>
                  </a:gs>
                </a:gsLst>
                <a:lin ang="5400000" scaled="1"/>
              </a:gradFill>
              <a:ln w="12700">
                <a:miter lim="400000"/>
              </a:ln>
            </p:spPr>
            <p:txBody>
              <a:bodyPr tIns="91439" bIns="91439" anchor="ctr"/>
              <a:lstStyle>
                <a:defPPr>
                  <a:defRPr lang="en-US"/>
                </a:defPPr>
                <a:lvl1pPr marL="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sz="25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Calibri"/>
                </a:endParaRPr>
              </a:p>
            </p:txBody>
          </p:sp>
          <p:sp>
            <p:nvSpPr>
              <p:cNvPr id="126" name="Graphic 2">
                <a:extLst>
                  <a:ext uri="{FF2B5EF4-FFF2-40B4-BE49-F238E27FC236}">
                    <a16:creationId xmlns="" xmlns:a16="http://schemas.microsoft.com/office/drawing/2014/main" id="{C9378865-6221-D7BB-B342-0C661E709702}"/>
                  </a:ext>
                </a:extLst>
              </p:cNvPr>
              <p:cNvSpPr/>
              <p:nvPr/>
            </p:nvSpPr>
            <p:spPr>
              <a:xfrm>
                <a:off x="8344551" y="9058366"/>
                <a:ext cx="1795418" cy="15832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92" h="21600" extrusionOk="0">
                    <a:moveTo>
                      <a:pt x="5985" y="21600"/>
                    </a:moveTo>
                    <a:cubicBezTo>
                      <a:pt x="5548" y="21600"/>
                      <a:pt x="5144" y="21331"/>
                      <a:pt x="4922" y="20903"/>
                    </a:cubicBezTo>
                    <a:lnTo>
                      <a:pt x="161" y="11501"/>
                    </a:lnTo>
                    <a:cubicBezTo>
                      <a:pt x="-54" y="11065"/>
                      <a:pt x="-54" y="10535"/>
                      <a:pt x="161" y="10099"/>
                    </a:cubicBezTo>
                    <a:lnTo>
                      <a:pt x="4922" y="697"/>
                    </a:lnTo>
                    <a:cubicBezTo>
                      <a:pt x="5144" y="261"/>
                      <a:pt x="5548" y="0"/>
                      <a:pt x="5985" y="0"/>
                    </a:cubicBezTo>
                    <a:lnTo>
                      <a:pt x="15507" y="0"/>
                    </a:lnTo>
                    <a:cubicBezTo>
                      <a:pt x="15944" y="0"/>
                      <a:pt x="16348" y="269"/>
                      <a:pt x="16570" y="697"/>
                    </a:cubicBezTo>
                    <a:lnTo>
                      <a:pt x="21331" y="10099"/>
                    </a:lnTo>
                    <a:cubicBezTo>
                      <a:pt x="21546" y="10535"/>
                      <a:pt x="21546" y="11065"/>
                      <a:pt x="21331" y="11501"/>
                    </a:cubicBezTo>
                    <a:lnTo>
                      <a:pt x="16570" y="20903"/>
                    </a:lnTo>
                    <a:cubicBezTo>
                      <a:pt x="16348" y="21339"/>
                      <a:pt x="15944" y="21600"/>
                      <a:pt x="15507" y="21600"/>
                    </a:cubicBezTo>
                    <a:lnTo>
                      <a:pt x="5985" y="21600"/>
                    </a:lnTo>
                    <a:close/>
                  </a:path>
                </a:pathLst>
              </a:custGeom>
              <a:gradFill>
                <a:gsLst>
                  <a:gs pos="3000">
                    <a:srgbClr val="830B55"/>
                  </a:gs>
                  <a:gs pos="52000">
                    <a:srgbClr val="F36DC0"/>
                  </a:gs>
                  <a:gs pos="100000">
                    <a:srgbClr val="830B55"/>
                  </a:gs>
                </a:gsLst>
                <a:lin ang="5400000" scaled="1"/>
              </a:gradFill>
              <a:ln w="12700">
                <a:miter lim="400000"/>
              </a:ln>
            </p:spPr>
            <p:txBody>
              <a:bodyPr tIns="91439" bIns="91439" anchor="ctr"/>
              <a:lstStyle>
                <a:defPPr>
                  <a:defRPr lang="en-US"/>
                </a:defPPr>
                <a:lvl1pPr marL="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solidFill>
                    <a:srgbClr val="000000"/>
                  </a:solidFill>
                  <a:latin typeface="Calibri"/>
                  <a:cs typeface="Calibri"/>
                  <a:sym typeface="Calibri"/>
                </a:endParaRPr>
              </a:p>
            </p:txBody>
          </p:sp>
          <p:sp>
            <p:nvSpPr>
              <p:cNvPr id="127" name="Graphic 2">
                <a:extLst>
                  <a:ext uri="{FF2B5EF4-FFF2-40B4-BE49-F238E27FC236}">
                    <a16:creationId xmlns="" xmlns:a16="http://schemas.microsoft.com/office/drawing/2014/main" id="{73FE870E-61AF-5192-42EA-8F5412BED455}"/>
                  </a:ext>
                </a:extLst>
              </p:cNvPr>
              <p:cNvSpPr/>
              <p:nvPr/>
            </p:nvSpPr>
            <p:spPr>
              <a:xfrm>
                <a:off x="15388770" y="5059390"/>
                <a:ext cx="1796288" cy="15832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89" h="21600" extrusionOk="0">
                    <a:moveTo>
                      <a:pt x="5986" y="21600"/>
                    </a:moveTo>
                    <a:cubicBezTo>
                      <a:pt x="5549" y="21600"/>
                      <a:pt x="5146" y="21331"/>
                      <a:pt x="4924" y="20903"/>
                    </a:cubicBezTo>
                    <a:lnTo>
                      <a:pt x="166" y="11501"/>
                    </a:lnTo>
                    <a:cubicBezTo>
                      <a:pt x="-56" y="11065"/>
                      <a:pt x="-56" y="10535"/>
                      <a:pt x="166" y="10099"/>
                    </a:cubicBezTo>
                    <a:lnTo>
                      <a:pt x="4924" y="697"/>
                    </a:lnTo>
                    <a:cubicBezTo>
                      <a:pt x="5146" y="261"/>
                      <a:pt x="5549" y="0"/>
                      <a:pt x="5986" y="0"/>
                    </a:cubicBezTo>
                    <a:lnTo>
                      <a:pt x="15502" y="0"/>
                    </a:lnTo>
                    <a:cubicBezTo>
                      <a:pt x="15939" y="0"/>
                      <a:pt x="16342" y="269"/>
                      <a:pt x="16564" y="697"/>
                    </a:cubicBezTo>
                    <a:lnTo>
                      <a:pt x="21322" y="10099"/>
                    </a:lnTo>
                    <a:cubicBezTo>
                      <a:pt x="21544" y="10535"/>
                      <a:pt x="21544" y="11065"/>
                      <a:pt x="21322" y="11501"/>
                    </a:cubicBezTo>
                    <a:lnTo>
                      <a:pt x="16571" y="20903"/>
                    </a:lnTo>
                    <a:cubicBezTo>
                      <a:pt x="16349" y="21339"/>
                      <a:pt x="15946" y="21600"/>
                      <a:pt x="15509" y="21600"/>
                    </a:cubicBezTo>
                    <a:lnTo>
                      <a:pt x="5986" y="21600"/>
                    </a:lnTo>
                    <a:close/>
                  </a:path>
                </a:pathLst>
              </a:custGeom>
              <a:gradFill>
                <a:gsLst>
                  <a:gs pos="3000">
                    <a:srgbClr val="DA10D0"/>
                  </a:gs>
                  <a:gs pos="52000">
                    <a:srgbClr val="F78DF2"/>
                  </a:gs>
                  <a:gs pos="100000">
                    <a:srgbClr val="DA10D0"/>
                  </a:gs>
                </a:gsLst>
                <a:lin ang="5400000" scaled="1"/>
              </a:gradFill>
              <a:ln w="12700">
                <a:miter lim="400000"/>
              </a:ln>
            </p:spPr>
            <p:txBody>
              <a:bodyPr tIns="91439" bIns="91439" anchor="ctr"/>
              <a:lstStyle>
                <a:defPPr>
                  <a:defRPr lang="en-US"/>
                </a:defPPr>
                <a:lvl1pPr marL="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solidFill>
                    <a:srgbClr val="000000"/>
                  </a:solidFill>
                  <a:latin typeface="Calibri"/>
                  <a:cs typeface="Calibri"/>
                  <a:sym typeface="Calibri"/>
                </a:endParaRPr>
              </a:p>
            </p:txBody>
          </p:sp>
          <p:sp>
            <p:nvSpPr>
              <p:cNvPr id="128" name="Graphic 2">
                <a:extLst>
                  <a:ext uri="{FF2B5EF4-FFF2-40B4-BE49-F238E27FC236}">
                    <a16:creationId xmlns="" xmlns:a16="http://schemas.microsoft.com/office/drawing/2014/main" id="{ED20502B-209E-82F5-CCCD-AF1BAA4BDD87}"/>
                  </a:ext>
                </a:extLst>
              </p:cNvPr>
              <p:cNvSpPr/>
              <p:nvPr/>
            </p:nvSpPr>
            <p:spPr>
              <a:xfrm>
                <a:off x="15388770" y="7058878"/>
                <a:ext cx="1796288" cy="15832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89" h="21600" extrusionOk="0">
                    <a:moveTo>
                      <a:pt x="5986" y="21600"/>
                    </a:moveTo>
                    <a:cubicBezTo>
                      <a:pt x="5549" y="21600"/>
                      <a:pt x="5146" y="21331"/>
                      <a:pt x="4924" y="20903"/>
                    </a:cubicBezTo>
                    <a:lnTo>
                      <a:pt x="166" y="11501"/>
                    </a:lnTo>
                    <a:cubicBezTo>
                      <a:pt x="-56" y="11065"/>
                      <a:pt x="-56" y="10535"/>
                      <a:pt x="166" y="10099"/>
                    </a:cubicBezTo>
                    <a:lnTo>
                      <a:pt x="4924" y="697"/>
                    </a:lnTo>
                    <a:cubicBezTo>
                      <a:pt x="5146" y="261"/>
                      <a:pt x="5549" y="0"/>
                      <a:pt x="5986" y="0"/>
                    </a:cubicBezTo>
                    <a:lnTo>
                      <a:pt x="15502" y="0"/>
                    </a:lnTo>
                    <a:cubicBezTo>
                      <a:pt x="15939" y="0"/>
                      <a:pt x="16342" y="269"/>
                      <a:pt x="16564" y="697"/>
                    </a:cubicBezTo>
                    <a:lnTo>
                      <a:pt x="21322" y="10099"/>
                    </a:lnTo>
                    <a:cubicBezTo>
                      <a:pt x="21544" y="10535"/>
                      <a:pt x="21544" y="11065"/>
                      <a:pt x="21322" y="11501"/>
                    </a:cubicBezTo>
                    <a:lnTo>
                      <a:pt x="16571" y="20903"/>
                    </a:lnTo>
                    <a:cubicBezTo>
                      <a:pt x="16349" y="21339"/>
                      <a:pt x="15946" y="21600"/>
                      <a:pt x="15509" y="21600"/>
                    </a:cubicBezTo>
                    <a:lnTo>
                      <a:pt x="5986" y="21600"/>
                    </a:lnTo>
                    <a:close/>
                  </a:path>
                </a:pathLst>
              </a:custGeom>
              <a:gradFill>
                <a:gsLst>
                  <a:gs pos="6000">
                    <a:srgbClr val="B1510F"/>
                  </a:gs>
                  <a:gs pos="52000">
                    <a:schemeClr val="accent2">
                      <a:lumMod val="40000"/>
                      <a:lumOff val="60000"/>
                    </a:schemeClr>
                  </a:gs>
                  <a:gs pos="90000">
                    <a:srgbClr val="B1510F"/>
                  </a:gs>
                </a:gsLst>
                <a:lin ang="5400000" scaled="1"/>
              </a:gradFill>
              <a:ln w="12700">
                <a:miter lim="400000"/>
              </a:ln>
            </p:spPr>
            <p:txBody>
              <a:bodyPr tIns="91439" bIns="91439" anchor="ctr"/>
              <a:lstStyle>
                <a:defPPr>
                  <a:defRPr lang="en-US"/>
                </a:defPPr>
                <a:lvl1pPr marL="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solidFill>
                    <a:srgbClr val="000000"/>
                  </a:solidFill>
                  <a:latin typeface="Calibri"/>
                  <a:cs typeface="Calibri"/>
                  <a:sym typeface="Calibri"/>
                </a:endParaRPr>
              </a:p>
            </p:txBody>
          </p:sp>
          <p:sp>
            <p:nvSpPr>
              <p:cNvPr id="129" name="Graphic 2">
                <a:extLst>
                  <a:ext uri="{FF2B5EF4-FFF2-40B4-BE49-F238E27FC236}">
                    <a16:creationId xmlns="" xmlns:a16="http://schemas.microsoft.com/office/drawing/2014/main" id="{397465CC-DB06-7094-BD7E-48E09130D7C9}"/>
                  </a:ext>
                </a:extLst>
              </p:cNvPr>
              <p:cNvSpPr/>
              <p:nvPr/>
            </p:nvSpPr>
            <p:spPr>
              <a:xfrm>
                <a:off x="17059075" y="7036236"/>
                <a:ext cx="4926439" cy="16296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05" h="21600" extrusionOk="0">
                    <a:moveTo>
                      <a:pt x="1458" y="8426"/>
                    </a:moveTo>
                    <a:lnTo>
                      <a:pt x="31" y="923"/>
                    </a:lnTo>
                    <a:cubicBezTo>
                      <a:pt x="-25" y="631"/>
                      <a:pt x="8" y="254"/>
                      <a:pt x="104" y="85"/>
                    </a:cubicBezTo>
                    <a:cubicBezTo>
                      <a:pt x="135" y="31"/>
                      <a:pt x="170" y="0"/>
                      <a:pt x="206" y="0"/>
                    </a:cubicBezTo>
                    <a:lnTo>
                      <a:pt x="19403" y="0"/>
                    </a:lnTo>
                    <a:cubicBezTo>
                      <a:pt x="19583" y="0"/>
                      <a:pt x="19750" y="292"/>
                      <a:pt x="19842" y="770"/>
                    </a:cubicBezTo>
                    <a:lnTo>
                      <a:pt x="21296" y="8426"/>
                    </a:lnTo>
                    <a:cubicBezTo>
                      <a:pt x="21575" y="9896"/>
                      <a:pt x="21575" y="11704"/>
                      <a:pt x="21296" y="13174"/>
                    </a:cubicBezTo>
                    <a:lnTo>
                      <a:pt x="19839" y="20830"/>
                    </a:lnTo>
                    <a:cubicBezTo>
                      <a:pt x="19748" y="21308"/>
                      <a:pt x="19580" y="21600"/>
                      <a:pt x="19401" y="21600"/>
                    </a:cubicBezTo>
                    <a:lnTo>
                      <a:pt x="203" y="21600"/>
                    </a:lnTo>
                    <a:cubicBezTo>
                      <a:pt x="92" y="21600"/>
                      <a:pt x="0" y="21323"/>
                      <a:pt x="0" y="20984"/>
                    </a:cubicBezTo>
                    <a:cubicBezTo>
                      <a:pt x="0" y="20877"/>
                      <a:pt x="10" y="20769"/>
                      <a:pt x="28" y="20677"/>
                    </a:cubicBezTo>
                    <a:lnTo>
                      <a:pt x="1455" y="13174"/>
                    </a:lnTo>
                    <a:cubicBezTo>
                      <a:pt x="1734" y="11696"/>
                      <a:pt x="1734" y="9896"/>
                      <a:pt x="1458" y="8426"/>
                    </a:cubicBezTo>
                    <a:close/>
                  </a:path>
                </a:pathLst>
              </a:custGeom>
              <a:gradFill>
                <a:gsLst>
                  <a:gs pos="6000">
                    <a:srgbClr val="B1510F"/>
                  </a:gs>
                  <a:gs pos="52000">
                    <a:schemeClr val="accent2">
                      <a:lumMod val="40000"/>
                      <a:lumOff val="60000"/>
                    </a:schemeClr>
                  </a:gs>
                  <a:gs pos="90000">
                    <a:srgbClr val="B1510F"/>
                  </a:gs>
                </a:gsLst>
                <a:lin ang="5400000" scaled="1"/>
              </a:gradFill>
              <a:ln w="12700">
                <a:miter lim="400000"/>
              </a:ln>
            </p:spPr>
            <p:txBody>
              <a:bodyPr tIns="91439" bIns="91439" anchor="ctr"/>
              <a:lstStyle>
                <a:defPPr>
                  <a:defRPr lang="en-US"/>
                </a:defPPr>
                <a:lvl1pPr marL="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1828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kumimoji="0" sz="3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  <a:sym typeface="Calibri"/>
                </a:endParaRPr>
              </a:p>
            </p:txBody>
          </p:sp>
          <p:sp>
            <p:nvSpPr>
              <p:cNvPr id="130" name="Graphic 2">
                <a:extLst>
                  <a:ext uri="{FF2B5EF4-FFF2-40B4-BE49-F238E27FC236}">
                    <a16:creationId xmlns="" xmlns:a16="http://schemas.microsoft.com/office/drawing/2014/main" id="{7CA6C0F7-5110-A45E-CC9A-42C6B08CE616}"/>
                  </a:ext>
                </a:extLst>
              </p:cNvPr>
              <p:cNvSpPr/>
              <p:nvPr/>
            </p:nvSpPr>
            <p:spPr>
              <a:xfrm>
                <a:off x="14235028" y="3060484"/>
                <a:ext cx="1795419" cy="15826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92" h="21600" extrusionOk="0">
                    <a:moveTo>
                      <a:pt x="5985" y="21600"/>
                    </a:moveTo>
                    <a:cubicBezTo>
                      <a:pt x="5548" y="21600"/>
                      <a:pt x="5144" y="21331"/>
                      <a:pt x="4922" y="20903"/>
                    </a:cubicBezTo>
                    <a:lnTo>
                      <a:pt x="161" y="11497"/>
                    </a:lnTo>
                    <a:cubicBezTo>
                      <a:pt x="-54" y="11061"/>
                      <a:pt x="-54" y="10531"/>
                      <a:pt x="161" y="10095"/>
                    </a:cubicBezTo>
                    <a:lnTo>
                      <a:pt x="4922" y="697"/>
                    </a:lnTo>
                    <a:cubicBezTo>
                      <a:pt x="5144" y="261"/>
                      <a:pt x="5548" y="0"/>
                      <a:pt x="5985" y="0"/>
                    </a:cubicBezTo>
                    <a:lnTo>
                      <a:pt x="15507" y="0"/>
                    </a:lnTo>
                    <a:cubicBezTo>
                      <a:pt x="15944" y="0"/>
                      <a:pt x="16348" y="269"/>
                      <a:pt x="16570" y="697"/>
                    </a:cubicBezTo>
                    <a:lnTo>
                      <a:pt x="21331" y="10095"/>
                    </a:lnTo>
                    <a:cubicBezTo>
                      <a:pt x="21546" y="10531"/>
                      <a:pt x="21546" y="11061"/>
                      <a:pt x="21331" y="11497"/>
                    </a:cubicBezTo>
                    <a:lnTo>
                      <a:pt x="16570" y="20903"/>
                    </a:lnTo>
                    <a:cubicBezTo>
                      <a:pt x="16348" y="21339"/>
                      <a:pt x="15944" y="21600"/>
                      <a:pt x="15507" y="21600"/>
                    </a:cubicBezTo>
                    <a:lnTo>
                      <a:pt x="5985" y="21600"/>
                    </a:lnTo>
                    <a:close/>
                  </a:path>
                </a:pathLst>
              </a:custGeom>
              <a:gradFill>
                <a:gsLst>
                  <a:gs pos="11000">
                    <a:srgbClr val="0069B8"/>
                  </a:gs>
                  <a:gs pos="52000">
                    <a:srgbClr val="61BBFF"/>
                  </a:gs>
                  <a:gs pos="87000">
                    <a:srgbClr val="0069B8"/>
                  </a:gs>
                </a:gsLst>
                <a:lin ang="5400000" scaled="1"/>
              </a:gradFill>
              <a:ln w="12700">
                <a:miter lim="400000"/>
              </a:ln>
            </p:spPr>
            <p:txBody>
              <a:bodyPr tIns="91439" bIns="91439" anchor="ctr"/>
              <a:lstStyle>
                <a:defPPr>
                  <a:defRPr lang="en-US"/>
                </a:defPPr>
                <a:lvl1pPr marL="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solidFill>
                    <a:srgbClr val="000000"/>
                  </a:solidFill>
                  <a:latin typeface="Calibri"/>
                  <a:cs typeface="Calibri"/>
                  <a:sym typeface="Calibri"/>
                </a:endParaRPr>
              </a:p>
            </p:txBody>
          </p:sp>
          <p:sp>
            <p:nvSpPr>
              <p:cNvPr id="131" name="Graphic 2">
                <a:extLst>
                  <a:ext uri="{FF2B5EF4-FFF2-40B4-BE49-F238E27FC236}">
                    <a16:creationId xmlns="" xmlns:a16="http://schemas.microsoft.com/office/drawing/2014/main" id="{0DFDDD09-F4D3-C302-71EA-81D1F4A39D53}"/>
                  </a:ext>
                </a:extLst>
              </p:cNvPr>
              <p:cNvSpPr/>
              <p:nvPr/>
            </p:nvSpPr>
            <p:spPr>
              <a:xfrm>
                <a:off x="14235028" y="9058366"/>
                <a:ext cx="1795419" cy="15832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92" h="21600" extrusionOk="0">
                    <a:moveTo>
                      <a:pt x="5985" y="21600"/>
                    </a:moveTo>
                    <a:cubicBezTo>
                      <a:pt x="5548" y="21600"/>
                      <a:pt x="5144" y="21331"/>
                      <a:pt x="4922" y="20903"/>
                    </a:cubicBezTo>
                    <a:lnTo>
                      <a:pt x="161" y="11501"/>
                    </a:lnTo>
                    <a:cubicBezTo>
                      <a:pt x="-54" y="11065"/>
                      <a:pt x="-54" y="10535"/>
                      <a:pt x="161" y="10099"/>
                    </a:cubicBezTo>
                    <a:lnTo>
                      <a:pt x="4922" y="697"/>
                    </a:lnTo>
                    <a:cubicBezTo>
                      <a:pt x="5144" y="261"/>
                      <a:pt x="5548" y="0"/>
                      <a:pt x="5985" y="0"/>
                    </a:cubicBezTo>
                    <a:lnTo>
                      <a:pt x="15507" y="0"/>
                    </a:lnTo>
                    <a:cubicBezTo>
                      <a:pt x="15944" y="0"/>
                      <a:pt x="16348" y="269"/>
                      <a:pt x="16570" y="697"/>
                    </a:cubicBezTo>
                    <a:lnTo>
                      <a:pt x="21331" y="10099"/>
                    </a:lnTo>
                    <a:cubicBezTo>
                      <a:pt x="21546" y="10535"/>
                      <a:pt x="21546" y="11065"/>
                      <a:pt x="21331" y="11501"/>
                    </a:cubicBezTo>
                    <a:lnTo>
                      <a:pt x="16570" y="20903"/>
                    </a:lnTo>
                    <a:cubicBezTo>
                      <a:pt x="16348" y="21339"/>
                      <a:pt x="15944" y="21600"/>
                      <a:pt x="15507" y="21600"/>
                    </a:cubicBezTo>
                    <a:lnTo>
                      <a:pt x="5985" y="21600"/>
                    </a:lnTo>
                    <a:close/>
                  </a:path>
                </a:pathLst>
              </a:custGeom>
              <a:gradFill>
                <a:gsLst>
                  <a:gs pos="11000">
                    <a:srgbClr val="58267E"/>
                  </a:gs>
                  <a:gs pos="52000">
                    <a:srgbClr val="CBA9E5"/>
                  </a:gs>
                  <a:gs pos="86000">
                    <a:srgbClr val="58267E"/>
                  </a:gs>
                </a:gsLst>
                <a:lin ang="5400000" scaled="1"/>
              </a:gradFill>
              <a:ln w="12700">
                <a:miter lim="400000"/>
              </a:ln>
            </p:spPr>
            <p:txBody>
              <a:bodyPr tIns="91439" bIns="91439" anchor="ctr"/>
              <a:lstStyle>
                <a:defPPr>
                  <a:defRPr lang="en-US"/>
                </a:defPPr>
                <a:lvl1pPr marL="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solidFill>
                    <a:srgbClr val="000000"/>
                  </a:solidFill>
                  <a:latin typeface="Calibri"/>
                  <a:cs typeface="Calibri"/>
                  <a:sym typeface="Calibri"/>
                </a:endParaRPr>
              </a:p>
            </p:txBody>
          </p:sp>
          <p:sp>
            <p:nvSpPr>
              <p:cNvPr id="132" name="Graphic 2">
                <a:extLst>
                  <a:ext uri="{FF2B5EF4-FFF2-40B4-BE49-F238E27FC236}">
                    <a16:creationId xmlns="" xmlns:a16="http://schemas.microsoft.com/office/drawing/2014/main" id="{C73D7CF5-E5DF-6AAE-69B0-E1FDF4F52911}"/>
                  </a:ext>
                </a:extLst>
              </p:cNvPr>
              <p:cNvSpPr/>
              <p:nvPr/>
            </p:nvSpPr>
            <p:spPr>
              <a:xfrm>
                <a:off x="10046644" y="4957790"/>
                <a:ext cx="4281715" cy="37870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69" h="21600" extrusionOk="0">
                    <a:moveTo>
                      <a:pt x="15369" y="0"/>
                    </a:moveTo>
                    <a:lnTo>
                      <a:pt x="6101" y="0"/>
                    </a:lnTo>
                    <a:cubicBezTo>
                      <a:pt x="5577" y="0"/>
                      <a:pt x="5093" y="318"/>
                      <a:pt x="4831" y="831"/>
                    </a:cubicBezTo>
                    <a:lnTo>
                      <a:pt x="197" y="9964"/>
                    </a:lnTo>
                    <a:cubicBezTo>
                      <a:pt x="-65" y="10480"/>
                      <a:pt x="-65" y="11116"/>
                      <a:pt x="197" y="11633"/>
                    </a:cubicBezTo>
                    <a:lnTo>
                      <a:pt x="4831" y="20766"/>
                    </a:lnTo>
                    <a:cubicBezTo>
                      <a:pt x="5093" y="21282"/>
                      <a:pt x="5577" y="21600"/>
                      <a:pt x="6101" y="21600"/>
                    </a:cubicBezTo>
                    <a:lnTo>
                      <a:pt x="15369" y="21600"/>
                    </a:lnTo>
                    <a:cubicBezTo>
                      <a:pt x="15893" y="21600"/>
                      <a:pt x="16377" y="21282"/>
                      <a:pt x="16639" y="20766"/>
                    </a:cubicBezTo>
                    <a:lnTo>
                      <a:pt x="21273" y="11633"/>
                    </a:lnTo>
                    <a:cubicBezTo>
                      <a:pt x="21535" y="11116"/>
                      <a:pt x="21535" y="10480"/>
                      <a:pt x="21273" y="9964"/>
                    </a:cubicBezTo>
                    <a:lnTo>
                      <a:pt x="16639" y="831"/>
                    </a:lnTo>
                    <a:cubicBezTo>
                      <a:pt x="16377" y="315"/>
                      <a:pt x="15893" y="0"/>
                      <a:pt x="15369" y="0"/>
                    </a:cubicBezTo>
                    <a:close/>
                  </a:path>
                </a:pathLst>
              </a:custGeom>
              <a:gradFill>
                <a:gsLst>
                  <a:gs pos="22846">
                    <a:srgbClr val="FFFFFF"/>
                  </a:gs>
                  <a:gs pos="63322">
                    <a:srgbClr val="E6EAEB"/>
                  </a:gs>
                  <a:gs pos="99960">
                    <a:srgbClr val="CDD5D8"/>
                  </a:gs>
                </a:gsLst>
                <a:lin ang="2089253"/>
              </a:gradFill>
              <a:ln w="12700">
                <a:miter lim="400000"/>
              </a:ln>
              <a:effectLst>
                <a:outerShdw blurRad="76200" dist="50800" dir="2315233" rotWithShape="0">
                  <a:srgbClr val="000000">
                    <a:alpha val="28814"/>
                  </a:srgbClr>
                </a:outerShdw>
              </a:effectLst>
            </p:spPr>
            <p:txBody>
              <a:bodyPr tIns="91439" bIns="91439" anchor="ctr"/>
              <a:lstStyle>
                <a:defPPr>
                  <a:defRPr lang="en-US"/>
                </a:defPPr>
                <a:lvl1pPr marL="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1828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600">
                    <a:solidFill>
                      <a:srgbClr val="FFFFFF"/>
                    </a:solidFill>
                    <a:latin typeface="Avenir Next Regular"/>
                    <a:ea typeface="Avenir Next Regular"/>
                    <a:cs typeface="Avenir Next Regular"/>
                    <a:sym typeface="Avenir Next Regular"/>
                  </a:defRPr>
                </a:pPr>
                <a:endParaRPr kumimoji="0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venir Next Regular"/>
                  <a:sym typeface="Avenir Next Regular"/>
                </a:endParaRPr>
              </a:p>
            </p:txBody>
          </p:sp>
          <p:sp>
            <p:nvSpPr>
              <p:cNvPr id="133" name="Freeform 43">
                <a:extLst>
                  <a:ext uri="{FF2B5EF4-FFF2-40B4-BE49-F238E27FC236}">
                    <a16:creationId xmlns="" xmlns:a16="http://schemas.microsoft.com/office/drawing/2014/main" id="{94FD7F44-16AF-20A4-0E45-D22B74F289DE}"/>
                  </a:ext>
                </a:extLst>
              </p:cNvPr>
              <p:cNvSpPr/>
              <p:nvPr/>
            </p:nvSpPr>
            <p:spPr>
              <a:xfrm>
                <a:off x="2388905" y="5036747"/>
                <a:ext cx="4926441" cy="16296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02" h="21600" extrusionOk="0">
                    <a:moveTo>
                      <a:pt x="20048" y="8426"/>
                    </a:moveTo>
                    <a:lnTo>
                      <a:pt x="21474" y="923"/>
                    </a:lnTo>
                    <a:cubicBezTo>
                      <a:pt x="21530" y="631"/>
                      <a:pt x="21497" y="254"/>
                      <a:pt x="21401" y="85"/>
                    </a:cubicBezTo>
                    <a:cubicBezTo>
                      <a:pt x="21370" y="31"/>
                      <a:pt x="21335" y="0"/>
                      <a:pt x="21299" y="0"/>
                    </a:cubicBezTo>
                    <a:lnTo>
                      <a:pt x="2104" y="0"/>
                    </a:lnTo>
                    <a:cubicBezTo>
                      <a:pt x="1924" y="0"/>
                      <a:pt x="1757" y="292"/>
                      <a:pt x="1666" y="770"/>
                    </a:cubicBezTo>
                    <a:lnTo>
                      <a:pt x="209" y="8426"/>
                    </a:lnTo>
                    <a:cubicBezTo>
                      <a:pt x="-70" y="9896"/>
                      <a:pt x="-70" y="11704"/>
                      <a:pt x="209" y="13174"/>
                    </a:cubicBezTo>
                    <a:lnTo>
                      <a:pt x="1666" y="20831"/>
                    </a:lnTo>
                    <a:cubicBezTo>
                      <a:pt x="1757" y="21308"/>
                      <a:pt x="1924" y="21600"/>
                      <a:pt x="2104" y="21600"/>
                    </a:cubicBezTo>
                    <a:lnTo>
                      <a:pt x="21299" y="21600"/>
                    </a:lnTo>
                    <a:cubicBezTo>
                      <a:pt x="21411" y="21600"/>
                      <a:pt x="21502" y="21323"/>
                      <a:pt x="21502" y="20984"/>
                    </a:cubicBezTo>
                    <a:cubicBezTo>
                      <a:pt x="21502" y="20877"/>
                      <a:pt x="21492" y="20769"/>
                      <a:pt x="21474" y="20677"/>
                    </a:cubicBezTo>
                    <a:lnTo>
                      <a:pt x="20048" y="13174"/>
                    </a:lnTo>
                    <a:cubicBezTo>
                      <a:pt x="19771" y="11704"/>
                      <a:pt x="19771" y="9896"/>
                      <a:pt x="20048" y="8426"/>
                    </a:cubicBezTo>
                    <a:close/>
                  </a:path>
                </a:pathLst>
              </a:custGeom>
              <a:gradFill>
                <a:gsLst>
                  <a:gs pos="6000">
                    <a:schemeClr val="accent6">
                      <a:lumMod val="75000"/>
                    </a:schemeClr>
                  </a:gs>
                  <a:gs pos="52000">
                    <a:srgbClr val="FFC000"/>
                  </a:gs>
                  <a:gs pos="92000">
                    <a:schemeClr val="accent6">
                      <a:lumMod val="75000"/>
                    </a:schemeClr>
                  </a:gs>
                </a:gsLst>
                <a:lin ang="5400000" scaled="1"/>
              </a:gradFill>
              <a:ln w="12700">
                <a:miter lim="400000"/>
              </a:ln>
            </p:spPr>
            <p:txBody>
              <a:bodyPr tIns="91439" bIns="91439" anchor="ctr"/>
              <a:lstStyle>
                <a:defPPr>
                  <a:defRPr lang="en-US"/>
                </a:defPPr>
                <a:lvl1pPr marL="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1828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kumimoji="0" sz="3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  <a:sym typeface="Calibri"/>
                </a:endParaRPr>
              </a:p>
            </p:txBody>
          </p:sp>
          <p:sp>
            <p:nvSpPr>
              <p:cNvPr id="134" name="Freeform 47">
                <a:extLst>
                  <a:ext uri="{FF2B5EF4-FFF2-40B4-BE49-F238E27FC236}">
                    <a16:creationId xmlns="" xmlns:a16="http://schemas.microsoft.com/office/drawing/2014/main" id="{23EC5EAA-D91F-1C0A-1DCE-89929E0B0004}"/>
                  </a:ext>
                </a:extLst>
              </p:cNvPr>
              <p:cNvSpPr/>
              <p:nvPr/>
            </p:nvSpPr>
            <p:spPr>
              <a:xfrm>
                <a:off x="2329210" y="7012432"/>
                <a:ext cx="4926442" cy="16296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05" h="21600" extrusionOk="0">
                    <a:moveTo>
                      <a:pt x="20047" y="8426"/>
                    </a:moveTo>
                    <a:lnTo>
                      <a:pt x="21474" y="923"/>
                    </a:lnTo>
                    <a:cubicBezTo>
                      <a:pt x="21530" y="631"/>
                      <a:pt x="21497" y="254"/>
                      <a:pt x="21401" y="85"/>
                    </a:cubicBezTo>
                    <a:cubicBezTo>
                      <a:pt x="21370" y="31"/>
                      <a:pt x="21335" y="0"/>
                      <a:pt x="21299" y="0"/>
                    </a:cubicBezTo>
                    <a:lnTo>
                      <a:pt x="2102" y="0"/>
                    </a:lnTo>
                    <a:cubicBezTo>
                      <a:pt x="1922" y="0"/>
                      <a:pt x="1755" y="292"/>
                      <a:pt x="1663" y="770"/>
                    </a:cubicBezTo>
                    <a:lnTo>
                      <a:pt x="209" y="8426"/>
                    </a:lnTo>
                    <a:cubicBezTo>
                      <a:pt x="-70" y="9896"/>
                      <a:pt x="-70" y="11704"/>
                      <a:pt x="209" y="13174"/>
                    </a:cubicBezTo>
                    <a:lnTo>
                      <a:pt x="1666" y="20830"/>
                    </a:lnTo>
                    <a:cubicBezTo>
                      <a:pt x="1757" y="21308"/>
                      <a:pt x="1925" y="21600"/>
                      <a:pt x="2104" y="21600"/>
                    </a:cubicBezTo>
                    <a:lnTo>
                      <a:pt x="21302" y="21600"/>
                    </a:lnTo>
                    <a:cubicBezTo>
                      <a:pt x="21413" y="21600"/>
                      <a:pt x="21505" y="21323"/>
                      <a:pt x="21505" y="20984"/>
                    </a:cubicBezTo>
                    <a:cubicBezTo>
                      <a:pt x="21505" y="20877"/>
                      <a:pt x="21495" y="20769"/>
                      <a:pt x="21477" y="20677"/>
                    </a:cubicBezTo>
                    <a:lnTo>
                      <a:pt x="20050" y="13174"/>
                    </a:lnTo>
                    <a:cubicBezTo>
                      <a:pt x="19771" y="11696"/>
                      <a:pt x="19771" y="9888"/>
                      <a:pt x="20047" y="8426"/>
                    </a:cubicBezTo>
                    <a:close/>
                  </a:path>
                </a:pathLst>
              </a:custGeom>
              <a:gradFill>
                <a:gsLst>
                  <a:gs pos="8000">
                    <a:srgbClr val="006400"/>
                  </a:gs>
                  <a:gs pos="52000">
                    <a:srgbClr val="00DE00"/>
                  </a:gs>
                  <a:gs pos="95000">
                    <a:srgbClr val="006400"/>
                  </a:gs>
                </a:gsLst>
                <a:lin ang="5400000" scaled="1"/>
              </a:gradFill>
              <a:ln w="12700">
                <a:miter lim="400000"/>
              </a:ln>
            </p:spPr>
            <p:txBody>
              <a:bodyPr tIns="91439" bIns="91439" anchor="ctr"/>
              <a:lstStyle>
                <a:defPPr>
                  <a:defRPr lang="en-US"/>
                </a:defPPr>
                <a:lvl1pPr marL="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solidFill>
                    <a:srgbClr val="000000"/>
                  </a:solidFill>
                  <a:latin typeface="Calibri"/>
                  <a:cs typeface="Calibri"/>
                  <a:sym typeface="Calibri"/>
                </a:endParaRPr>
              </a:p>
            </p:txBody>
          </p:sp>
          <p:sp>
            <p:nvSpPr>
              <p:cNvPr id="135" name="Freeform 51">
                <a:extLst>
                  <a:ext uri="{FF2B5EF4-FFF2-40B4-BE49-F238E27FC236}">
                    <a16:creationId xmlns="" xmlns:a16="http://schemas.microsoft.com/office/drawing/2014/main" id="{2A09609B-CF77-AECB-ED65-60681ECA2536}"/>
                  </a:ext>
                </a:extLst>
              </p:cNvPr>
              <p:cNvSpPr/>
              <p:nvPr/>
            </p:nvSpPr>
            <p:spPr>
              <a:xfrm>
                <a:off x="3543081" y="3037260"/>
                <a:ext cx="4926849" cy="16296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02" h="21600" extrusionOk="0">
                    <a:moveTo>
                      <a:pt x="20048" y="8426"/>
                    </a:moveTo>
                    <a:lnTo>
                      <a:pt x="21474" y="923"/>
                    </a:lnTo>
                    <a:cubicBezTo>
                      <a:pt x="21530" y="631"/>
                      <a:pt x="21497" y="254"/>
                      <a:pt x="21401" y="85"/>
                    </a:cubicBezTo>
                    <a:cubicBezTo>
                      <a:pt x="21370" y="31"/>
                      <a:pt x="21335" y="0"/>
                      <a:pt x="21299" y="0"/>
                    </a:cubicBezTo>
                    <a:lnTo>
                      <a:pt x="2104" y="0"/>
                    </a:lnTo>
                    <a:cubicBezTo>
                      <a:pt x="1924" y="0"/>
                      <a:pt x="1757" y="292"/>
                      <a:pt x="1666" y="770"/>
                    </a:cubicBezTo>
                    <a:lnTo>
                      <a:pt x="209" y="8426"/>
                    </a:lnTo>
                    <a:cubicBezTo>
                      <a:pt x="-70" y="9896"/>
                      <a:pt x="-70" y="11704"/>
                      <a:pt x="209" y="13174"/>
                    </a:cubicBezTo>
                    <a:lnTo>
                      <a:pt x="1666" y="20830"/>
                    </a:lnTo>
                    <a:cubicBezTo>
                      <a:pt x="1757" y="21308"/>
                      <a:pt x="1924" y="21600"/>
                      <a:pt x="2104" y="21600"/>
                    </a:cubicBezTo>
                    <a:lnTo>
                      <a:pt x="21297" y="21600"/>
                    </a:lnTo>
                    <a:cubicBezTo>
                      <a:pt x="21408" y="21600"/>
                      <a:pt x="21500" y="21323"/>
                      <a:pt x="21500" y="20984"/>
                    </a:cubicBezTo>
                    <a:cubicBezTo>
                      <a:pt x="21500" y="20877"/>
                      <a:pt x="21489" y="20769"/>
                      <a:pt x="21472" y="20677"/>
                    </a:cubicBezTo>
                    <a:lnTo>
                      <a:pt x="20045" y="13174"/>
                    </a:lnTo>
                    <a:cubicBezTo>
                      <a:pt x="19769" y="11696"/>
                      <a:pt x="19769" y="9896"/>
                      <a:pt x="20048" y="8426"/>
                    </a:cubicBezTo>
                    <a:close/>
                  </a:path>
                </a:pathLst>
              </a:custGeom>
              <a:gradFill>
                <a:gsLst>
                  <a:gs pos="1000">
                    <a:srgbClr val="AC0000"/>
                  </a:gs>
                  <a:gs pos="52000">
                    <a:srgbClr val="FF7D7D"/>
                  </a:gs>
                  <a:gs pos="100000">
                    <a:srgbClr val="AC0000"/>
                  </a:gs>
                </a:gsLst>
                <a:lin ang="5400000" scaled="1"/>
              </a:gradFill>
              <a:ln w="12700">
                <a:miter lim="400000"/>
              </a:ln>
            </p:spPr>
            <p:txBody>
              <a:bodyPr tIns="91439" bIns="91439" anchor="ctr"/>
              <a:lstStyle>
                <a:defPPr>
                  <a:defRPr lang="en-US"/>
                </a:defPPr>
                <a:lvl1pPr marL="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sz="25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Calibri"/>
                </a:endParaRPr>
              </a:p>
            </p:txBody>
          </p:sp>
          <p:sp>
            <p:nvSpPr>
              <p:cNvPr id="136" name="Freeform 55">
                <a:extLst>
                  <a:ext uri="{FF2B5EF4-FFF2-40B4-BE49-F238E27FC236}">
                    <a16:creationId xmlns="" xmlns:a16="http://schemas.microsoft.com/office/drawing/2014/main" id="{D8E4C4B5-DA63-D239-7E91-7726E6BB5EF9}"/>
                  </a:ext>
                </a:extLst>
              </p:cNvPr>
              <p:cNvSpPr/>
              <p:nvPr/>
            </p:nvSpPr>
            <p:spPr>
              <a:xfrm>
                <a:off x="3543081" y="9035724"/>
                <a:ext cx="4926849" cy="16296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02" h="21600" extrusionOk="0">
                    <a:moveTo>
                      <a:pt x="20048" y="8426"/>
                    </a:moveTo>
                    <a:lnTo>
                      <a:pt x="21474" y="923"/>
                    </a:lnTo>
                    <a:cubicBezTo>
                      <a:pt x="21530" y="631"/>
                      <a:pt x="21497" y="254"/>
                      <a:pt x="21401" y="85"/>
                    </a:cubicBezTo>
                    <a:cubicBezTo>
                      <a:pt x="21370" y="31"/>
                      <a:pt x="21335" y="0"/>
                      <a:pt x="21299" y="0"/>
                    </a:cubicBezTo>
                    <a:lnTo>
                      <a:pt x="2104" y="0"/>
                    </a:lnTo>
                    <a:cubicBezTo>
                      <a:pt x="1924" y="0"/>
                      <a:pt x="1757" y="292"/>
                      <a:pt x="1666" y="770"/>
                    </a:cubicBezTo>
                    <a:lnTo>
                      <a:pt x="209" y="8426"/>
                    </a:lnTo>
                    <a:cubicBezTo>
                      <a:pt x="-70" y="9896"/>
                      <a:pt x="-70" y="11704"/>
                      <a:pt x="209" y="13174"/>
                    </a:cubicBezTo>
                    <a:lnTo>
                      <a:pt x="1666" y="20830"/>
                    </a:lnTo>
                    <a:cubicBezTo>
                      <a:pt x="1757" y="21308"/>
                      <a:pt x="1924" y="21600"/>
                      <a:pt x="2104" y="21600"/>
                    </a:cubicBezTo>
                    <a:lnTo>
                      <a:pt x="21297" y="21600"/>
                    </a:lnTo>
                    <a:cubicBezTo>
                      <a:pt x="21408" y="21600"/>
                      <a:pt x="21500" y="21323"/>
                      <a:pt x="21500" y="20984"/>
                    </a:cubicBezTo>
                    <a:cubicBezTo>
                      <a:pt x="21500" y="20877"/>
                      <a:pt x="21489" y="20769"/>
                      <a:pt x="21472" y="20677"/>
                    </a:cubicBezTo>
                    <a:lnTo>
                      <a:pt x="20045" y="13174"/>
                    </a:lnTo>
                    <a:cubicBezTo>
                      <a:pt x="19769" y="11696"/>
                      <a:pt x="19769" y="9896"/>
                      <a:pt x="20048" y="8426"/>
                    </a:cubicBezTo>
                    <a:close/>
                  </a:path>
                </a:pathLst>
              </a:custGeom>
              <a:gradFill>
                <a:gsLst>
                  <a:gs pos="3000">
                    <a:srgbClr val="830B55"/>
                  </a:gs>
                  <a:gs pos="52000">
                    <a:srgbClr val="F36DC0"/>
                  </a:gs>
                  <a:gs pos="100000">
                    <a:srgbClr val="830B55"/>
                  </a:gs>
                </a:gsLst>
                <a:lin ang="5400000" scaled="1"/>
              </a:gradFill>
              <a:ln w="12700">
                <a:miter lim="400000"/>
              </a:ln>
            </p:spPr>
            <p:txBody>
              <a:bodyPr tIns="91439" bIns="91439" anchor="ctr"/>
              <a:lstStyle>
                <a:defPPr>
                  <a:defRPr lang="en-US"/>
                </a:defPPr>
                <a:lvl1pPr marL="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1828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kumimoji="0" sz="3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  <a:sym typeface="Calibri"/>
                </a:endParaRPr>
              </a:p>
            </p:txBody>
          </p:sp>
          <p:sp>
            <p:nvSpPr>
              <p:cNvPr id="137" name="Freeform 59">
                <a:extLst>
                  <a:ext uri="{FF2B5EF4-FFF2-40B4-BE49-F238E27FC236}">
                    <a16:creationId xmlns="" xmlns:a16="http://schemas.microsoft.com/office/drawing/2014/main" id="{27C0CA5D-84A1-DC27-5935-70824B07D518}"/>
                  </a:ext>
                </a:extLst>
              </p:cNvPr>
              <p:cNvSpPr/>
              <p:nvPr/>
            </p:nvSpPr>
            <p:spPr>
              <a:xfrm>
                <a:off x="17059075" y="5036747"/>
                <a:ext cx="4926439" cy="16296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05" h="21600" extrusionOk="0">
                    <a:moveTo>
                      <a:pt x="1458" y="8426"/>
                    </a:moveTo>
                    <a:lnTo>
                      <a:pt x="31" y="923"/>
                    </a:lnTo>
                    <a:cubicBezTo>
                      <a:pt x="-25" y="631"/>
                      <a:pt x="8" y="254"/>
                      <a:pt x="104" y="85"/>
                    </a:cubicBezTo>
                    <a:cubicBezTo>
                      <a:pt x="135" y="31"/>
                      <a:pt x="170" y="0"/>
                      <a:pt x="206" y="0"/>
                    </a:cubicBezTo>
                    <a:lnTo>
                      <a:pt x="19403" y="0"/>
                    </a:lnTo>
                    <a:cubicBezTo>
                      <a:pt x="19583" y="0"/>
                      <a:pt x="19750" y="292"/>
                      <a:pt x="19842" y="770"/>
                    </a:cubicBezTo>
                    <a:lnTo>
                      <a:pt x="21296" y="8426"/>
                    </a:lnTo>
                    <a:cubicBezTo>
                      <a:pt x="21575" y="9896"/>
                      <a:pt x="21575" y="11704"/>
                      <a:pt x="21296" y="13174"/>
                    </a:cubicBezTo>
                    <a:lnTo>
                      <a:pt x="19839" y="20831"/>
                    </a:lnTo>
                    <a:cubicBezTo>
                      <a:pt x="19748" y="21308"/>
                      <a:pt x="19580" y="21600"/>
                      <a:pt x="19401" y="21600"/>
                    </a:cubicBezTo>
                    <a:lnTo>
                      <a:pt x="203" y="21600"/>
                    </a:lnTo>
                    <a:cubicBezTo>
                      <a:pt x="92" y="21600"/>
                      <a:pt x="0" y="21323"/>
                      <a:pt x="0" y="20984"/>
                    </a:cubicBezTo>
                    <a:cubicBezTo>
                      <a:pt x="0" y="20877"/>
                      <a:pt x="10" y="20769"/>
                      <a:pt x="28" y="20677"/>
                    </a:cubicBezTo>
                    <a:lnTo>
                      <a:pt x="1455" y="13174"/>
                    </a:lnTo>
                    <a:cubicBezTo>
                      <a:pt x="1734" y="11704"/>
                      <a:pt x="1734" y="9896"/>
                      <a:pt x="1458" y="8426"/>
                    </a:cubicBezTo>
                    <a:close/>
                  </a:path>
                </a:pathLst>
              </a:custGeom>
              <a:gradFill>
                <a:gsLst>
                  <a:gs pos="3000">
                    <a:srgbClr val="DA10D0"/>
                  </a:gs>
                  <a:gs pos="52000">
                    <a:srgbClr val="F78DF2"/>
                  </a:gs>
                  <a:gs pos="100000">
                    <a:srgbClr val="DA10D0"/>
                  </a:gs>
                </a:gsLst>
                <a:lin ang="5400000" scaled="1"/>
              </a:gradFill>
              <a:ln w="12700">
                <a:miter lim="400000"/>
              </a:ln>
            </p:spPr>
            <p:txBody>
              <a:bodyPr tIns="91439" bIns="91439" anchor="ctr"/>
              <a:lstStyle>
                <a:defPPr>
                  <a:defRPr lang="en-US"/>
                </a:defPPr>
                <a:lvl1pPr marL="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1828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kumimoji="0" sz="3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  <a:sym typeface="Calibri"/>
                </a:endParaRPr>
              </a:p>
            </p:txBody>
          </p:sp>
          <p:sp>
            <p:nvSpPr>
              <p:cNvPr id="138" name="Freeform 68">
                <a:extLst>
                  <a:ext uri="{FF2B5EF4-FFF2-40B4-BE49-F238E27FC236}">
                    <a16:creationId xmlns="" xmlns:a16="http://schemas.microsoft.com/office/drawing/2014/main" id="{6D3627B4-64C7-8EFA-4F7C-4DACD364DE1F}"/>
                  </a:ext>
                </a:extLst>
              </p:cNvPr>
              <p:cNvSpPr/>
              <p:nvPr/>
            </p:nvSpPr>
            <p:spPr>
              <a:xfrm>
                <a:off x="15904898" y="3037260"/>
                <a:ext cx="4925860" cy="16296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02" h="21600" extrusionOk="0">
                    <a:moveTo>
                      <a:pt x="1455" y="8426"/>
                    </a:moveTo>
                    <a:lnTo>
                      <a:pt x="28" y="923"/>
                    </a:lnTo>
                    <a:cubicBezTo>
                      <a:pt x="-28" y="631"/>
                      <a:pt x="5" y="254"/>
                      <a:pt x="101" y="85"/>
                    </a:cubicBezTo>
                    <a:cubicBezTo>
                      <a:pt x="132" y="31"/>
                      <a:pt x="167" y="0"/>
                      <a:pt x="203" y="0"/>
                    </a:cubicBezTo>
                    <a:lnTo>
                      <a:pt x="19400" y="0"/>
                    </a:lnTo>
                    <a:cubicBezTo>
                      <a:pt x="19580" y="0"/>
                      <a:pt x="19747" y="292"/>
                      <a:pt x="19839" y="770"/>
                    </a:cubicBezTo>
                    <a:lnTo>
                      <a:pt x="21293" y="8426"/>
                    </a:lnTo>
                    <a:cubicBezTo>
                      <a:pt x="21572" y="9896"/>
                      <a:pt x="21572" y="11704"/>
                      <a:pt x="21293" y="13174"/>
                    </a:cubicBezTo>
                    <a:lnTo>
                      <a:pt x="19839" y="20830"/>
                    </a:lnTo>
                    <a:cubicBezTo>
                      <a:pt x="19747" y="21308"/>
                      <a:pt x="19580" y="21600"/>
                      <a:pt x="19400" y="21600"/>
                    </a:cubicBezTo>
                    <a:lnTo>
                      <a:pt x="203" y="21600"/>
                    </a:lnTo>
                    <a:cubicBezTo>
                      <a:pt x="91" y="21600"/>
                      <a:pt x="0" y="21323"/>
                      <a:pt x="0" y="20984"/>
                    </a:cubicBezTo>
                    <a:cubicBezTo>
                      <a:pt x="0" y="20877"/>
                      <a:pt x="10" y="20769"/>
                      <a:pt x="28" y="20677"/>
                    </a:cubicBezTo>
                    <a:lnTo>
                      <a:pt x="1455" y="13174"/>
                    </a:lnTo>
                    <a:cubicBezTo>
                      <a:pt x="1733" y="11696"/>
                      <a:pt x="1733" y="9896"/>
                      <a:pt x="1455" y="8426"/>
                    </a:cubicBezTo>
                    <a:close/>
                  </a:path>
                </a:pathLst>
              </a:custGeom>
              <a:gradFill>
                <a:gsLst>
                  <a:gs pos="11000">
                    <a:srgbClr val="0069B8"/>
                  </a:gs>
                  <a:gs pos="52000">
                    <a:srgbClr val="61BBFF"/>
                  </a:gs>
                  <a:gs pos="87000">
                    <a:srgbClr val="0069B8"/>
                  </a:gs>
                </a:gsLst>
                <a:lin ang="5400000" scaled="1"/>
              </a:gradFill>
              <a:ln w="12700">
                <a:miter lim="400000"/>
              </a:ln>
            </p:spPr>
            <p:txBody>
              <a:bodyPr tIns="91439" bIns="91439" anchor="ctr"/>
              <a:lstStyle>
                <a:defPPr>
                  <a:defRPr lang="en-US"/>
                </a:defPPr>
                <a:lvl1pPr marL="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1828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kumimoji="0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  <a:sym typeface="Calibri"/>
                </a:endParaRPr>
              </a:p>
            </p:txBody>
          </p:sp>
          <p:sp>
            <p:nvSpPr>
              <p:cNvPr id="139" name="Freeform 72">
                <a:extLst>
                  <a:ext uri="{FF2B5EF4-FFF2-40B4-BE49-F238E27FC236}">
                    <a16:creationId xmlns="" xmlns:a16="http://schemas.microsoft.com/office/drawing/2014/main" id="{2372FD5E-8F35-39F9-8F60-D660DD89BCE7}"/>
                  </a:ext>
                </a:extLst>
              </p:cNvPr>
              <p:cNvSpPr/>
              <p:nvPr/>
            </p:nvSpPr>
            <p:spPr>
              <a:xfrm>
                <a:off x="15904898" y="9035724"/>
                <a:ext cx="4925860" cy="16296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02" h="21600" extrusionOk="0">
                    <a:moveTo>
                      <a:pt x="1455" y="8426"/>
                    </a:moveTo>
                    <a:lnTo>
                      <a:pt x="28" y="923"/>
                    </a:lnTo>
                    <a:cubicBezTo>
                      <a:pt x="-28" y="631"/>
                      <a:pt x="5" y="254"/>
                      <a:pt x="101" y="85"/>
                    </a:cubicBezTo>
                    <a:cubicBezTo>
                      <a:pt x="132" y="31"/>
                      <a:pt x="167" y="0"/>
                      <a:pt x="203" y="0"/>
                    </a:cubicBezTo>
                    <a:lnTo>
                      <a:pt x="19400" y="0"/>
                    </a:lnTo>
                    <a:cubicBezTo>
                      <a:pt x="19580" y="0"/>
                      <a:pt x="19747" y="292"/>
                      <a:pt x="19839" y="770"/>
                    </a:cubicBezTo>
                    <a:lnTo>
                      <a:pt x="21293" y="8426"/>
                    </a:lnTo>
                    <a:cubicBezTo>
                      <a:pt x="21572" y="9896"/>
                      <a:pt x="21572" y="11704"/>
                      <a:pt x="21293" y="13174"/>
                    </a:cubicBezTo>
                    <a:lnTo>
                      <a:pt x="19839" y="20830"/>
                    </a:lnTo>
                    <a:cubicBezTo>
                      <a:pt x="19747" y="21308"/>
                      <a:pt x="19580" y="21600"/>
                      <a:pt x="19400" y="21600"/>
                    </a:cubicBezTo>
                    <a:lnTo>
                      <a:pt x="203" y="21600"/>
                    </a:lnTo>
                    <a:cubicBezTo>
                      <a:pt x="91" y="21600"/>
                      <a:pt x="0" y="21323"/>
                      <a:pt x="0" y="20984"/>
                    </a:cubicBezTo>
                    <a:cubicBezTo>
                      <a:pt x="0" y="20877"/>
                      <a:pt x="10" y="20769"/>
                      <a:pt x="28" y="20677"/>
                    </a:cubicBezTo>
                    <a:lnTo>
                      <a:pt x="1455" y="13174"/>
                    </a:lnTo>
                    <a:cubicBezTo>
                      <a:pt x="1733" y="11696"/>
                      <a:pt x="1733" y="9896"/>
                      <a:pt x="1455" y="8426"/>
                    </a:cubicBezTo>
                    <a:close/>
                  </a:path>
                </a:pathLst>
              </a:custGeom>
              <a:gradFill>
                <a:gsLst>
                  <a:gs pos="11000">
                    <a:srgbClr val="58267E"/>
                  </a:gs>
                  <a:gs pos="52000">
                    <a:srgbClr val="CBA9E5"/>
                  </a:gs>
                  <a:gs pos="86000">
                    <a:srgbClr val="58267E"/>
                  </a:gs>
                </a:gsLst>
                <a:lin ang="5400000" scaled="1"/>
              </a:gradFill>
              <a:ln w="12700">
                <a:miter lim="400000"/>
              </a:ln>
            </p:spPr>
            <p:txBody>
              <a:bodyPr tIns="91439" bIns="91439" anchor="ctr"/>
              <a:lstStyle>
                <a:defPPr>
                  <a:defRPr lang="en-US"/>
                </a:defPPr>
                <a:lvl1pPr marL="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1828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kumimoji="0" sz="3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  <a:sym typeface="Calibri"/>
                </a:endParaRPr>
              </a:p>
            </p:txBody>
          </p:sp>
          <p:sp>
            <p:nvSpPr>
              <p:cNvPr id="140" name="Google Shape;47;p1">
                <a:extLst>
                  <a:ext uri="{FF2B5EF4-FFF2-40B4-BE49-F238E27FC236}">
                    <a16:creationId xmlns="" xmlns:a16="http://schemas.microsoft.com/office/drawing/2014/main" id="{B82A8D72-183E-0755-CB39-1EB0E9E34D4F}"/>
                  </a:ext>
                </a:extLst>
              </p:cNvPr>
              <p:cNvSpPr txBox="1"/>
              <p:nvPr/>
            </p:nvSpPr>
            <p:spPr>
              <a:xfrm>
                <a:off x="17227414" y="3684707"/>
                <a:ext cx="2254430" cy="1332492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lc="http://schemas.openxmlformats.org/drawingml/2006/lockedCanvas"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lIns="91398" tIns="91398" rIns="91398" bIns="91398">
                <a:spAutoFit/>
              </a:bodyPr>
              <a:lstStyle>
                <a:defPPr>
                  <a:defRPr lang="en-US"/>
                </a:defPPr>
                <a:lvl1pPr marL="0" algn="l" defTabSz="1828800" rtl="0" eaLnBrk="1" latinLnBrk="0" hangingPunct="1">
                  <a:defRPr sz="4200" kern="1200">
                    <a:solidFill>
                      <a:srgbClr val="FFFFFF"/>
                    </a:solidFill>
                    <a:latin typeface="Avenir Next Regular"/>
                    <a:ea typeface="Avenir Next Regular"/>
                    <a:cs typeface="Avenir Next Regular"/>
                    <a:sym typeface="Avenir Next Regular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1828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sz="4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venir Next Regular"/>
                    <a:sym typeface="Avenir Next Regular"/>
                  </a:rPr>
                  <a:t>     </a:t>
                </a:r>
              </a:p>
            </p:txBody>
          </p:sp>
          <p:sp>
            <p:nvSpPr>
              <p:cNvPr id="141" name="Google Shape;48;p1">
                <a:extLst>
                  <a:ext uri="{FF2B5EF4-FFF2-40B4-BE49-F238E27FC236}">
                    <a16:creationId xmlns="" xmlns:a16="http://schemas.microsoft.com/office/drawing/2014/main" id="{32EF6FE2-99C5-97F9-C9F8-3CA8D0100951}"/>
                  </a:ext>
                </a:extLst>
              </p:cNvPr>
              <p:cNvSpPr txBox="1"/>
              <p:nvPr/>
            </p:nvSpPr>
            <p:spPr>
              <a:xfrm>
                <a:off x="17181299" y="3288610"/>
                <a:ext cx="2404862" cy="888283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lc="http://schemas.openxmlformats.org/drawingml/2006/lockedCanvas"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lIns="91398" tIns="91398" rIns="91398" bIns="91398">
                <a:spAutoFit/>
              </a:bodyPr>
              <a:lstStyle>
                <a:defPPr>
                  <a:defRPr lang="en-US"/>
                </a:defPPr>
                <a:lvl1pPr marL="0" algn="l" defTabSz="1828800" rtl="0" eaLnBrk="1" latinLnBrk="0" hangingPunct="1">
                  <a:defRPr sz="3600" kern="1200">
                    <a:solidFill>
                      <a:srgbClr val="FFFFFF"/>
                    </a:solidFill>
                    <a:latin typeface="Avenir Next Regular"/>
                    <a:ea typeface="Avenir Next Regular"/>
                    <a:cs typeface="Avenir Next Regular"/>
                    <a:sym typeface="Avenir Next Regular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1828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venir Next Regular"/>
                    <a:sym typeface="Avenir Next Regular"/>
                  </a:rPr>
                  <a:t>     </a:t>
                </a:r>
              </a:p>
            </p:txBody>
          </p:sp>
          <p:sp>
            <p:nvSpPr>
              <p:cNvPr id="142" name="Google Shape;48;p1">
                <a:extLst>
                  <a:ext uri="{FF2B5EF4-FFF2-40B4-BE49-F238E27FC236}">
                    <a16:creationId xmlns="" xmlns:a16="http://schemas.microsoft.com/office/drawing/2014/main" id="{6E8C5ECA-4076-6ECF-8F31-24E0D421AB61}"/>
                  </a:ext>
                </a:extLst>
              </p:cNvPr>
              <p:cNvSpPr txBox="1"/>
              <p:nvPr/>
            </p:nvSpPr>
            <p:spPr>
              <a:xfrm>
                <a:off x="18325860" y="5276023"/>
                <a:ext cx="2404862" cy="888283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lc="http://schemas.openxmlformats.org/drawingml/2006/lockedCanvas"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lIns="91398" tIns="91398" rIns="91398" bIns="91398">
                <a:spAutoFit/>
              </a:bodyPr>
              <a:lstStyle>
                <a:defPPr>
                  <a:defRPr lang="en-US"/>
                </a:defPPr>
                <a:lvl1pPr marL="0" algn="l" defTabSz="1828800" rtl="0" eaLnBrk="1" latinLnBrk="0" hangingPunct="1">
                  <a:defRPr sz="3600" kern="1200">
                    <a:solidFill>
                      <a:srgbClr val="FFFFFF"/>
                    </a:solidFill>
                    <a:latin typeface="Avenir Next Regular"/>
                    <a:ea typeface="Avenir Next Regular"/>
                    <a:cs typeface="Avenir Next Regular"/>
                    <a:sym typeface="Avenir Next Regular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1828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venir Next Regular"/>
                  <a:sym typeface="Avenir Next Regular"/>
                </a:endParaRPr>
              </a:p>
            </p:txBody>
          </p:sp>
          <p:sp>
            <p:nvSpPr>
              <p:cNvPr id="143" name="Google Shape;47;p1">
                <a:extLst>
                  <a:ext uri="{FF2B5EF4-FFF2-40B4-BE49-F238E27FC236}">
                    <a16:creationId xmlns="" xmlns:a16="http://schemas.microsoft.com/office/drawing/2014/main" id="{8452FE58-9E91-C933-AB65-01473474451D}"/>
                  </a:ext>
                </a:extLst>
              </p:cNvPr>
              <p:cNvSpPr txBox="1"/>
              <p:nvPr/>
            </p:nvSpPr>
            <p:spPr>
              <a:xfrm>
                <a:off x="18387432" y="7675439"/>
                <a:ext cx="2254430" cy="1332492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lc="http://schemas.openxmlformats.org/drawingml/2006/lockedCanvas"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lIns="91398" tIns="91398" rIns="91398" bIns="91398">
                <a:spAutoFit/>
              </a:bodyPr>
              <a:lstStyle>
                <a:defPPr>
                  <a:defRPr lang="en-US"/>
                </a:defPPr>
                <a:lvl1pPr marL="0" algn="l" defTabSz="1828800" rtl="0" eaLnBrk="1" latinLnBrk="0" hangingPunct="1">
                  <a:defRPr sz="4200" kern="1200">
                    <a:solidFill>
                      <a:srgbClr val="FFFFFF"/>
                    </a:solidFill>
                    <a:latin typeface="Avenir Next Regular"/>
                    <a:ea typeface="Avenir Next Regular"/>
                    <a:cs typeface="Avenir Next Regular"/>
                    <a:sym typeface="Avenir Next Regular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1828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sz="4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venir Next Regular"/>
                    <a:sym typeface="Avenir Next Regular"/>
                  </a:rPr>
                  <a:t>  </a:t>
                </a:r>
              </a:p>
            </p:txBody>
          </p:sp>
          <p:sp>
            <p:nvSpPr>
              <p:cNvPr id="144" name="Google Shape;48;p1">
                <a:extLst>
                  <a:ext uri="{FF2B5EF4-FFF2-40B4-BE49-F238E27FC236}">
                    <a16:creationId xmlns="" xmlns:a16="http://schemas.microsoft.com/office/drawing/2014/main" id="{22D1D2DB-4708-5363-FEE8-44CB23DA792E}"/>
                  </a:ext>
                </a:extLst>
              </p:cNvPr>
              <p:cNvSpPr txBox="1"/>
              <p:nvPr/>
            </p:nvSpPr>
            <p:spPr>
              <a:xfrm>
                <a:off x="18341317" y="7279342"/>
                <a:ext cx="2404862" cy="888283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lc="http://schemas.openxmlformats.org/drawingml/2006/lockedCanvas"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lIns="91398" tIns="91398" rIns="91398" bIns="91398">
                <a:spAutoFit/>
              </a:bodyPr>
              <a:lstStyle>
                <a:defPPr>
                  <a:defRPr lang="en-US"/>
                </a:defPPr>
                <a:lvl1pPr marL="0" algn="l" defTabSz="1828800" rtl="0" eaLnBrk="1" latinLnBrk="0" hangingPunct="1">
                  <a:defRPr sz="3600" kern="1200">
                    <a:solidFill>
                      <a:srgbClr val="FFFFFF"/>
                    </a:solidFill>
                    <a:latin typeface="Avenir Next Regular"/>
                    <a:ea typeface="Avenir Next Regular"/>
                    <a:cs typeface="Avenir Next Regular"/>
                    <a:sym typeface="Avenir Next Regular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1828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venir Next Regular"/>
                    <a:sym typeface="Avenir Next Regular"/>
                  </a:rPr>
                  <a:t>     </a:t>
                </a:r>
              </a:p>
            </p:txBody>
          </p:sp>
          <p:sp>
            <p:nvSpPr>
              <p:cNvPr id="145" name="Google Shape;48;p1">
                <a:extLst>
                  <a:ext uri="{FF2B5EF4-FFF2-40B4-BE49-F238E27FC236}">
                    <a16:creationId xmlns="" xmlns:a16="http://schemas.microsoft.com/office/drawing/2014/main" id="{AD7F2E7B-E2D0-FBCA-2200-5CDC3F67B6DF}"/>
                  </a:ext>
                </a:extLst>
              </p:cNvPr>
              <p:cNvSpPr txBox="1"/>
              <p:nvPr/>
            </p:nvSpPr>
            <p:spPr>
              <a:xfrm>
                <a:off x="4562697" y="3028328"/>
                <a:ext cx="2404862" cy="888283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lc="http://schemas.openxmlformats.org/drawingml/2006/lockedCanvas"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lIns="91398" tIns="91398" rIns="91398" bIns="91398">
                <a:spAutoFit/>
              </a:bodyPr>
              <a:lstStyle>
                <a:defPPr>
                  <a:defRPr lang="en-US"/>
                </a:defPPr>
                <a:lvl1pPr marL="0" algn="l" defTabSz="1828800" rtl="0" eaLnBrk="1" latinLnBrk="0" hangingPunct="1">
                  <a:defRPr sz="3600" kern="1200">
                    <a:solidFill>
                      <a:srgbClr val="FFFFFF"/>
                    </a:solidFill>
                    <a:latin typeface="Avenir Next Regular"/>
                    <a:ea typeface="Avenir Next Regular"/>
                    <a:cs typeface="Avenir Next Regular"/>
                    <a:sym typeface="Avenir Next Regular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1828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venir Next Regular"/>
                    <a:sym typeface="Avenir Next Regular"/>
                  </a:rPr>
                  <a:t>  </a:t>
                </a:r>
              </a:p>
            </p:txBody>
          </p:sp>
        </p:grpSp>
        <p:pic>
          <p:nvPicPr>
            <p:cNvPr id="69" name="Рисунок 6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387" r="19840"/>
            <a:stretch/>
          </p:blipFill>
          <p:spPr>
            <a:xfrm>
              <a:off x="3689705" y="2902778"/>
              <a:ext cx="1772174" cy="1888931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70" name="TextBox 69">
              <a:extLst>
                <a:ext uri="{FF2B5EF4-FFF2-40B4-BE49-F238E27FC236}">
                  <a16:creationId xmlns="" xmlns:a16="http://schemas.microsoft.com/office/drawing/2014/main" id="{130F6C56-79B4-D42D-C6B7-CA3B45C8208F}"/>
                </a:ext>
              </a:extLst>
            </p:cNvPr>
            <p:cNvSpPr txBox="1"/>
            <p:nvPr/>
          </p:nvSpPr>
          <p:spPr>
            <a:xfrm>
              <a:off x="703141" y="1728431"/>
              <a:ext cx="2062835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5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Calibri"/>
                </a:rPr>
                <a:t>Образование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="" xmlns:a16="http://schemas.microsoft.com/office/drawing/2014/main" id="{064DEEB4-3319-5F73-7B4F-DA1D1E348B25}"/>
                </a:ext>
              </a:extLst>
            </p:cNvPr>
            <p:cNvSpPr txBox="1"/>
            <p:nvPr/>
          </p:nvSpPr>
          <p:spPr>
            <a:xfrm>
              <a:off x="2786642" y="1701374"/>
              <a:ext cx="870239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5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Calibri"/>
                </a:rPr>
                <a:t>36,1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="" xmlns:a16="http://schemas.microsoft.com/office/drawing/2014/main" id="{7F600096-0B1D-BD4A-8F96-1DD57FE37CF6}"/>
                </a:ext>
              </a:extLst>
            </p:cNvPr>
            <p:cNvSpPr txBox="1"/>
            <p:nvPr/>
          </p:nvSpPr>
          <p:spPr>
            <a:xfrm>
              <a:off x="165763" y="2679956"/>
              <a:ext cx="213398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2000" b="1" dirty="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Calibri"/>
                </a:rPr>
                <a:t>Жилищно-коммунальное хозяйство</a:t>
              </a:r>
              <a:endPara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73" name="TextBox 72">
              <a:extLst>
                <a:ext uri="{FF2B5EF4-FFF2-40B4-BE49-F238E27FC236}">
                  <a16:creationId xmlns="" xmlns:a16="http://schemas.microsoft.com/office/drawing/2014/main" id="{3DEABDD9-9EE9-7ABE-32C8-2E9A2FE11A45}"/>
                </a:ext>
              </a:extLst>
            </p:cNvPr>
            <p:cNvSpPr txBox="1"/>
            <p:nvPr/>
          </p:nvSpPr>
          <p:spPr>
            <a:xfrm>
              <a:off x="2300189" y="2944086"/>
              <a:ext cx="870239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5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Calibri"/>
                </a:rPr>
                <a:t>29,5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="" xmlns:a16="http://schemas.microsoft.com/office/drawing/2014/main" id="{3FB73407-0C91-59E0-4C4A-66082FEF043E}"/>
                </a:ext>
              </a:extLst>
            </p:cNvPr>
            <p:cNvSpPr txBox="1"/>
            <p:nvPr/>
          </p:nvSpPr>
          <p:spPr>
            <a:xfrm>
              <a:off x="70530" y="4113848"/>
              <a:ext cx="2281244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500" b="1" dirty="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Calibri"/>
                </a:rPr>
                <a:t>Общегосударственные вопросы</a:t>
              </a:r>
              <a:endParaRPr kumimoji="0" lang="ru-RU" sz="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75" name="TextBox 74">
              <a:extLst>
                <a:ext uri="{FF2B5EF4-FFF2-40B4-BE49-F238E27FC236}">
                  <a16:creationId xmlns="" xmlns:a16="http://schemas.microsoft.com/office/drawing/2014/main" id="{C89DABAA-0EC4-D465-90A1-CE2BF9AF6961}"/>
                </a:ext>
              </a:extLst>
            </p:cNvPr>
            <p:cNvSpPr txBox="1"/>
            <p:nvPr/>
          </p:nvSpPr>
          <p:spPr>
            <a:xfrm>
              <a:off x="2277579" y="4198214"/>
              <a:ext cx="870239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5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Calibri"/>
                </a:rPr>
                <a:t>9,2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="" xmlns:a16="http://schemas.microsoft.com/office/drawing/2014/main" id="{C07F4424-2C2A-E616-3FDC-672E9E13B855}"/>
                </a:ext>
              </a:extLst>
            </p:cNvPr>
            <p:cNvSpPr txBox="1"/>
            <p:nvPr/>
          </p:nvSpPr>
          <p:spPr>
            <a:xfrm>
              <a:off x="638231" y="5242035"/>
              <a:ext cx="219486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Calibri"/>
                </a:rPr>
                <a:t>Культура,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2000" b="1" dirty="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Calibri"/>
                </a:rPr>
                <a:t>кинематография</a:t>
              </a:r>
              <a:endPara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77" name="TextBox 76">
              <a:extLst>
                <a:ext uri="{FF2B5EF4-FFF2-40B4-BE49-F238E27FC236}">
                  <a16:creationId xmlns="" xmlns:a16="http://schemas.microsoft.com/office/drawing/2014/main" id="{301E8937-9077-552D-6F99-3BF0B13EB304}"/>
                </a:ext>
              </a:extLst>
            </p:cNvPr>
            <p:cNvSpPr txBox="1"/>
            <p:nvPr/>
          </p:nvSpPr>
          <p:spPr>
            <a:xfrm>
              <a:off x="2789737" y="5426520"/>
              <a:ext cx="870239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5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Calibri"/>
                </a:rPr>
                <a:t>9,1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="" xmlns:a16="http://schemas.microsoft.com/office/drawing/2014/main" id="{5A24ED16-742A-4F18-D242-3B7167CEAACA}"/>
                </a:ext>
              </a:extLst>
            </p:cNvPr>
            <p:cNvSpPr txBox="1"/>
            <p:nvPr/>
          </p:nvSpPr>
          <p:spPr>
            <a:xfrm>
              <a:off x="6771658" y="4132644"/>
              <a:ext cx="21948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Calibri"/>
                </a:rPr>
                <a:t>Национальная экономика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="" xmlns:a16="http://schemas.microsoft.com/office/drawing/2014/main" id="{AB3F8F9F-012D-BDCA-5446-821B9150C955}"/>
                </a:ext>
              </a:extLst>
            </p:cNvPr>
            <p:cNvSpPr txBox="1"/>
            <p:nvPr/>
          </p:nvSpPr>
          <p:spPr>
            <a:xfrm>
              <a:off x="5461879" y="5439258"/>
              <a:ext cx="870239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5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Calibri"/>
                </a:rPr>
                <a:t>6,7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="" xmlns:a16="http://schemas.microsoft.com/office/drawing/2014/main" id="{DD542F2A-1138-F723-B1DA-36AAE9DCF293}"/>
                </a:ext>
              </a:extLst>
            </p:cNvPr>
            <p:cNvSpPr txBox="1"/>
            <p:nvPr/>
          </p:nvSpPr>
          <p:spPr>
            <a:xfrm>
              <a:off x="6259262" y="5351314"/>
              <a:ext cx="21948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Calibri"/>
                </a:rPr>
                <a:t>Физическая культура</a:t>
              </a:r>
              <a:r>
                <a:rPr lang="ru-RU" b="1" dirty="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Calibri"/>
                </a:rPr>
                <a:t> и спорт</a:t>
              </a:r>
              <a:endParaRPr kumimoji="0" lang="ru-RU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1" name="TextBox 80">
              <a:extLst>
                <a:ext uri="{FF2B5EF4-FFF2-40B4-BE49-F238E27FC236}">
                  <a16:creationId xmlns="" xmlns:a16="http://schemas.microsoft.com/office/drawing/2014/main" id="{D8D53DE9-5720-8118-8501-8E3E0B5AE4D8}"/>
                </a:ext>
              </a:extLst>
            </p:cNvPr>
            <p:cNvSpPr txBox="1"/>
            <p:nvPr/>
          </p:nvSpPr>
          <p:spPr>
            <a:xfrm>
              <a:off x="5957548" y="4196306"/>
              <a:ext cx="870239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5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Calibri"/>
                </a:rPr>
                <a:t>5,5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="" xmlns:a16="http://schemas.microsoft.com/office/drawing/2014/main" id="{A6D6B1F7-8666-A7BF-D9D3-87BF8DC3DEAD}"/>
                </a:ext>
              </a:extLst>
            </p:cNvPr>
            <p:cNvSpPr txBox="1"/>
            <p:nvPr/>
          </p:nvSpPr>
          <p:spPr>
            <a:xfrm>
              <a:off x="6786744" y="2687484"/>
              <a:ext cx="2194863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Calibri"/>
                </a:rPr>
                <a:t>Национальная безопасность и правоохранительная деятельность</a:t>
              </a:r>
            </a:p>
          </p:txBody>
        </p:sp>
        <p:sp>
          <p:nvSpPr>
            <p:cNvPr id="83" name="TextBox 82">
              <a:extLst>
                <a:ext uri="{FF2B5EF4-FFF2-40B4-BE49-F238E27FC236}">
                  <a16:creationId xmlns="" xmlns:a16="http://schemas.microsoft.com/office/drawing/2014/main" id="{CE4272DD-21D2-B19C-C40A-668D7D10C6AE}"/>
                </a:ext>
              </a:extLst>
            </p:cNvPr>
            <p:cNvSpPr txBox="1"/>
            <p:nvPr/>
          </p:nvSpPr>
          <p:spPr>
            <a:xfrm>
              <a:off x="5933921" y="2937768"/>
              <a:ext cx="870239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5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Calibri"/>
                </a:rPr>
                <a:t>1,8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="" xmlns:a16="http://schemas.microsoft.com/office/drawing/2014/main" id="{70BE8A96-C248-CE80-9F5C-09430DBFA4F5}"/>
                </a:ext>
              </a:extLst>
            </p:cNvPr>
            <p:cNvSpPr txBox="1"/>
            <p:nvPr/>
          </p:nvSpPr>
          <p:spPr>
            <a:xfrm>
              <a:off x="6314677" y="1690108"/>
              <a:ext cx="219486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Calibri"/>
                </a:rPr>
                <a:t>Прочие отрасли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="" xmlns:a16="http://schemas.microsoft.com/office/drawing/2014/main" id="{8722B34B-928C-C9CA-4522-63E8824CB6C1}"/>
                </a:ext>
              </a:extLst>
            </p:cNvPr>
            <p:cNvSpPr txBox="1"/>
            <p:nvPr/>
          </p:nvSpPr>
          <p:spPr>
            <a:xfrm>
              <a:off x="5444438" y="1685228"/>
              <a:ext cx="870239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5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Calibri"/>
                </a:rPr>
                <a:t>2,1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953475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72452" y="28161"/>
            <a:ext cx="65616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500" b="1" dirty="0" smtClean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Основные параметры бюджета, </a:t>
            </a:r>
            <a:r>
              <a:rPr lang="ru-RU" sz="2500" b="1" dirty="0" smtClean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тыс.рублей</a:t>
            </a:r>
            <a:endParaRPr lang="ru-RU" sz="2500" b="1" dirty="0">
              <a:solidFill>
                <a:srgbClr val="00206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Oval 13"/>
          <p:cNvSpPr>
            <a:spLocks noChangeArrowheads="1"/>
          </p:cNvSpPr>
          <p:nvPr/>
        </p:nvSpPr>
        <p:spPr bwMode="auto">
          <a:xfrm>
            <a:off x="8172450" y="6453188"/>
            <a:ext cx="790575" cy="288925"/>
          </a:xfrm>
          <a:prstGeom prst="ellipse">
            <a:avLst/>
          </a:prstGeom>
          <a:solidFill>
            <a:sysClr val="window" lastClr="FFFFFF"/>
          </a:solidFill>
          <a:ln w="25400">
            <a:solidFill>
              <a:srgbClr val="00206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 kern="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2</a:t>
            </a:r>
            <a:endParaRPr lang="ru-RU" b="1" kern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408736" y="4511308"/>
            <a:ext cx="2159337" cy="1727494"/>
            <a:chOff x="936285" y="3879740"/>
            <a:chExt cx="2159337" cy="1727494"/>
          </a:xfrm>
        </p:grpSpPr>
        <p:sp>
          <p:nvSpPr>
            <p:cNvPr id="7" name="Freeform 22"/>
            <p:cNvSpPr/>
            <p:nvPr/>
          </p:nvSpPr>
          <p:spPr>
            <a:xfrm>
              <a:off x="936285" y="3879740"/>
              <a:ext cx="444840" cy="443716"/>
            </a:xfrm>
            <a:prstGeom prst="ellipse">
              <a:avLst/>
            </a:prstGeom>
            <a:gradFill flip="none" rotWithShape="1">
              <a:gsLst>
                <a:gs pos="0">
                  <a:srgbClr val="FFA200"/>
                </a:gs>
                <a:gs pos="100000">
                  <a:srgbClr val="FF3320"/>
                </a:gs>
              </a:gsLst>
              <a:lin ang="3174155" scaled="0"/>
            </a:gra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620979" y="3923346"/>
              <a:ext cx="12573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solidFill>
                    <a:srgbClr val="C00000"/>
                  </a:solidFill>
                </a:rPr>
                <a:t>ДОХОДЫ</a:t>
              </a:r>
              <a:endParaRPr lang="ru-RU" sz="2000" b="1" dirty="0">
                <a:solidFill>
                  <a:srgbClr val="C00000"/>
                </a:solidFill>
              </a:endParaRPr>
            </a:p>
          </p:txBody>
        </p:sp>
        <p:sp>
          <p:nvSpPr>
            <p:cNvPr id="9" name="Freeform 13"/>
            <p:cNvSpPr/>
            <p:nvPr/>
          </p:nvSpPr>
          <p:spPr>
            <a:xfrm>
              <a:off x="949485" y="4489331"/>
              <a:ext cx="431640" cy="448027"/>
            </a:xfrm>
            <a:prstGeom prst="ellipse">
              <a:avLst/>
            </a:prstGeom>
            <a:gradFill flip="none" rotWithShape="1">
              <a:gsLst>
                <a:gs pos="0">
                  <a:srgbClr val="FF00C5"/>
                </a:gs>
                <a:gs pos="100000">
                  <a:srgbClr val="9C00BD"/>
                </a:gs>
              </a:gsLst>
              <a:lin ang="3174155" scaled="0"/>
            </a:gra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620978" y="4494906"/>
              <a:ext cx="1474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solidFill>
                    <a:srgbClr val="C00000"/>
                  </a:solidFill>
                </a:rPr>
                <a:t>РАСХОДЫ</a:t>
              </a:r>
              <a:endParaRPr lang="ru-RU" sz="2000" b="1" dirty="0">
                <a:solidFill>
                  <a:srgbClr val="C00000"/>
                </a:solidFill>
              </a:endParaRPr>
            </a:p>
          </p:txBody>
        </p:sp>
        <p:sp>
          <p:nvSpPr>
            <p:cNvPr id="11" name="Freeform 18"/>
            <p:cNvSpPr/>
            <p:nvPr/>
          </p:nvSpPr>
          <p:spPr>
            <a:xfrm>
              <a:off x="949485" y="5129960"/>
              <a:ext cx="481504" cy="477274"/>
            </a:xfrm>
            <a:prstGeom prst="ellipse">
              <a:avLst/>
            </a:prstGeom>
            <a:gradFill flip="none" rotWithShape="1">
              <a:gsLst>
                <a:gs pos="0">
                  <a:srgbClr val="AFEAFF"/>
                </a:gs>
                <a:gs pos="65000">
                  <a:srgbClr val="00B0F0"/>
                </a:gs>
              </a:gsLst>
              <a:lin ang="6309694" scaled="0"/>
            </a:gra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/>
              <a:endParaRPr sz="3200">
                <a:solidFill>
                  <a:srgbClr val="FFFFFF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620979" y="5112870"/>
              <a:ext cx="1474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solidFill>
                    <a:srgbClr val="C00000"/>
                  </a:solidFill>
                </a:rPr>
                <a:t>ДЕФИЦИТ</a:t>
              </a:r>
              <a:endParaRPr lang="ru-RU" sz="20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2350730" y="1349344"/>
            <a:ext cx="6014358" cy="4831650"/>
            <a:chOff x="2774042" y="1540575"/>
            <a:chExt cx="6014358" cy="4831650"/>
          </a:xfrm>
        </p:grpSpPr>
        <p:sp>
          <p:nvSpPr>
            <p:cNvPr id="14" name="Freeform 587"/>
            <p:cNvSpPr/>
            <p:nvPr/>
          </p:nvSpPr>
          <p:spPr>
            <a:xfrm>
              <a:off x="2774042" y="1540575"/>
              <a:ext cx="4860489" cy="28015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6" h="21588" extrusionOk="0">
                  <a:moveTo>
                    <a:pt x="12950" y="0"/>
                  </a:moveTo>
                  <a:cubicBezTo>
                    <a:pt x="12941" y="2"/>
                    <a:pt x="12933" y="10"/>
                    <a:pt x="12929" y="22"/>
                  </a:cubicBezTo>
                  <a:cubicBezTo>
                    <a:pt x="12875" y="179"/>
                    <a:pt x="12818" y="371"/>
                    <a:pt x="12769" y="539"/>
                  </a:cubicBezTo>
                  <a:lnTo>
                    <a:pt x="12728" y="679"/>
                  </a:lnTo>
                  <a:cubicBezTo>
                    <a:pt x="12722" y="688"/>
                    <a:pt x="12720" y="701"/>
                    <a:pt x="12721" y="714"/>
                  </a:cubicBezTo>
                  <a:cubicBezTo>
                    <a:pt x="12724" y="743"/>
                    <a:pt x="12728" y="772"/>
                    <a:pt x="12734" y="799"/>
                  </a:cubicBezTo>
                  <a:cubicBezTo>
                    <a:pt x="12739" y="823"/>
                    <a:pt x="12742" y="848"/>
                    <a:pt x="12745" y="872"/>
                  </a:cubicBezTo>
                  <a:cubicBezTo>
                    <a:pt x="12748" y="896"/>
                    <a:pt x="12761" y="912"/>
                    <a:pt x="12776" y="909"/>
                  </a:cubicBezTo>
                  <a:cubicBezTo>
                    <a:pt x="12810" y="905"/>
                    <a:pt x="12845" y="901"/>
                    <a:pt x="12882" y="896"/>
                  </a:cubicBezTo>
                  <a:lnTo>
                    <a:pt x="12958" y="887"/>
                  </a:lnTo>
                  <a:cubicBezTo>
                    <a:pt x="12986" y="1050"/>
                    <a:pt x="12991" y="1222"/>
                    <a:pt x="12974" y="1390"/>
                  </a:cubicBezTo>
                  <a:cubicBezTo>
                    <a:pt x="12930" y="1665"/>
                    <a:pt x="12846" y="1918"/>
                    <a:pt x="12729" y="2127"/>
                  </a:cubicBezTo>
                  <a:cubicBezTo>
                    <a:pt x="12724" y="2135"/>
                    <a:pt x="12722" y="2146"/>
                    <a:pt x="12722" y="2157"/>
                  </a:cubicBezTo>
                  <a:cubicBezTo>
                    <a:pt x="12722" y="2157"/>
                    <a:pt x="12721" y="2158"/>
                    <a:pt x="12722" y="2170"/>
                  </a:cubicBezTo>
                  <a:cubicBezTo>
                    <a:pt x="12719" y="2235"/>
                    <a:pt x="12722" y="2300"/>
                    <a:pt x="12731" y="2364"/>
                  </a:cubicBezTo>
                  <a:cubicBezTo>
                    <a:pt x="12731" y="2381"/>
                    <a:pt x="12733" y="2401"/>
                    <a:pt x="12733" y="2419"/>
                  </a:cubicBezTo>
                  <a:cubicBezTo>
                    <a:pt x="12733" y="2425"/>
                    <a:pt x="12733" y="2431"/>
                    <a:pt x="12733" y="2436"/>
                  </a:cubicBezTo>
                  <a:cubicBezTo>
                    <a:pt x="12818" y="2611"/>
                    <a:pt x="12930" y="2743"/>
                    <a:pt x="13057" y="2817"/>
                  </a:cubicBezTo>
                  <a:cubicBezTo>
                    <a:pt x="13125" y="2781"/>
                    <a:pt x="13395" y="2172"/>
                    <a:pt x="13394" y="1767"/>
                  </a:cubicBezTo>
                  <a:cubicBezTo>
                    <a:pt x="13385" y="1423"/>
                    <a:pt x="13341" y="1083"/>
                    <a:pt x="13263" y="763"/>
                  </a:cubicBezTo>
                  <a:lnTo>
                    <a:pt x="13303" y="730"/>
                  </a:lnTo>
                  <a:lnTo>
                    <a:pt x="13342" y="692"/>
                  </a:lnTo>
                  <a:cubicBezTo>
                    <a:pt x="13352" y="681"/>
                    <a:pt x="13356" y="659"/>
                    <a:pt x="13351" y="641"/>
                  </a:cubicBezTo>
                  <a:cubicBezTo>
                    <a:pt x="13337" y="591"/>
                    <a:pt x="13319" y="544"/>
                    <a:pt x="13298" y="501"/>
                  </a:cubicBezTo>
                  <a:cubicBezTo>
                    <a:pt x="13297" y="495"/>
                    <a:pt x="13294" y="490"/>
                    <a:pt x="13291" y="485"/>
                  </a:cubicBezTo>
                  <a:cubicBezTo>
                    <a:pt x="13177" y="343"/>
                    <a:pt x="13070" y="184"/>
                    <a:pt x="12972" y="13"/>
                  </a:cubicBezTo>
                  <a:cubicBezTo>
                    <a:pt x="12966" y="3"/>
                    <a:pt x="12958" y="-1"/>
                    <a:pt x="12950" y="0"/>
                  </a:cubicBezTo>
                  <a:close/>
                  <a:moveTo>
                    <a:pt x="12957" y="117"/>
                  </a:moveTo>
                  <a:cubicBezTo>
                    <a:pt x="13041" y="259"/>
                    <a:pt x="13131" y="392"/>
                    <a:pt x="13226" y="514"/>
                  </a:cubicBezTo>
                  <a:cubicBezTo>
                    <a:pt x="13203" y="534"/>
                    <a:pt x="13178" y="550"/>
                    <a:pt x="13153" y="565"/>
                  </a:cubicBezTo>
                  <a:lnTo>
                    <a:pt x="13108" y="593"/>
                  </a:lnTo>
                  <a:cubicBezTo>
                    <a:pt x="13101" y="598"/>
                    <a:pt x="13096" y="608"/>
                    <a:pt x="13094" y="620"/>
                  </a:cubicBezTo>
                  <a:cubicBezTo>
                    <a:pt x="13092" y="632"/>
                    <a:pt x="13092" y="644"/>
                    <a:pt x="13095" y="655"/>
                  </a:cubicBezTo>
                  <a:cubicBezTo>
                    <a:pt x="13176" y="946"/>
                    <a:pt x="13229" y="1255"/>
                    <a:pt x="13253" y="1572"/>
                  </a:cubicBezTo>
                  <a:cubicBezTo>
                    <a:pt x="13257" y="1925"/>
                    <a:pt x="13176" y="2268"/>
                    <a:pt x="13027" y="2522"/>
                  </a:cubicBezTo>
                  <a:cubicBezTo>
                    <a:pt x="12941" y="2411"/>
                    <a:pt x="12860" y="2291"/>
                    <a:pt x="12782" y="2164"/>
                  </a:cubicBezTo>
                  <a:cubicBezTo>
                    <a:pt x="12898" y="1949"/>
                    <a:pt x="12980" y="1690"/>
                    <a:pt x="13023" y="1412"/>
                  </a:cubicBezTo>
                  <a:cubicBezTo>
                    <a:pt x="13048" y="1161"/>
                    <a:pt x="13028" y="905"/>
                    <a:pt x="12967" y="673"/>
                  </a:cubicBezTo>
                  <a:cubicBezTo>
                    <a:pt x="12964" y="659"/>
                    <a:pt x="12957" y="649"/>
                    <a:pt x="12949" y="647"/>
                  </a:cubicBezTo>
                  <a:cubicBezTo>
                    <a:pt x="12897" y="636"/>
                    <a:pt x="12845" y="639"/>
                    <a:pt x="12794" y="655"/>
                  </a:cubicBezTo>
                  <a:lnTo>
                    <a:pt x="12817" y="579"/>
                  </a:lnTo>
                  <a:cubicBezTo>
                    <a:pt x="12861" y="429"/>
                    <a:pt x="12910" y="261"/>
                    <a:pt x="12957" y="117"/>
                  </a:cubicBezTo>
                  <a:close/>
                  <a:moveTo>
                    <a:pt x="6057" y="165"/>
                  </a:moveTo>
                  <a:cubicBezTo>
                    <a:pt x="5903" y="139"/>
                    <a:pt x="5785" y="344"/>
                    <a:pt x="5714" y="466"/>
                  </a:cubicBezTo>
                  <a:lnTo>
                    <a:pt x="5688" y="511"/>
                  </a:lnTo>
                  <a:cubicBezTo>
                    <a:pt x="5677" y="500"/>
                    <a:pt x="5656" y="477"/>
                    <a:pt x="5636" y="455"/>
                  </a:cubicBezTo>
                  <a:cubicBezTo>
                    <a:pt x="5582" y="391"/>
                    <a:pt x="5526" y="333"/>
                    <a:pt x="5466" y="286"/>
                  </a:cubicBezTo>
                  <a:cubicBezTo>
                    <a:pt x="5313" y="190"/>
                    <a:pt x="5140" y="285"/>
                    <a:pt x="5051" y="512"/>
                  </a:cubicBezTo>
                  <a:cubicBezTo>
                    <a:pt x="5024" y="579"/>
                    <a:pt x="5007" y="657"/>
                    <a:pt x="5004" y="738"/>
                  </a:cubicBezTo>
                  <a:cubicBezTo>
                    <a:pt x="4992" y="901"/>
                    <a:pt x="5028" y="1064"/>
                    <a:pt x="5100" y="1179"/>
                  </a:cubicBezTo>
                  <a:cubicBezTo>
                    <a:pt x="5151" y="1263"/>
                    <a:pt x="5217" y="1319"/>
                    <a:pt x="5288" y="1342"/>
                  </a:cubicBezTo>
                  <a:cubicBezTo>
                    <a:pt x="5333" y="1357"/>
                    <a:pt x="5379" y="1359"/>
                    <a:pt x="5424" y="1348"/>
                  </a:cubicBezTo>
                  <a:cubicBezTo>
                    <a:pt x="5544" y="1308"/>
                    <a:pt x="5656" y="1218"/>
                    <a:pt x="5750" y="1088"/>
                  </a:cubicBezTo>
                  <a:cubicBezTo>
                    <a:pt x="5803" y="1122"/>
                    <a:pt x="5979" y="1225"/>
                    <a:pt x="6092" y="1156"/>
                  </a:cubicBezTo>
                  <a:cubicBezTo>
                    <a:pt x="6246" y="1067"/>
                    <a:pt x="6322" y="894"/>
                    <a:pt x="6317" y="646"/>
                  </a:cubicBezTo>
                  <a:cubicBezTo>
                    <a:pt x="6317" y="646"/>
                    <a:pt x="6317" y="646"/>
                    <a:pt x="6314" y="636"/>
                  </a:cubicBezTo>
                  <a:cubicBezTo>
                    <a:pt x="6315" y="627"/>
                    <a:pt x="6316" y="617"/>
                    <a:pt x="6317" y="608"/>
                  </a:cubicBezTo>
                  <a:cubicBezTo>
                    <a:pt x="6316" y="369"/>
                    <a:pt x="6202" y="174"/>
                    <a:pt x="6057" y="165"/>
                  </a:cubicBezTo>
                  <a:close/>
                  <a:moveTo>
                    <a:pt x="6055" y="217"/>
                  </a:moveTo>
                  <a:cubicBezTo>
                    <a:pt x="6181" y="226"/>
                    <a:pt x="6282" y="397"/>
                    <a:pt x="6283" y="606"/>
                  </a:cubicBezTo>
                  <a:cubicBezTo>
                    <a:pt x="6278" y="773"/>
                    <a:pt x="6154" y="946"/>
                    <a:pt x="6051" y="985"/>
                  </a:cubicBezTo>
                  <a:cubicBezTo>
                    <a:pt x="5970" y="1004"/>
                    <a:pt x="5887" y="981"/>
                    <a:pt x="5814" y="918"/>
                  </a:cubicBezTo>
                  <a:cubicBezTo>
                    <a:pt x="5793" y="905"/>
                    <a:pt x="5771" y="890"/>
                    <a:pt x="5750" y="879"/>
                  </a:cubicBezTo>
                  <a:cubicBezTo>
                    <a:pt x="5709" y="843"/>
                    <a:pt x="5669" y="803"/>
                    <a:pt x="5626" y="763"/>
                  </a:cubicBezTo>
                  <a:lnTo>
                    <a:pt x="5587" y="723"/>
                  </a:lnTo>
                  <a:cubicBezTo>
                    <a:pt x="5564" y="699"/>
                    <a:pt x="5542" y="673"/>
                    <a:pt x="5521" y="644"/>
                  </a:cubicBezTo>
                  <a:cubicBezTo>
                    <a:pt x="5481" y="581"/>
                    <a:pt x="5432" y="535"/>
                    <a:pt x="5379" y="511"/>
                  </a:cubicBezTo>
                  <a:cubicBezTo>
                    <a:pt x="5324" y="496"/>
                    <a:pt x="5269" y="519"/>
                    <a:pt x="5225" y="574"/>
                  </a:cubicBezTo>
                  <a:cubicBezTo>
                    <a:pt x="5196" y="613"/>
                    <a:pt x="5180" y="671"/>
                    <a:pt x="5179" y="733"/>
                  </a:cubicBezTo>
                  <a:cubicBezTo>
                    <a:pt x="5175" y="815"/>
                    <a:pt x="5204" y="892"/>
                    <a:pt x="5250" y="922"/>
                  </a:cubicBezTo>
                  <a:cubicBezTo>
                    <a:pt x="5261" y="927"/>
                    <a:pt x="5273" y="931"/>
                    <a:pt x="5285" y="933"/>
                  </a:cubicBezTo>
                  <a:cubicBezTo>
                    <a:pt x="5395" y="955"/>
                    <a:pt x="5507" y="903"/>
                    <a:pt x="5594" y="788"/>
                  </a:cubicBezTo>
                  <a:lnTo>
                    <a:pt x="5610" y="804"/>
                  </a:lnTo>
                  <a:cubicBezTo>
                    <a:pt x="5639" y="833"/>
                    <a:pt x="5672" y="863"/>
                    <a:pt x="5699" y="890"/>
                  </a:cubicBezTo>
                  <a:cubicBezTo>
                    <a:pt x="5640" y="973"/>
                    <a:pt x="5574" y="1041"/>
                    <a:pt x="5503" y="1093"/>
                  </a:cubicBezTo>
                  <a:cubicBezTo>
                    <a:pt x="5345" y="1203"/>
                    <a:pt x="5212" y="1172"/>
                    <a:pt x="5105" y="1002"/>
                  </a:cubicBezTo>
                  <a:cubicBezTo>
                    <a:pt x="5025" y="883"/>
                    <a:pt x="5015" y="682"/>
                    <a:pt x="5080" y="541"/>
                  </a:cubicBezTo>
                  <a:cubicBezTo>
                    <a:pt x="5160" y="336"/>
                    <a:pt x="5314" y="249"/>
                    <a:pt x="5453" y="335"/>
                  </a:cubicBezTo>
                  <a:cubicBezTo>
                    <a:pt x="5510" y="382"/>
                    <a:pt x="5565" y="440"/>
                    <a:pt x="5616" y="503"/>
                  </a:cubicBezTo>
                  <a:lnTo>
                    <a:pt x="5652" y="539"/>
                  </a:lnTo>
                  <a:cubicBezTo>
                    <a:pt x="5683" y="570"/>
                    <a:pt x="5713" y="607"/>
                    <a:pt x="5745" y="642"/>
                  </a:cubicBezTo>
                  <a:cubicBezTo>
                    <a:pt x="5807" y="725"/>
                    <a:pt x="5877" y="786"/>
                    <a:pt x="5954" y="823"/>
                  </a:cubicBezTo>
                  <a:cubicBezTo>
                    <a:pt x="5999" y="839"/>
                    <a:pt x="6046" y="828"/>
                    <a:pt x="6086" y="790"/>
                  </a:cubicBezTo>
                  <a:cubicBezTo>
                    <a:pt x="6099" y="778"/>
                    <a:pt x="6110" y="763"/>
                    <a:pt x="6120" y="746"/>
                  </a:cubicBezTo>
                  <a:cubicBezTo>
                    <a:pt x="6141" y="710"/>
                    <a:pt x="6154" y="664"/>
                    <a:pt x="6155" y="614"/>
                  </a:cubicBezTo>
                  <a:cubicBezTo>
                    <a:pt x="6155" y="534"/>
                    <a:pt x="6129" y="460"/>
                    <a:pt x="6087" y="420"/>
                  </a:cubicBezTo>
                  <a:cubicBezTo>
                    <a:pt x="6069" y="401"/>
                    <a:pt x="6048" y="390"/>
                    <a:pt x="6027" y="389"/>
                  </a:cubicBezTo>
                  <a:cubicBezTo>
                    <a:pt x="5948" y="384"/>
                    <a:pt x="5870" y="500"/>
                    <a:pt x="5814" y="584"/>
                  </a:cubicBezTo>
                  <a:lnTo>
                    <a:pt x="5787" y="622"/>
                  </a:lnTo>
                  <a:lnTo>
                    <a:pt x="5717" y="539"/>
                  </a:lnTo>
                  <a:lnTo>
                    <a:pt x="5739" y="501"/>
                  </a:lnTo>
                  <a:cubicBezTo>
                    <a:pt x="5805" y="386"/>
                    <a:pt x="5914" y="194"/>
                    <a:pt x="6055" y="217"/>
                  </a:cubicBezTo>
                  <a:close/>
                  <a:moveTo>
                    <a:pt x="6015" y="444"/>
                  </a:moveTo>
                  <a:cubicBezTo>
                    <a:pt x="6017" y="469"/>
                    <a:pt x="6021" y="494"/>
                    <a:pt x="6027" y="517"/>
                  </a:cubicBezTo>
                  <a:cubicBezTo>
                    <a:pt x="6015" y="514"/>
                    <a:pt x="6003" y="513"/>
                    <a:pt x="5991" y="517"/>
                  </a:cubicBezTo>
                  <a:cubicBezTo>
                    <a:pt x="5986" y="519"/>
                    <a:pt x="5981" y="522"/>
                    <a:pt x="5977" y="525"/>
                  </a:cubicBezTo>
                  <a:cubicBezTo>
                    <a:pt x="5977" y="525"/>
                    <a:pt x="5976" y="525"/>
                    <a:pt x="5977" y="519"/>
                  </a:cubicBezTo>
                  <a:lnTo>
                    <a:pt x="5951" y="481"/>
                  </a:lnTo>
                  <a:cubicBezTo>
                    <a:pt x="5970" y="460"/>
                    <a:pt x="5992" y="448"/>
                    <a:pt x="6015" y="444"/>
                  </a:cubicBezTo>
                  <a:close/>
                  <a:moveTo>
                    <a:pt x="6055" y="454"/>
                  </a:moveTo>
                  <a:cubicBezTo>
                    <a:pt x="6063" y="457"/>
                    <a:pt x="6070" y="462"/>
                    <a:pt x="6077" y="468"/>
                  </a:cubicBezTo>
                  <a:cubicBezTo>
                    <a:pt x="6108" y="497"/>
                    <a:pt x="6127" y="551"/>
                    <a:pt x="6128" y="611"/>
                  </a:cubicBezTo>
                  <a:cubicBezTo>
                    <a:pt x="6111" y="576"/>
                    <a:pt x="6089" y="550"/>
                    <a:pt x="6064" y="536"/>
                  </a:cubicBezTo>
                  <a:lnTo>
                    <a:pt x="6066" y="536"/>
                  </a:lnTo>
                  <a:cubicBezTo>
                    <a:pt x="6066" y="536"/>
                    <a:pt x="6068" y="530"/>
                    <a:pt x="6068" y="528"/>
                  </a:cubicBezTo>
                  <a:lnTo>
                    <a:pt x="6069" y="520"/>
                  </a:lnTo>
                  <a:cubicBezTo>
                    <a:pt x="6064" y="499"/>
                    <a:pt x="6059" y="476"/>
                    <a:pt x="6055" y="454"/>
                  </a:cubicBezTo>
                  <a:close/>
                  <a:moveTo>
                    <a:pt x="5919" y="511"/>
                  </a:moveTo>
                  <a:lnTo>
                    <a:pt x="5921" y="511"/>
                  </a:lnTo>
                  <a:cubicBezTo>
                    <a:pt x="5928" y="523"/>
                    <a:pt x="5937" y="535"/>
                    <a:pt x="5945" y="546"/>
                  </a:cubicBezTo>
                  <a:cubicBezTo>
                    <a:pt x="5927" y="560"/>
                    <a:pt x="5909" y="576"/>
                    <a:pt x="5892" y="593"/>
                  </a:cubicBezTo>
                  <a:cubicBezTo>
                    <a:pt x="5888" y="586"/>
                    <a:pt x="5882" y="580"/>
                    <a:pt x="5877" y="574"/>
                  </a:cubicBezTo>
                  <a:cubicBezTo>
                    <a:pt x="5890" y="552"/>
                    <a:pt x="5904" y="531"/>
                    <a:pt x="5919" y="511"/>
                  </a:cubicBezTo>
                  <a:close/>
                  <a:moveTo>
                    <a:pt x="5379" y="558"/>
                  </a:moveTo>
                  <a:lnTo>
                    <a:pt x="5383" y="560"/>
                  </a:lnTo>
                  <a:cubicBezTo>
                    <a:pt x="5388" y="563"/>
                    <a:pt x="5393" y="568"/>
                    <a:pt x="5398" y="573"/>
                  </a:cubicBezTo>
                  <a:cubicBezTo>
                    <a:pt x="5401" y="590"/>
                    <a:pt x="5405" y="608"/>
                    <a:pt x="5410" y="625"/>
                  </a:cubicBezTo>
                  <a:lnTo>
                    <a:pt x="5416" y="649"/>
                  </a:lnTo>
                  <a:cubicBezTo>
                    <a:pt x="5396" y="631"/>
                    <a:pt x="5374" y="620"/>
                    <a:pt x="5351" y="615"/>
                  </a:cubicBezTo>
                  <a:lnTo>
                    <a:pt x="5343" y="614"/>
                  </a:lnTo>
                  <a:cubicBezTo>
                    <a:pt x="5343" y="614"/>
                    <a:pt x="5343" y="614"/>
                    <a:pt x="5344" y="606"/>
                  </a:cubicBezTo>
                  <a:cubicBezTo>
                    <a:pt x="5338" y="592"/>
                    <a:pt x="5332" y="576"/>
                    <a:pt x="5327" y="560"/>
                  </a:cubicBezTo>
                  <a:cubicBezTo>
                    <a:pt x="5344" y="555"/>
                    <a:pt x="5362" y="554"/>
                    <a:pt x="5379" y="558"/>
                  </a:cubicBezTo>
                  <a:close/>
                  <a:moveTo>
                    <a:pt x="5998" y="573"/>
                  </a:moveTo>
                  <a:lnTo>
                    <a:pt x="6000" y="573"/>
                  </a:lnTo>
                  <a:cubicBezTo>
                    <a:pt x="6038" y="568"/>
                    <a:pt x="6075" y="594"/>
                    <a:pt x="6099" y="644"/>
                  </a:cubicBezTo>
                  <a:cubicBezTo>
                    <a:pt x="6108" y="665"/>
                    <a:pt x="6106" y="694"/>
                    <a:pt x="6096" y="712"/>
                  </a:cubicBezTo>
                  <a:cubicBezTo>
                    <a:pt x="6089" y="724"/>
                    <a:pt x="6081" y="733"/>
                    <a:pt x="6073" y="741"/>
                  </a:cubicBezTo>
                  <a:cubicBezTo>
                    <a:pt x="6004" y="792"/>
                    <a:pt x="5924" y="778"/>
                    <a:pt x="5864" y="701"/>
                  </a:cubicBezTo>
                  <a:cubicBezTo>
                    <a:pt x="5902" y="642"/>
                    <a:pt x="5948" y="598"/>
                    <a:pt x="5998" y="573"/>
                  </a:cubicBezTo>
                  <a:close/>
                  <a:moveTo>
                    <a:pt x="5289" y="574"/>
                  </a:moveTo>
                  <a:cubicBezTo>
                    <a:pt x="5294" y="591"/>
                    <a:pt x="5298" y="604"/>
                    <a:pt x="5303" y="615"/>
                  </a:cubicBezTo>
                  <a:cubicBezTo>
                    <a:pt x="5273" y="620"/>
                    <a:pt x="5246" y="638"/>
                    <a:pt x="5221" y="666"/>
                  </a:cubicBezTo>
                  <a:cubicBezTo>
                    <a:pt x="5227" y="645"/>
                    <a:pt x="5235" y="627"/>
                    <a:pt x="5246" y="612"/>
                  </a:cubicBezTo>
                  <a:cubicBezTo>
                    <a:pt x="5259" y="596"/>
                    <a:pt x="5273" y="583"/>
                    <a:pt x="5289" y="574"/>
                  </a:cubicBezTo>
                  <a:close/>
                  <a:moveTo>
                    <a:pt x="15759" y="574"/>
                  </a:moveTo>
                  <a:cubicBezTo>
                    <a:pt x="15728" y="576"/>
                    <a:pt x="14750" y="642"/>
                    <a:pt x="14566" y="850"/>
                  </a:cubicBezTo>
                  <a:cubicBezTo>
                    <a:pt x="14557" y="849"/>
                    <a:pt x="14548" y="856"/>
                    <a:pt x="14542" y="868"/>
                  </a:cubicBezTo>
                  <a:cubicBezTo>
                    <a:pt x="14541" y="876"/>
                    <a:pt x="14541" y="884"/>
                    <a:pt x="14543" y="891"/>
                  </a:cubicBezTo>
                  <a:cubicBezTo>
                    <a:pt x="14466" y="1094"/>
                    <a:pt x="14526" y="2099"/>
                    <a:pt x="14601" y="2206"/>
                  </a:cubicBezTo>
                  <a:cubicBezTo>
                    <a:pt x="14709" y="2247"/>
                    <a:pt x="14820" y="2252"/>
                    <a:pt x="14929" y="2222"/>
                  </a:cubicBezTo>
                  <a:cubicBezTo>
                    <a:pt x="15323" y="2175"/>
                    <a:pt x="15936" y="2017"/>
                    <a:pt x="16026" y="1915"/>
                  </a:cubicBezTo>
                  <a:cubicBezTo>
                    <a:pt x="16084" y="1817"/>
                    <a:pt x="15957" y="1115"/>
                    <a:pt x="15902" y="888"/>
                  </a:cubicBezTo>
                  <a:cubicBezTo>
                    <a:pt x="15834" y="606"/>
                    <a:pt x="15790" y="572"/>
                    <a:pt x="15759" y="574"/>
                  </a:cubicBezTo>
                  <a:close/>
                  <a:moveTo>
                    <a:pt x="13270" y="582"/>
                  </a:moveTo>
                  <a:cubicBezTo>
                    <a:pt x="13278" y="602"/>
                    <a:pt x="13288" y="625"/>
                    <a:pt x="13296" y="646"/>
                  </a:cubicBezTo>
                  <a:lnTo>
                    <a:pt x="13282" y="657"/>
                  </a:lnTo>
                  <a:cubicBezTo>
                    <a:pt x="13263" y="675"/>
                    <a:pt x="13238" y="699"/>
                    <a:pt x="13220" y="719"/>
                  </a:cubicBezTo>
                  <a:cubicBezTo>
                    <a:pt x="13213" y="725"/>
                    <a:pt x="13209" y="735"/>
                    <a:pt x="13208" y="747"/>
                  </a:cubicBezTo>
                  <a:cubicBezTo>
                    <a:pt x="13206" y="758"/>
                    <a:pt x="13207" y="770"/>
                    <a:pt x="13210" y="780"/>
                  </a:cubicBezTo>
                  <a:cubicBezTo>
                    <a:pt x="13287" y="1095"/>
                    <a:pt x="13333" y="1429"/>
                    <a:pt x="13343" y="1767"/>
                  </a:cubicBezTo>
                  <a:cubicBezTo>
                    <a:pt x="13343" y="2096"/>
                    <a:pt x="13144" y="2572"/>
                    <a:pt x="13068" y="2701"/>
                  </a:cubicBezTo>
                  <a:cubicBezTo>
                    <a:pt x="13066" y="2668"/>
                    <a:pt x="13057" y="2626"/>
                    <a:pt x="13055" y="2603"/>
                  </a:cubicBezTo>
                  <a:cubicBezTo>
                    <a:pt x="13220" y="2329"/>
                    <a:pt x="13311" y="1958"/>
                    <a:pt x="13308" y="1572"/>
                  </a:cubicBezTo>
                  <a:cubicBezTo>
                    <a:pt x="13287" y="1257"/>
                    <a:pt x="13236" y="948"/>
                    <a:pt x="13160" y="657"/>
                  </a:cubicBezTo>
                  <a:lnTo>
                    <a:pt x="13177" y="654"/>
                  </a:lnTo>
                  <a:cubicBezTo>
                    <a:pt x="13209" y="633"/>
                    <a:pt x="13240" y="610"/>
                    <a:pt x="13270" y="582"/>
                  </a:cubicBezTo>
                  <a:close/>
                  <a:moveTo>
                    <a:pt x="5439" y="608"/>
                  </a:moveTo>
                  <a:cubicBezTo>
                    <a:pt x="5455" y="624"/>
                    <a:pt x="5471" y="642"/>
                    <a:pt x="5487" y="661"/>
                  </a:cubicBezTo>
                  <a:cubicBezTo>
                    <a:pt x="5488" y="684"/>
                    <a:pt x="5491" y="706"/>
                    <a:pt x="5495" y="728"/>
                  </a:cubicBezTo>
                  <a:lnTo>
                    <a:pt x="5493" y="741"/>
                  </a:lnTo>
                  <a:cubicBezTo>
                    <a:pt x="5480" y="722"/>
                    <a:pt x="5467" y="704"/>
                    <a:pt x="5453" y="687"/>
                  </a:cubicBezTo>
                  <a:cubicBezTo>
                    <a:pt x="5452" y="659"/>
                    <a:pt x="5446" y="633"/>
                    <a:pt x="5439" y="608"/>
                  </a:cubicBezTo>
                  <a:close/>
                  <a:moveTo>
                    <a:pt x="5849" y="609"/>
                  </a:moveTo>
                  <a:cubicBezTo>
                    <a:pt x="5855" y="612"/>
                    <a:pt x="5860" y="618"/>
                    <a:pt x="5864" y="625"/>
                  </a:cubicBezTo>
                  <a:cubicBezTo>
                    <a:pt x="5853" y="638"/>
                    <a:pt x="5843" y="653"/>
                    <a:pt x="5834" y="669"/>
                  </a:cubicBezTo>
                  <a:lnTo>
                    <a:pt x="5818" y="654"/>
                  </a:lnTo>
                  <a:lnTo>
                    <a:pt x="5838" y="623"/>
                  </a:lnTo>
                  <a:cubicBezTo>
                    <a:pt x="5841" y="618"/>
                    <a:pt x="5845" y="614"/>
                    <a:pt x="5849" y="609"/>
                  </a:cubicBezTo>
                  <a:close/>
                  <a:moveTo>
                    <a:pt x="11518" y="628"/>
                  </a:moveTo>
                  <a:cubicBezTo>
                    <a:pt x="11352" y="678"/>
                    <a:pt x="11279" y="1311"/>
                    <a:pt x="11249" y="1835"/>
                  </a:cubicBezTo>
                  <a:cubicBezTo>
                    <a:pt x="11212" y="2449"/>
                    <a:pt x="11223" y="3069"/>
                    <a:pt x="11276" y="3680"/>
                  </a:cubicBezTo>
                  <a:cubicBezTo>
                    <a:pt x="11334" y="4167"/>
                    <a:pt x="11422" y="4639"/>
                    <a:pt x="11548" y="5090"/>
                  </a:cubicBezTo>
                  <a:cubicBezTo>
                    <a:pt x="11520" y="5141"/>
                    <a:pt x="11492" y="5207"/>
                    <a:pt x="11462" y="5277"/>
                  </a:cubicBezTo>
                  <a:cubicBezTo>
                    <a:pt x="11419" y="5382"/>
                    <a:pt x="11369" y="5492"/>
                    <a:pt x="11323" y="5582"/>
                  </a:cubicBezTo>
                  <a:cubicBezTo>
                    <a:pt x="11275" y="5434"/>
                    <a:pt x="11218" y="5293"/>
                    <a:pt x="11156" y="5159"/>
                  </a:cubicBezTo>
                  <a:cubicBezTo>
                    <a:pt x="11046" y="4922"/>
                    <a:pt x="10966" y="4819"/>
                    <a:pt x="10910" y="4856"/>
                  </a:cubicBezTo>
                  <a:cubicBezTo>
                    <a:pt x="10735" y="4970"/>
                    <a:pt x="10911" y="5944"/>
                    <a:pt x="10913" y="5956"/>
                  </a:cubicBezTo>
                  <a:cubicBezTo>
                    <a:pt x="10968" y="6246"/>
                    <a:pt x="11182" y="6830"/>
                    <a:pt x="11341" y="6911"/>
                  </a:cubicBezTo>
                  <a:lnTo>
                    <a:pt x="11363" y="6908"/>
                  </a:lnTo>
                  <a:lnTo>
                    <a:pt x="11384" y="6891"/>
                  </a:lnTo>
                  <a:cubicBezTo>
                    <a:pt x="11407" y="6868"/>
                    <a:pt x="11433" y="6850"/>
                    <a:pt x="11458" y="6838"/>
                  </a:cubicBezTo>
                  <a:cubicBezTo>
                    <a:pt x="11464" y="6836"/>
                    <a:pt x="11467" y="6835"/>
                    <a:pt x="11472" y="6829"/>
                  </a:cubicBezTo>
                  <a:cubicBezTo>
                    <a:pt x="11531" y="6726"/>
                    <a:pt x="11487" y="6375"/>
                    <a:pt x="11440" y="6101"/>
                  </a:cubicBezTo>
                  <a:cubicBezTo>
                    <a:pt x="11503" y="6083"/>
                    <a:pt x="11555" y="6066"/>
                    <a:pt x="11608" y="6060"/>
                  </a:cubicBezTo>
                  <a:cubicBezTo>
                    <a:pt x="11722" y="6037"/>
                    <a:pt x="11838" y="6007"/>
                    <a:pt x="11948" y="5960"/>
                  </a:cubicBezTo>
                  <a:cubicBezTo>
                    <a:pt x="11980" y="5986"/>
                    <a:pt x="12013" y="5993"/>
                    <a:pt x="12048" y="5991"/>
                  </a:cubicBezTo>
                  <a:lnTo>
                    <a:pt x="12057" y="5990"/>
                  </a:lnTo>
                  <a:cubicBezTo>
                    <a:pt x="12120" y="5976"/>
                    <a:pt x="12177" y="5934"/>
                    <a:pt x="12222" y="5860"/>
                  </a:cubicBezTo>
                  <a:cubicBezTo>
                    <a:pt x="12352" y="5839"/>
                    <a:pt x="12479" y="5806"/>
                    <a:pt x="12608" y="5763"/>
                  </a:cubicBezTo>
                  <a:lnTo>
                    <a:pt x="12722" y="5726"/>
                  </a:lnTo>
                  <a:cubicBezTo>
                    <a:pt x="12734" y="6008"/>
                    <a:pt x="12767" y="6360"/>
                    <a:pt x="12847" y="6421"/>
                  </a:cubicBezTo>
                  <a:cubicBezTo>
                    <a:pt x="12852" y="6422"/>
                    <a:pt x="12859" y="6422"/>
                    <a:pt x="12864" y="6420"/>
                  </a:cubicBezTo>
                  <a:cubicBezTo>
                    <a:pt x="12891" y="6416"/>
                    <a:pt x="12919" y="6416"/>
                    <a:pt x="12946" y="6424"/>
                  </a:cubicBezTo>
                  <a:lnTo>
                    <a:pt x="12968" y="6421"/>
                  </a:lnTo>
                  <a:cubicBezTo>
                    <a:pt x="12973" y="6423"/>
                    <a:pt x="12977" y="6423"/>
                    <a:pt x="12981" y="6420"/>
                  </a:cubicBezTo>
                  <a:cubicBezTo>
                    <a:pt x="13117" y="6253"/>
                    <a:pt x="13195" y="5578"/>
                    <a:pt x="13182" y="5279"/>
                  </a:cubicBezTo>
                  <a:cubicBezTo>
                    <a:pt x="13182" y="5279"/>
                    <a:pt x="13146" y="4257"/>
                    <a:pt x="12957" y="4250"/>
                  </a:cubicBezTo>
                  <a:cubicBezTo>
                    <a:pt x="12841" y="4240"/>
                    <a:pt x="12752" y="4800"/>
                    <a:pt x="12724" y="5157"/>
                  </a:cubicBezTo>
                  <a:cubicBezTo>
                    <a:pt x="12666" y="5111"/>
                    <a:pt x="12599" y="5048"/>
                    <a:pt x="12565" y="5006"/>
                  </a:cubicBezTo>
                  <a:cubicBezTo>
                    <a:pt x="12531" y="4964"/>
                    <a:pt x="12493" y="4919"/>
                    <a:pt x="12452" y="4879"/>
                  </a:cubicBezTo>
                  <a:cubicBezTo>
                    <a:pt x="12499" y="4293"/>
                    <a:pt x="12484" y="3694"/>
                    <a:pt x="12407" y="3117"/>
                  </a:cubicBezTo>
                  <a:cubicBezTo>
                    <a:pt x="12278" y="2291"/>
                    <a:pt x="11876" y="520"/>
                    <a:pt x="11518" y="628"/>
                  </a:cubicBezTo>
                  <a:close/>
                  <a:moveTo>
                    <a:pt x="6822" y="663"/>
                  </a:moveTo>
                  <a:cubicBezTo>
                    <a:pt x="6811" y="656"/>
                    <a:pt x="6801" y="660"/>
                    <a:pt x="6794" y="676"/>
                  </a:cubicBezTo>
                  <a:cubicBezTo>
                    <a:pt x="6772" y="725"/>
                    <a:pt x="6732" y="855"/>
                    <a:pt x="6673" y="1036"/>
                  </a:cubicBezTo>
                  <a:cubicBezTo>
                    <a:pt x="6567" y="1387"/>
                    <a:pt x="6446" y="1726"/>
                    <a:pt x="6315" y="2054"/>
                  </a:cubicBezTo>
                  <a:cubicBezTo>
                    <a:pt x="6310" y="2066"/>
                    <a:pt x="6308" y="2083"/>
                    <a:pt x="6310" y="2097"/>
                  </a:cubicBezTo>
                  <a:cubicBezTo>
                    <a:pt x="6313" y="2110"/>
                    <a:pt x="6317" y="2119"/>
                    <a:pt x="6325" y="2124"/>
                  </a:cubicBezTo>
                  <a:cubicBezTo>
                    <a:pt x="6332" y="2126"/>
                    <a:pt x="7012" y="2552"/>
                    <a:pt x="7302" y="2674"/>
                  </a:cubicBezTo>
                  <a:cubicBezTo>
                    <a:pt x="7316" y="2678"/>
                    <a:pt x="7329" y="2661"/>
                    <a:pt x="7334" y="2640"/>
                  </a:cubicBezTo>
                  <a:cubicBezTo>
                    <a:pt x="7352" y="2536"/>
                    <a:pt x="7396" y="2227"/>
                    <a:pt x="7436" y="1929"/>
                  </a:cubicBezTo>
                  <a:cubicBezTo>
                    <a:pt x="7477" y="1631"/>
                    <a:pt x="7513" y="1353"/>
                    <a:pt x="7525" y="1296"/>
                  </a:cubicBezTo>
                  <a:cubicBezTo>
                    <a:pt x="7537" y="1239"/>
                    <a:pt x="7527" y="1187"/>
                    <a:pt x="7297" y="998"/>
                  </a:cubicBezTo>
                  <a:cubicBezTo>
                    <a:pt x="7312" y="922"/>
                    <a:pt x="7323" y="854"/>
                    <a:pt x="7324" y="849"/>
                  </a:cubicBezTo>
                  <a:cubicBezTo>
                    <a:pt x="7327" y="831"/>
                    <a:pt x="7324" y="813"/>
                    <a:pt x="7315" y="801"/>
                  </a:cubicBezTo>
                  <a:cubicBezTo>
                    <a:pt x="7293" y="774"/>
                    <a:pt x="7268" y="749"/>
                    <a:pt x="7242" y="731"/>
                  </a:cubicBezTo>
                  <a:lnTo>
                    <a:pt x="7234" y="728"/>
                  </a:lnTo>
                  <a:cubicBezTo>
                    <a:pt x="7222" y="718"/>
                    <a:pt x="7206" y="729"/>
                    <a:pt x="7199" y="747"/>
                  </a:cubicBezTo>
                  <a:cubicBezTo>
                    <a:pt x="7181" y="793"/>
                    <a:pt x="7165" y="841"/>
                    <a:pt x="7150" y="890"/>
                  </a:cubicBezTo>
                  <a:cubicBezTo>
                    <a:pt x="7004" y="781"/>
                    <a:pt x="6857" y="683"/>
                    <a:pt x="6822" y="663"/>
                  </a:cubicBezTo>
                  <a:close/>
                  <a:moveTo>
                    <a:pt x="15719" y="666"/>
                  </a:moveTo>
                  <a:cubicBezTo>
                    <a:pt x="15617" y="967"/>
                    <a:pt x="15412" y="1469"/>
                    <a:pt x="15254" y="1515"/>
                  </a:cubicBezTo>
                  <a:cubicBezTo>
                    <a:pt x="15169" y="1510"/>
                    <a:pt x="15087" y="1453"/>
                    <a:pt x="15025" y="1356"/>
                  </a:cubicBezTo>
                  <a:cubicBezTo>
                    <a:pt x="15003" y="1329"/>
                    <a:pt x="14980" y="1301"/>
                    <a:pt x="14959" y="1279"/>
                  </a:cubicBezTo>
                  <a:cubicBezTo>
                    <a:pt x="14896" y="1215"/>
                    <a:pt x="14832" y="1140"/>
                    <a:pt x="14770" y="1066"/>
                  </a:cubicBezTo>
                  <a:cubicBezTo>
                    <a:pt x="14707" y="992"/>
                    <a:pt x="14670" y="950"/>
                    <a:pt x="14620" y="898"/>
                  </a:cubicBezTo>
                  <a:cubicBezTo>
                    <a:pt x="14770" y="781"/>
                    <a:pt x="15319" y="694"/>
                    <a:pt x="15719" y="666"/>
                  </a:cubicBezTo>
                  <a:close/>
                  <a:moveTo>
                    <a:pt x="5345" y="669"/>
                  </a:moveTo>
                  <a:cubicBezTo>
                    <a:pt x="5400" y="688"/>
                    <a:pt x="5450" y="734"/>
                    <a:pt x="5488" y="803"/>
                  </a:cubicBezTo>
                  <a:lnTo>
                    <a:pt x="5499" y="820"/>
                  </a:lnTo>
                  <a:cubicBezTo>
                    <a:pt x="5426" y="881"/>
                    <a:pt x="5343" y="897"/>
                    <a:pt x="5264" y="864"/>
                  </a:cubicBezTo>
                  <a:cubicBezTo>
                    <a:pt x="5242" y="851"/>
                    <a:pt x="5224" y="822"/>
                    <a:pt x="5218" y="785"/>
                  </a:cubicBezTo>
                  <a:cubicBezTo>
                    <a:pt x="5218" y="785"/>
                    <a:pt x="5219" y="783"/>
                    <a:pt x="5219" y="780"/>
                  </a:cubicBezTo>
                  <a:lnTo>
                    <a:pt x="5219" y="779"/>
                  </a:lnTo>
                  <a:cubicBezTo>
                    <a:pt x="5220" y="753"/>
                    <a:pt x="5228" y="730"/>
                    <a:pt x="5240" y="714"/>
                  </a:cubicBezTo>
                  <a:cubicBezTo>
                    <a:pt x="5271" y="680"/>
                    <a:pt x="5308" y="664"/>
                    <a:pt x="5345" y="669"/>
                  </a:cubicBezTo>
                  <a:close/>
                  <a:moveTo>
                    <a:pt x="15775" y="682"/>
                  </a:moveTo>
                  <a:cubicBezTo>
                    <a:pt x="15788" y="706"/>
                    <a:pt x="15800" y="734"/>
                    <a:pt x="15809" y="763"/>
                  </a:cubicBezTo>
                  <a:cubicBezTo>
                    <a:pt x="15897" y="1082"/>
                    <a:pt x="15958" y="1420"/>
                    <a:pt x="15989" y="1767"/>
                  </a:cubicBezTo>
                  <a:cubicBezTo>
                    <a:pt x="15854" y="1566"/>
                    <a:pt x="15705" y="1393"/>
                    <a:pt x="15543" y="1253"/>
                  </a:cubicBezTo>
                  <a:cubicBezTo>
                    <a:pt x="15631" y="1075"/>
                    <a:pt x="15708" y="883"/>
                    <a:pt x="15775" y="682"/>
                  </a:cubicBezTo>
                  <a:close/>
                  <a:moveTo>
                    <a:pt x="5526" y="714"/>
                  </a:moveTo>
                  <a:cubicBezTo>
                    <a:pt x="5538" y="728"/>
                    <a:pt x="5550" y="745"/>
                    <a:pt x="5563" y="757"/>
                  </a:cubicBezTo>
                  <a:cubicBezTo>
                    <a:pt x="5553" y="770"/>
                    <a:pt x="5543" y="780"/>
                    <a:pt x="5533" y="790"/>
                  </a:cubicBezTo>
                  <a:cubicBezTo>
                    <a:pt x="5534" y="786"/>
                    <a:pt x="5535" y="782"/>
                    <a:pt x="5535" y="777"/>
                  </a:cubicBezTo>
                  <a:cubicBezTo>
                    <a:pt x="5533" y="756"/>
                    <a:pt x="5530" y="734"/>
                    <a:pt x="5526" y="714"/>
                  </a:cubicBezTo>
                  <a:close/>
                  <a:moveTo>
                    <a:pt x="12928" y="730"/>
                  </a:moveTo>
                  <a:cubicBezTo>
                    <a:pt x="12928" y="751"/>
                    <a:pt x="12938" y="775"/>
                    <a:pt x="12944" y="801"/>
                  </a:cubicBezTo>
                  <a:lnTo>
                    <a:pt x="12878" y="806"/>
                  </a:lnTo>
                  <a:cubicBezTo>
                    <a:pt x="12849" y="809"/>
                    <a:pt x="12821" y="814"/>
                    <a:pt x="12793" y="817"/>
                  </a:cubicBezTo>
                  <a:lnTo>
                    <a:pt x="12784" y="774"/>
                  </a:lnTo>
                  <a:lnTo>
                    <a:pt x="12783" y="747"/>
                  </a:lnTo>
                  <a:cubicBezTo>
                    <a:pt x="12831" y="733"/>
                    <a:pt x="12879" y="727"/>
                    <a:pt x="12928" y="730"/>
                  </a:cubicBezTo>
                  <a:close/>
                  <a:moveTo>
                    <a:pt x="6826" y="747"/>
                  </a:moveTo>
                  <a:cubicBezTo>
                    <a:pt x="6880" y="781"/>
                    <a:pt x="7003" y="872"/>
                    <a:pt x="7128" y="964"/>
                  </a:cubicBezTo>
                  <a:cubicBezTo>
                    <a:pt x="7115" y="1007"/>
                    <a:pt x="7105" y="1047"/>
                    <a:pt x="7095" y="1082"/>
                  </a:cubicBezTo>
                  <a:cubicBezTo>
                    <a:pt x="7090" y="1103"/>
                    <a:pt x="7095" y="1128"/>
                    <a:pt x="7107" y="1139"/>
                  </a:cubicBezTo>
                  <a:lnTo>
                    <a:pt x="7147" y="1182"/>
                  </a:lnTo>
                  <a:cubicBezTo>
                    <a:pt x="7168" y="1206"/>
                    <a:pt x="7193" y="1229"/>
                    <a:pt x="7216" y="1248"/>
                  </a:cubicBezTo>
                  <a:lnTo>
                    <a:pt x="7221" y="1250"/>
                  </a:lnTo>
                  <a:cubicBezTo>
                    <a:pt x="7226" y="1254"/>
                    <a:pt x="7230" y="1256"/>
                    <a:pt x="7235" y="1255"/>
                  </a:cubicBezTo>
                  <a:cubicBezTo>
                    <a:pt x="7242" y="1250"/>
                    <a:pt x="7248" y="1243"/>
                    <a:pt x="7251" y="1231"/>
                  </a:cubicBezTo>
                  <a:cubicBezTo>
                    <a:pt x="7255" y="1198"/>
                    <a:pt x="7269" y="1139"/>
                    <a:pt x="7282" y="1082"/>
                  </a:cubicBezTo>
                  <a:cubicBezTo>
                    <a:pt x="7352" y="1129"/>
                    <a:pt x="7418" y="1201"/>
                    <a:pt x="7477" y="1282"/>
                  </a:cubicBezTo>
                  <a:cubicBezTo>
                    <a:pt x="7459" y="1362"/>
                    <a:pt x="7422" y="1627"/>
                    <a:pt x="7384" y="1911"/>
                  </a:cubicBezTo>
                  <a:lnTo>
                    <a:pt x="7389" y="1907"/>
                  </a:lnTo>
                  <a:cubicBezTo>
                    <a:pt x="7353" y="2170"/>
                    <a:pt x="7312" y="2445"/>
                    <a:pt x="7291" y="2573"/>
                  </a:cubicBezTo>
                  <a:cubicBezTo>
                    <a:pt x="7030" y="2456"/>
                    <a:pt x="6514" y="2137"/>
                    <a:pt x="6378" y="2059"/>
                  </a:cubicBezTo>
                  <a:cubicBezTo>
                    <a:pt x="6483" y="1809"/>
                    <a:pt x="6618" y="1385"/>
                    <a:pt x="6719" y="1072"/>
                  </a:cubicBezTo>
                  <a:cubicBezTo>
                    <a:pt x="6765" y="929"/>
                    <a:pt x="6803" y="812"/>
                    <a:pt x="6826" y="747"/>
                  </a:cubicBezTo>
                  <a:close/>
                  <a:moveTo>
                    <a:pt x="6276" y="796"/>
                  </a:moveTo>
                  <a:cubicBezTo>
                    <a:pt x="6263" y="873"/>
                    <a:pt x="6236" y="942"/>
                    <a:pt x="6200" y="995"/>
                  </a:cubicBezTo>
                  <a:cubicBezTo>
                    <a:pt x="6192" y="981"/>
                    <a:pt x="6185" y="966"/>
                    <a:pt x="6180" y="950"/>
                  </a:cubicBezTo>
                  <a:cubicBezTo>
                    <a:pt x="6218" y="909"/>
                    <a:pt x="6250" y="857"/>
                    <a:pt x="6276" y="796"/>
                  </a:cubicBezTo>
                  <a:close/>
                  <a:moveTo>
                    <a:pt x="7231" y="825"/>
                  </a:moveTo>
                  <a:lnTo>
                    <a:pt x="7236" y="826"/>
                  </a:lnTo>
                  <a:lnTo>
                    <a:pt x="7268" y="852"/>
                  </a:lnTo>
                  <a:cubicBezTo>
                    <a:pt x="7261" y="914"/>
                    <a:pt x="7229" y="1062"/>
                    <a:pt x="7211" y="1150"/>
                  </a:cubicBezTo>
                  <a:lnTo>
                    <a:pt x="7179" y="1109"/>
                  </a:lnTo>
                  <a:lnTo>
                    <a:pt x="7154" y="1087"/>
                  </a:lnTo>
                  <a:cubicBezTo>
                    <a:pt x="7177" y="999"/>
                    <a:pt x="7202" y="908"/>
                    <a:pt x="7231" y="825"/>
                  </a:cubicBezTo>
                  <a:close/>
                  <a:moveTo>
                    <a:pt x="5751" y="934"/>
                  </a:moveTo>
                  <a:lnTo>
                    <a:pt x="5804" y="966"/>
                  </a:lnTo>
                  <a:lnTo>
                    <a:pt x="5822" y="979"/>
                  </a:lnTo>
                  <a:cubicBezTo>
                    <a:pt x="5828" y="1016"/>
                    <a:pt x="5836" y="1051"/>
                    <a:pt x="5847" y="1085"/>
                  </a:cubicBezTo>
                  <a:cubicBezTo>
                    <a:pt x="5820" y="1073"/>
                    <a:pt x="5794" y="1059"/>
                    <a:pt x="5768" y="1042"/>
                  </a:cubicBezTo>
                  <a:cubicBezTo>
                    <a:pt x="5767" y="1038"/>
                    <a:pt x="5766" y="1034"/>
                    <a:pt x="5764" y="1031"/>
                  </a:cubicBezTo>
                  <a:lnTo>
                    <a:pt x="5767" y="1033"/>
                  </a:lnTo>
                  <a:cubicBezTo>
                    <a:pt x="5759" y="1001"/>
                    <a:pt x="5754" y="968"/>
                    <a:pt x="5751" y="934"/>
                  </a:cubicBezTo>
                  <a:close/>
                  <a:moveTo>
                    <a:pt x="5717" y="937"/>
                  </a:moveTo>
                  <a:cubicBezTo>
                    <a:pt x="5720" y="974"/>
                    <a:pt x="5726" y="1010"/>
                    <a:pt x="5735" y="1044"/>
                  </a:cubicBezTo>
                  <a:lnTo>
                    <a:pt x="5699" y="1087"/>
                  </a:lnTo>
                  <a:cubicBezTo>
                    <a:pt x="5694" y="1063"/>
                    <a:pt x="5686" y="1041"/>
                    <a:pt x="5676" y="1022"/>
                  </a:cubicBezTo>
                  <a:lnTo>
                    <a:pt x="5678" y="1022"/>
                  </a:lnTo>
                  <a:cubicBezTo>
                    <a:pt x="5674" y="1015"/>
                    <a:pt x="5671" y="1008"/>
                    <a:pt x="5668" y="1001"/>
                  </a:cubicBezTo>
                  <a:cubicBezTo>
                    <a:pt x="5685" y="981"/>
                    <a:pt x="5702" y="960"/>
                    <a:pt x="5717" y="937"/>
                  </a:cubicBezTo>
                  <a:close/>
                  <a:moveTo>
                    <a:pt x="14579" y="958"/>
                  </a:moveTo>
                  <a:cubicBezTo>
                    <a:pt x="14631" y="1014"/>
                    <a:pt x="14691" y="1075"/>
                    <a:pt x="14738" y="1139"/>
                  </a:cubicBezTo>
                  <a:cubicBezTo>
                    <a:pt x="14785" y="1202"/>
                    <a:pt x="14866" y="1288"/>
                    <a:pt x="14930" y="1355"/>
                  </a:cubicBezTo>
                  <a:lnTo>
                    <a:pt x="14957" y="1385"/>
                  </a:lnTo>
                  <a:cubicBezTo>
                    <a:pt x="14823" y="1586"/>
                    <a:pt x="14706" y="1818"/>
                    <a:pt x="14611" y="2073"/>
                  </a:cubicBezTo>
                  <a:cubicBezTo>
                    <a:pt x="14567" y="1841"/>
                    <a:pt x="14532" y="1125"/>
                    <a:pt x="14579" y="958"/>
                  </a:cubicBezTo>
                  <a:close/>
                  <a:moveTo>
                    <a:pt x="6150" y="979"/>
                  </a:moveTo>
                  <a:cubicBezTo>
                    <a:pt x="6155" y="999"/>
                    <a:pt x="6163" y="1016"/>
                    <a:pt x="6172" y="1033"/>
                  </a:cubicBezTo>
                  <a:cubicBezTo>
                    <a:pt x="6151" y="1055"/>
                    <a:pt x="6129" y="1075"/>
                    <a:pt x="6105" y="1090"/>
                  </a:cubicBezTo>
                  <a:lnTo>
                    <a:pt x="6105" y="1096"/>
                  </a:lnTo>
                  <a:cubicBezTo>
                    <a:pt x="6098" y="1073"/>
                    <a:pt x="6091" y="1050"/>
                    <a:pt x="6082" y="1028"/>
                  </a:cubicBezTo>
                  <a:cubicBezTo>
                    <a:pt x="6106" y="1015"/>
                    <a:pt x="6128" y="999"/>
                    <a:pt x="6150" y="979"/>
                  </a:cubicBezTo>
                  <a:close/>
                  <a:moveTo>
                    <a:pt x="5861" y="1007"/>
                  </a:moveTo>
                  <a:cubicBezTo>
                    <a:pt x="5889" y="1024"/>
                    <a:pt x="5917" y="1036"/>
                    <a:pt x="5946" y="1044"/>
                  </a:cubicBezTo>
                  <a:cubicBezTo>
                    <a:pt x="5952" y="1072"/>
                    <a:pt x="5957" y="1102"/>
                    <a:pt x="5961" y="1131"/>
                  </a:cubicBezTo>
                  <a:cubicBezTo>
                    <a:pt x="5935" y="1125"/>
                    <a:pt x="5909" y="1116"/>
                    <a:pt x="5883" y="1104"/>
                  </a:cubicBezTo>
                  <a:cubicBezTo>
                    <a:pt x="5884" y="1102"/>
                    <a:pt x="5885" y="1100"/>
                    <a:pt x="5884" y="1098"/>
                  </a:cubicBezTo>
                  <a:lnTo>
                    <a:pt x="5880" y="1080"/>
                  </a:lnTo>
                  <a:cubicBezTo>
                    <a:pt x="5873" y="1056"/>
                    <a:pt x="5867" y="1032"/>
                    <a:pt x="5861" y="1007"/>
                  </a:cubicBezTo>
                  <a:close/>
                  <a:moveTo>
                    <a:pt x="5070" y="1022"/>
                  </a:moveTo>
                  <a:lnTo>
                    <a:pt x="5081" y="1042"/>
                  </a:lnTo>
                  <a:cubicBezTo>
                    <a:pt x="5106" y="1082"/>
                    <a:pt x="5134" y="1115"/>
                    <a:pt x="5164" y="1142"/>
                  </a:cubicBezTo>
                  <a:cubicBezTo>
                    <a:pt x="5171" y="1166"/>
                    <a:pt x="5178" y="1191"/>
                    <a:pt x="5184" y="1217"/>
                  </a:cubicBezTo>
                  <a:cubicBezTo>
                    <a:pt x="5162" y="1195"/>
                    <a:pt x="5142" y="1168"/>
                    <a:pt x="5124" y="1139"/>
                  </a:cubicBezTo>
                  <a:cubicBezTo>
                    <a:pt x="5103" y="1104"/>
                    <a:pt x="5084" y="1065"/>
                    <a:pt x="5070" y="1022"/>
                  </a:cubicBezTo>
                  <a:close/>
                  <a:moveTo>
                    <a:pt x="5640" y="1033"/>
                  </a:moveTo>
                  <a:lnTo>
                    <a:pt x="5650" y="1056"/>
                  </a:lnTo>
                  <a:cubicBezTo>
                    <a:pt x="5658" y="1071"/>
                    <a:pt x="5664" y="1088"/>
                    <a:pt x="5667" y="1107"/>
                  </a:cubicBezTo>
                  <a:cubicBezTo>
                    <a:pt x="5668" y="1111"/>
                    <a:pt x="5669" y="1115"/>
                    <a:pt x="5671" y="1118"/>
                  </a:cubicBezTo>
                  <a:cubicBezTo>
                    <a:pt x="5650" y="1141"/>
                    <a:pt x="5628" y="1164"/>
                    <a:pt x="5603" y="1187"/>
                  </a:cubicBezTo>
                  <a:cubicBezTo>
                    <a:pt x="5603" y="1181"/>
                    <a:pt x="5602" y="1177"/>
                    <a:pt x="5601" y="1172"/>
                  </a:cubicBezTo>
                  <a:cubicBezTo>
                    <a:pt x="5594" y="1153"/>
                    <a:pt x="5586" y="1134"/>
                    <a:pt x="5577" y="1117"/>
                  </a:cubicBezTo>
                  <a:lnTo>
                    <a:pt x="5569" y="1101"/>
                  </a:lnTo>
                  <a:cubicBezTo>
                    <a:pt x="5595" y="1079"/>
                    <a:pt x="5619" y="1055"/>
                    <a:pt x="5640" y="1033"/>
                  </a:cubicBezTo>
                  <a:close/>
                  <a:moveTo>
                    <a:pt x="6053" y="1039"/>
                  </a:moveTo>
                  <a:cubicBezTo>
                    <a:pt x="6062" y="1063"/>
                    <a:pt x="6070" y="1088"/>
                    <a:pt x="6078" y="1114"/>
                  </a:cubicBezTo>
                  <a:cubicBezTo>
                    <a:pt x="6051" y="1126"/>
                    <a:pt x="6024" y="1131"/>
                    <a:pt x="5997" y="1129"/>
                  </a:cubicBezTo>
                  <a:cubicBezTo>
                    <a:pt x="5993" y="1103"/>
                    <a:pt x="5989" y="1074"/>
                    <a:pt x="5983" y="1045"/>
                  </a:cubicBezTo>
                  <a:cubicBezTo>
                    <a:pt x="6007" y="1047"/>
                    <a:pt x="6030" y="1046"/>
                    <a:pt x="6053" y="1039"/>
                  </a:cubicBezTo>
                  <a:close/>
                  <a:moveTo>
                    <a:pt x="5539" y="1125"/>
                  </a:moveTo>
                  <a:lnTo>
                    <a:pt x="5551" y="1152"/>
                  </a:lnTo>
                  <a:cubicBezTo>
                    <a:pt x="5559" y="1168"/>
                    <a:pt x="5566" y="1183"/>
                    <a:pt x="5573" y="1201"/>
                  </a:cubicBezTo>
                  <a:cubicBezTo>
                    <a:pt x="5573" y="1201"/>
                    <a:pt x="5578" y="1203"/>
                    <a:pt x="5580" y="1204"/>
                  </a:cubicBezTo>
                  <a:cubicBezTo>
                    <a:pt x="5552" y="1227"/>
                    <a:pt x="5521" y="1247"/>
                    <a:pt x="5491" y="1263"/>
                  </a:cubicBezTo>
                  <a:cubicBezTo>
                    <a:pt x="5491" y="1263"/>
                    <a:pt x="5490" y="1263"/>
                    <a:pt x="5489" y="1261"/>
                  </a:cubicBezTo>
                  <a:lnTo>
                    <a:pt x="5491" y="1261"/>
                  </a:lnTo>
                  <a:lnTo>
                    <a:pt x="5486" y="1245"/>
                  </a:lnTo>
                  <a:cubicBezTo>
                    <a:pt x="5478" y="1221"/>
                    <a:pt x="5468" y="1199"/>
                    <a:pt x="5458" y="1179"/>
                  </a:cubicBezTo>
                  <a:cubicBezTo>
                    <a:pt x="5486" y="1164"/>
                    <a:pt x="5513" y="1146"/>
                    <a:pt x="5539" y="1125"/>
                  </a:cubicBezTo>
                  <a:close/>
                  <a:moveTo>
                    <a:pt x="5210" y="1185"/>
                  </a:moveTo>
                  <a:cubicBezTo>
                    <a:pt x="5225" y="1194"/>
                    <a:pt x="5242" y="1202"/>
                    <a:pt x="5258" y="1207"/>
                  </a:cubicBezTo>
                  <a:lnTo>
                    <a:pt x="5292" y="1218"/>
                  </a:lnTo>
                  <a:cubicBezTo>
                    <a:pt x="5300" y="1248"/>
                    <a:pt x="5308" y="1276"/>
                    <a:pt x="5317" y="1304"/>
                  </a:cubicBezTo>
                  <a:cubicBezTo>
                    <a:pt x="5285" y="1297"/>
                    <a:pt x="5254" y="1281"/>
                    <a:pt x="5224" y="1258"/>
                  </a:cubicBezTo>
                  <a:cubicBezTo>
                    <a:pt x="5221" y="1233"/>
                    <a:pt x="5216" y="1208"/>
                    <a:pt x="5210" y="1185"/>
                  </a:cubicBezTo>
                  <a:close/>
                  <a:moveTo>
                    <a:pt x="6877" y="1191"/>
                  </a:moveTo>
                  <a:cubicBezTo>
                    <a:pt x="6864" y="1176"/>
                    <a:pt x="6843" y="1183"/>
                    <a:pt x="6831" y="1199"/>
                  </a:cubicBezTo>
                  <a:cubicBezTo>
                    <a:pt x="6823" y="1214"/>
                    <a:pt x="6821" y="1231"/>
                    <a:pt x="6825" y="1250"/>
                  </a:cubicBezTo>
                  <a:cubicBezTo>
                    <a:pt x="6830" y="1267"/>
                    <a:pt x="6843" y="1276"/>
                    <a:pt x="6854" y="1274"/>
                  </a:cubicBezTo>
                  <a:lnTo>
                    <a:pt x="6889" y="1285"/>
                  </a:lnTo>
                  <a:lnTo>
                    <a:pt x="6918" y="1310"/>
                  </a:lnTo>
                  <a:cubicBezTo>
                    <a:pt x="6941" y="1328"/>
                    <a:pt x="6965" y="1347"/>
                    <a:pt x="6990" y="1363"/>
                  </a:cubicBezTo>
                  <a:lnTo>
                    <a:pt x="7057" y="1407"/>
                  </a:lnTo>
                  <a:lnTo>
                    <a:pt x="7138" y="1456"/>
                  </a:lnTo>
                  <a:cubicBezTo>
                    <a:pt x="7205" y="1489"/>
                    <a:pt x="7267" y="1538"/>
                    <a:pt x="7324" y="1607"/>
                  </a:cubicBezTo>
                  <a:cubicBezTo>
                    <a:pt x="7329" y="1610"/>
                    <a:pt x="7337" y="1613"/>
                    <a:pt x="7342" y="1613"/>
                  </a:cubicBezTo>
                  <a:cubicBezTo>
                    <a:pt x="7351" y="1616"/>
                    <a:pt x="7359" y="1616"/>
                    <a:pt x="7365" y="1605"/>
                  </a:cubicBezTo>
                  <a:cubicBezTo>
                    <a:pt x="7375" y="1587"/>
                    <a:pt x="7374" y="1555"/>
                    <a:pt x="7364" y="1537"/>
                  </a:cubicBezTo>
                  <a:cubicBezTo>
                    <a:pt x="7301" y="1460"/>
                    <a:pt x="7228" y="1401"/>
                    <a:pt x="7153" y="1364"/>
                  </a:cubicBezTo>
                  <a:cubicBezTo>
                    <a:pt x="7123" y="1362"/>
                    <a:pt x="7098" y="1347"/>
                    <a:pt x="7075" y="1331"/>
                  </a:cubicBezTo>
                  <a:lnTo>
                    <a:pt x="7008" y="1286"/>
                  </a:lnTo>
                  <a:lnTo>
                    <a:pt x="6940" y="1242"/>
                  </a:lnTo>
                  <a:lnTo>
                    <a:pt x="6911" y="1218"/>
                  </a:lnTo>
                  <a:lnTo>
                    <a:pt x="6891" y="1196"/>
                  </a:lnTo>
                  <a:lnTo>
                    <a:pt x="6877" y="1191"/>
                  </a:lnTo>
                  <a:close/>
                  <a:moveTo>
                    <a:pt x="5423" y="1199"/>
                  </a:moveTo>
                  <a:cubicBezTo>
                    <a:pt x="5423" y="1201"/>
                    <a:pt x="5422" y="1203"/>
                    <a:pt x="5422" y="1206"/>
                  </a:cubicBezTo>
                  <a:cubicBezTo>
                    <a:pt x="5435" y="1227"/>
                    <a:pt x="5445" y="1251"/>
                    <a:pt x="5453" y="1277"/>
                  </a:cubicBezTo>
                  <a:lnTo>
                    <a:pt x="5456" y="1286"/>
                  </a:lnTo>
                  <a:cubicBezTo>
                    <a:pt x="5444" y="1290"/>
                    <a:pt x="5431" y="1293"/>
                    <a:pt x="5419" y="1294"/>
                  </a:cubicBezTo>
                  <a:lnTo>
                    <a:pt x="5419" y="1301"/>
                  </a:lnTo>
                  <a:cubicBezTo>
                    <a:pt x="5398" y="1306"/>
                    <a:pt x="5377" y="1307"/>
                    <a:pt x="5356" y="1305"/>
                  </a:cubicBezTo>
                  <a:cubicBezTo>
                    <a:pt x="5356" y="1305"/>
                    <a:pt x="5356" y="1306"/>
                    <a:pt x="5357" y="1299"/>
                  </a:cubicBezTo>
                  <a:cubicBezTo>
                    <a:pt x="5348" y="1273"/>
                    <a:pt x="5339" y="1245"/>
                    <a:pt x="5332" y="1217"/>
                  </a:cubicBezTo>
                  <a:cubicBezTo>
                    <a:pt x="5362" y="1216"/>
                    <a:pt x="5393" y="1210"/>
                    <a:pt x="5423" y="1199"/>
                  </a:cubicBezTo>
                  <a:close/>
                  <a:moveTo>
                    <a:pt x="15509" y="1325"/>
                  </a:moveTo>
                  <a:cubicBezTo>
                    <a:pt x="15677" y="1465"/>
                    <a:pt x="15831" y="1647"/>
                    <a:pt x="15967" y="1862"/>
                  </a:cubicBezTo>
                  <a:cubicBezTo>
                    <a:pt x="15790" y="1990"/>
                    <a:pt x="14816" y="2198"/>
                    <a:pt x="14650" y="2149"/>
                  </a:cubicBezTo>
                  <a:cubicBezTo>
                    <a:pt x="14666" y="2015"/>
                    <a:pt x="14915" y="1552"/>
                    <a:pt x="15002" y="1437"/>
                  </a:cubicBezTo>
                  <a:cubicBezTo>
                    <a:pt x="15069" y="1537"/>
                    <a:pt x="15156" y="1595"/>
                    <a:pt x="15246" y="1604"/>
                  </a:cubicBezTo>
                  <a:lnTo>
                    <a:pt x="15264" y="1602"/>
                  </a:lnTo>
                  <a:cubicBezTo>
                    <a:pt x="15361" y="1554"/>
                    <a:pt x="15447" y="1457"/>
                    <a:pt x="15509" y="1325"/>
                  </a:cubicBezTo>
                  <a:close/>
                  <a:moveTo>
                    <a:pt x="6800" y="1342"/>
                  </a:moveTo>
                  <a:cubicBezTo>
                    <a:pt x="6793" y="1342"/>
                    <a:pt x="6786" y="1347"/>
                    <a:pt x="6781" y="1356"/>
                  </a:cubicBezTo>
                  <a:cubicBezTo>
                    <a:pt x="6771" y="1375"/>
                    <a:pt x="6776" y="1402"/>
                    <a:pt x="6787" y="1418"/>
                  </a:cubicBezTo>
                  <a:cubicBezTo>
                    <a:pt x="6789" y="1421"/>
                    <a:pt x="6788" y="1424"/>
                    <a:pt x="6791" y="1426"/>
                  </a:cubicBezTo>
                  <a:cubicBezTo>
                    <a:pt x="6865" y="1499"/>
                    <a:pt x="6942" y="1569"/>
                    <a:pt x="7021" y="1629"/>
                  </a:cubicBezTo>
                  <a:cubicBezTo>
                    <a:pt x="7113" y="1698"/>
                    <a:pt x="7203" y="1775"/>
                    <a:pt x="7289" y="1859"/>
                  </a:cubicBezTo>
                  <a:lnTo>
                    <a:pt x="7299" y="1862"/>
                  </a:lnTo>
                  <a:cubicBezTo>
                    <a:pt x="7310" y="1865"/>
                    <a:pt x="7322" y="1857"/>
                    <a:pt x="7328" y="1842"/>
                  </a:cubicBezTo>
                  <a:cubicBezTo>
                    <a:pt x="7335" y="1822"/>
                    <a:pt x="7329" y="1791"/>
                    <a:pt x="7317" y="1778"/>
                  </a:cubicBezTo>
                  <a:cubicBezTo>
                    <a:pt x="7244" y="1704"/>
                    <a:pt x="7142" y="1625"/>
                    <a:pt x="7044" y="1547"/>
                  </a:cubicBezTo>
                  <a:cubicBezTo>
                    <a:pt x="6947" y="1468"/>
                    <a:pt x="6875" y="1410"/>
                    <a:pt x="6821" y="1355"/>
                  </a:cubicBezTo>
                  <a:cubicBezTo>
                    <a:pt x="6816" y="1347"/>
                    <a:pt x="6808" y="1342"/>
                    <a:pt x="6800" y="1342"/>
                  </a:cubicBezTo>
                  <a:close/>
                  <a:moveTo>
                    <a:pt x="9036" y="1469"/>
                  </a:moveTo>
                  <a:cubicBezTo>
                    <a:pt x="8751" y="1558"/>
                    <a:pt x="7911" y="2021"/>
                    <a:pt x="7876" y="2040"/>
                  </a:cubicBezTo>
                  <a:cubicBezTo>
                    <a:pt x="7875" y="2040"/>
                    <a:pt x="7875" y="2046"/>
                    <a:pt x="7875" y="2046"/>
                  </a:cubicBezTo>
                  <a:cubicBezTo>
                    <a:pt x="7861" y="2056"/>
                    <a:pt x="7853" y="2080"/>
                    <a:pt x="7859" y="2102"/>
                  </a:cubicBezTo>
                  <a:cubicBezTo>
                    <a:pt x="7915" y="2245"/>
                    <a:pt x="7984" y="2377"/>
                    <a:pt x="8064" y="2484"/>
                  </a:cubicBezTo>
                  <a:cubicBezTo>
                    <a:pt x="8054" y="2676"/>
                    <a:pt x="8052" y="2869"/>
                    <a:pt x="8059" y="3061"/>
                  </a:cubicBezTo>
                  <a:cubicBezTo>
                    <a:pt x="8059" y="3065"/>
                    <a:pt x="8062" y="3066"/>
                    <a:pt x="8063" y="3069"/>
                  </a:cubicBezTo>
                  <a:cubicBezTo>
                    <a:pt x="8063" y="3073"/>
                    <a:pt x="8057" y="3072"/>
                    <a:pt x="8057" y="3076"/>
                  </a:cubicBezTo>
                  <a:cubicBezTo>
                    <a:pt x="8059" y="3086"/>
                    <a:pt x="8068" y="3089"/>
                    <a:pt x="8074" y="3095"/>
                  </a:cubicBezTo>
                  <a:cubicBezTo>
                    <a:pt x="8076" y="3098"/>
                    <a:pt x="8078" y="3105"/>
                    <a:pt x="8081" y="3106"/>
                  </a:cubicBezTo>
                  <a:lnTo>
                    <a:pt x="8095" y="3109"/>
                  </a:lnTo>
                  <a:cubicBezTo>
                    <a:pt x="8185" y="3058"/>
                    <a:pt x="8269" y="2995"/>
                    <a:pt x="8353" y="2923"/>
                  </a:cubicBezTo>
                  <a:cubicBezTo>
                    <a:pt x="8386" y="2898"/>
                    <a:pt x="8414" y="2873"/>
                    <a:pt x="8429" y="2865"/>
                  </a:cubicBezTo>
                  <a:cubicBezTo>
                    <a:pt x="8461" y="2902"/>
                    <a:pt x="8517" y="2976"/>
                    <a:pt x="8520" y="2977"/>
                  </a:cubicBezTo>
                  <a:cubicBezTo>
                    <a:pt x="8524" y="2980"/>
                    <a:pt x="8529" y="2983"/>
                    <a:pt x="8533" y="2982"/>
                  </a:cubicBezTo>
                  <a:cubicBezTo>
                    <a:pt x="8535" y="2983"/>
                    <a:pt x="8536" y="2982"/>
                    <a:pt x="8538" y="2982"/>
                  </a:cubicBezTo>
                  <a:cubicBezTo>
                    <a:pt x="8545" y="2980"/>
                    <a:pt x="8550" y="2970"/>
                    <a:pt x="8554" y="2958"/>
                  </a:cubicBezTo>
                  <a:cubicBezTo>
                    <a:pt x="8588" y="2863"/>
                    <a:pt x="8641" y="2738"/>
                    <a:pt x="8700" y="2578"/>
                  </a:cubicBezTo>
                  <a:cubicBezTo>
                    <a:pt x="8837" y="2242"/>
                    <a:pt x="8961" y="1887"/>
                    <a:pt x="9071" y="1526"/>
                  </a:cubicBezTo>
                  <a:cubicBezTo>
                    <a:pt x="9076" y="1507"/>
                    <a:pt x="9073" y="1489"/>
                    <a:pt x="9063" y="1477"/>
                  </a:cubicBezTo>
                  <a:cubicBezTo>
                    <a:pt x="9058" y="1470"/>
                    <a:pt x="9051" y="1477"/>
                    <a:pt x="9044" y="1478"/>
                  </a:cubicBezTo>
                  <a:cubicBezTo>
                    <a:pt x="9040" y="1477"/>
                    <a:pt x="9040" y="1468"/>
                    <a:pt x="9036" y="1469"/>
                  </a:cubicBezTo>
                  <a:close/>
                  <a:moveTo>
                    <a:pt x="11976" y="1483"/>
                  </a:moveTo>
                  <a:cubicBezTo>
                    <a:pt x="11990" y="1526"/>
                    <a:pt x="12001" y="1565"/>
                    <a:pt x="12014" y="1612"/>
                  </a:cubicBezTo>
                  <a:cubicBezTo>
                    <a:pt x="11789" y="1765"/>
                    <a:pt x="11548" y="1832"/>
                    <a:pt x="11305" y="1813"/>
                  </a:cubicBezTo>
                  <a:cubicBezTo>
                    <a:pt x="11309" y="1768"/>
                    <a:pt x="11316" y="1730"/>
                    <a:pt x="11314" y="1688"/>
                  </a:cubicBezTo>
                  <a:cubicBezTo>
                    <a:pt x="11541" y="1703"/>
                    <a:pt x="11768" y="1633"/>
                    <a:pt x="11976" y="1483"/>
                  </a:cubicBezTo>
                  <a:close/>
                  <a:moveTo>
                    <a:pt x="6762" y="1553"/>
                  </a:moveTo>
                  <a:cubicBezTo>
                    <a:pt x="6749" y="1541"/>
                    <a:pt x="6731" y="1550"/>
                    <a:pt x="6723" y="1570"/>
                  </a:cubicBezTo>
                  <a:cubicBezTo>
                    <a:pt x="6716" y="1591"/>
                    <a:pt x="6722" y="1613"/>
                    <a:pt x="6735" y="1626"/>
                  </a:cubicBezTo>
                  <a:cubicBezTo>
                    <a:pt x="6764" y="1655"/>
                    <a:pt x="6811" y="1695"/>
                    <a:pt x="6859" y="1734"/>
                  </a:cubicBezTo>
                  <a:lnTo>
                    <a:pt x="6912" y="1781"/>
                  </a:lnTo>
                  <a:cubicBezTo>
                    <a:pt x="6949" y="1813"/>
                    <a:pt x="6994" y="1857"/>
                    <a:pt x="7035" y="1897"/>
                  </a:cubicBezTo>
                  <a:cubicBezTo>
                    <a:pt x="7087" y="1954"/>
                    <a:pt x="7142" y="1999"/>
                    <a:pt x="7200" y="2040"/>
                  </a:cubicBezTo>
                  <a:cubicBezTo>
                    <a:pt x="7213" y="2044"/>
                    <a:pt x="7226" y="2033"/>
                    <a:pt x="7231" y="2013"/>
                  </a:cubicBezTo>
                  <a:cubicBezTo>
                    <a:pt x="7236" y="1993"/>
                    <a:pt x="7230" y="1967"/>
                    <a:pt x="7219" y="1956"/>
                  </a:cubicBezTo>
                  <a:cubicBezTo>
                    <a:pt x="7164" y="1916"/>
                    <a:pt x="7113" y="1869"/>
                    <a:pt x="7063" y="1815"/>
                  </a:cubicBezTo>
                  <a:cubicBezTo>
                    <a:pt x="7021" y="1772"/>
                    <a:pt x="6974" y="1731"/>
                    <a:pt x="6936" y="1699"/>
                  </a:cubicBezTo>
                  <a:lnTo>
                    <a:pt x="6881" y="1659"/>
                  </a:lnTo>
                  <a:cubicBezTo>
                    <a:pt x="6836" y="1623"/>
                    <a:pt x="6785" y="1578"/>
                    <a:pt x="6762" y="1553"/>
                  </a:cubicBezTo>
                  <a:close/>
                  <a:moveTo>
                    <a:pt x="19778" y="1577"/>
                  </a:moveTo>
                  <a:cubicBezTo>
                    <a:pt x="19767" y="1576"/>
                    <a:pt x="19755" y="1593"/>
                    <a:pt x="19749" y="1610"/>
                  </a:cubicBezTo>
                  <a:cubicBezTo>
                    <a:pt x="19745" y="1625"/>
                    <a:pt x="19746" y="1641"/>
                    <a:pt x="19751" y="1654"/>
                  </a:cubicBezTo>
                  <a:cubicBezTo>
                    <a:pt x="19763" y="1682"/>
                    <a:pt x="19781" y="1710"/>
                    <a:pt x="19800" y="1745"/>
                  </a:cubicBezTo>
                  <a:lnTo>
                    <a:pt x="19829" y="1800"/>
                  </a:lnTo>
                  <a:cubicBezTo>
                    <a:pt x="19736" y="1916"/>
                    <a:pt x="19356" y="2388"/>
                    <a:pt x="19163" y="2657"/>
                  </a:cubicBezTo>
                  <a:cubicBezTo>
                    <a:pt x="19085" y="2558"/>
                    <a:pt x="18950" y="2373"/>
                    <a:pt x="18949" y="2371"/>
                  </a:cubicBezTo>
                  <a:cubicBezTo>
                    <a:pt x="18939" y="2360"/>
                    <a:pt x="18922" y="2363"/>
                    <a:pt x="18914" y="2376"/>
                  </a:cubicBezTo>
                  <a:cubicBezTo>
                    <a:pt x="18908" y="2377"/>
                    <a:pt x="18388" y="2964"/>
                    <a:pt x="18137" y="3266"/>
                  </a:cubicBezTo>
                  <a:cubicBezTo>
                    <a:pt x="18131" y="3274"/>
                    <a:pt x="18131" y="3286"/>
                    <a:pt x="18129" y="3298"/>
                  </a:cubicBezTo>
                  <a:cubicBezTo>
                    <a:pt x="18128" y="3309"/>
                    <a:pt x="18129" y="3324"/>
                    <a:pt x="18131" y="3334"/>
                  </a:cubicBezTo>
                  <a:cubicBezTo>
                    <a:pt x="18157" y="3380"/>
                    <a:pt x="18183" y="3421"/>
                    <a:pt x="18213" y="3458"/>
                  </a:cubicBezTo>
                  <a:cubicBezTo>
                    <a:pt x="18218" y="3464"/>
                    <a:pt x="18224" y="3464"/>
                    <a:pt x="18230" y="3463"/>
                  </a:cubicBezTo>
                  <a:cubicBezTo>
                    <a:pt x="18235" y="3464"/>
                    <a:pt x="18239" y="3463"/>
                    <a:pt x="18244" y="3461"/>
                  </a:cubicBezTo>
                  <a:lnTo>
                    <a:pt x="18922" y="2678"/>
                  </a:lnTo>
                  <a:cubicBezTo>
                    <a:pt x="18967" y="2734"/>
                    <a:pt x="19094" y="2893"/>
                    <a:pt x="19150" y="2968"/>
                  </a:cubicBezTo>
                  <a:cubicBezTo>
                    <a:pt x="19160" y="2979"/>
                    <a:pt x="19176" y="2978"/>
                    <a:pt x="19186" y="2965"/>
                  </a:cubicBezTo>
                  <a:cubicBezTo>
                    <a:pt x="19374" y="2700"/>
                    <a:pt x="19838" y="2142"/>
                    <a:pt x="19937" y="2024"/>
                  </a:cubicBezTo>
                  <a:cubicBezTo>
                    <a:pt x="19951" y="2052"/>
                    <a:pt x="19967" y="2082"/>
                    <a:pt x="19981" y="2116"/>
                  </a:cubicBezTo>
                  <a:lnTo>
                    <a:pt x="20012" y="2186"/>
                  </a:lnTo>
                  <a:cubicBezTo>
                    <a:pt x="20018" y="2198"/>
                    <a:pt x="20029" y="2207"/>
                    <a:pt x="20039" y="2205"/>
                  </a:cubicBezTo>
                  <a:cubicBezTo>
                    <a:pt x="20048" y="2202"/>
                    <a:pt x="20056" y="2188"/>
                    <a:pt x="20060" y="2173"/>
                  </a:cubicBezTo>
                  <a:cubicBezTo>
                    <a:pt x="20091" y="2004"/>
                    <a:pt x="20110" y="1832"/>
                    <a:pt x="20119" y="1656"/>
                  </a:cubicBezTo>
                  <a:cubicBezTo>
                    <a:pt x="20120" y="1632"/>
                    <a:pt x="20108" y="1610"/>
                    <a:pt x="20094" y="1607"/>
                  </a:cubicBezTo>
                  <a:cubicBezTo>
                    <a:pt x="19989" y="1585"/>
                    <a:pt x="19884" y="1572"/>
                    <a:pt x="19778" y="1577"/>
                  </a:cubicBezTo>
                  <a:close/>
                  <a:moveTo>
                    <a:pt x="8940" y="1588"/>
                  </a:moveTo>
                  <a:cubicBezTo>
                    <a:pt x="8767" y="1781"/>
                    <a:pt x="8587" y="1956"/>
                    <a:pt x="8400" y="2111"/>
                  </a:cubicBezTo>
                  <a:cubicBezTo>
                    <a:pt x="8282" y="2215"/>
                    <a:pt x="8171" y="2315"/>
                    <a:pt x="8093" y="2395"/>
                  </a:cubicBezTo>
                  <a:cubicBezTo>
                    <a:pt x="8030" y="2309"/>
                    <a:pt x="7971" y="2215"/>
                    <a:pt x="7923" y="2107"/>
                  </a:cubicBezTo>
                  <a:lnTo>
                    <a:pt x="7924" y="2100"/>
                  </a:lnTo>
                  <a:cubicBezTo>
                    <a:pt x="8061" y="2024"/>
                    <a:pt x="8635" y="1710"/>
                    <a:pt x="8940" y="1588"/>
                  </a:cubicBezTo>
                  <a:close/>
                  <a:moveTo>
                    <a:pt x="8982" y="1662"/>
                  </a:moveTo>
                  <a:cubicBezTo>
                    <a:pt x="8893" y="1920"/>
                    <a:pt x="8766" y="2252"/>
                    <a:pt x="8660" y="2527"/>
                  </a:cubicBezTo>
                  <a:cubicBezTo>
                    <a:pt x="8608" y="2659"/>
                    <a:pt x="8562" y="2776"/>
                    <a:pt x="8528" y="2868"/>
                  </a:cubicBezTo>
                  <a:cubicBezTo>
                    <a:pt x="8474" y="2809"/>
                    <a:pt x="8346" y="2657"/>
                    <a:pt x="8273" y="2567"/>
                  </a:cubicBezTo>
                  <a:cubicBezTo>
                    <a:pt x="8377" y="2435"/>
                    <a:pt x="8749" y="1954"/>
                    <a:pt x="8982" y="1662"/>
                  </a:cubicBezTo>
                  <a:close/>
                  <a:moveTo>
                    <a:pt x="19836" y="1667"/>
                  </a:moveTo>
                  <a:cubicBezTo>
                    <a:pt x="19914" y="1667"/>
                    <a:pt x="19993" y="1676"/>
                    <a:pt x="20071" y="1691"/>
                  </a:cubicBezTo>
                  <a:cubicBezTo>
                    <a:pt x="20063" y="1816"/>
                    <a:pt x="20047" y="1935"/>
                    <a:pt x="20028" y="2057"/>
                  </a:cubicBezTo>
                  <a:cubicBezTo>
                    <a:pt x="20010" y="2010"/>
                    <a:pt x="19988" y="1965"/>
                    <a:pt x="19964" y="1926"/>
                  </a:cubicBezTo>
                  <a:cubicBezTo>
                    <a:pt x="19954" y="1915"/>
                    <a:pt x="19943" y="1916"/>
                    <a:pt x="19933" y="1929"/>
                  </a:cubicBezTo>
                  <a:cubicBezTo>
                    <a:pt x="19927" y="1930"/>
                    <a:pt x="19396" y="2576"/>
                    <a:pt x="19173" y="2884"/>
                  </a:cubicBezTo>
                  <a:cubicBezTo>
                    <a:pt x="19092" y="2784"/>
                    <a:pt x="18945" y="2587"/>
                    <a:pt x="18945" y="2587"/>
                  </a:cubicBezTo>
                  <a:cubicBezTo>
                    <a:pt x="18935" y="2578"/>
                    <a:pt x="18923" y="2578"/>
                    <a:pt x="18914" y="2590"/>
                  </a:cubicBezTo>
                  <a:lnTo>
                    <a:pt x="18236" y="3380"/>
                  </a:lnTo>
                  <a:cubicBezTo>
                    <a:pt x="18226" y="3364"/>
                    <a:pt x="18213" y="3338"/>
                    <a:pt x="18202" y="3318"/>
                  </a:cubicBezTo>
                  <a:cubicBezTo>
                    <a:pt x="18428" y="3023"/>
                    <a:pt x="18846" y="2553"/>
                    <a:pt x="18935" y="2454"/>
                  </a:cubicBezTo>
                  <a:cubicBezTo>
                    <a:pt x="18977" y="2511"/>
                    <a:pt x="19093" y="2672"/>
                    <a:pt x="19154" y="2746"/>
                  </a:cubicBezTo>
                  <a:cubicBezTo>
                    <a:pt x="19164" y="2757"/>
                    <a:pt x="19180" y="2756"/>
                    <a:pt x="19189" y="2743"/>
                  </a:cubicBezTo>
                  <a:cubicBezTo>
                    <a:pt x="19400" y="2447"/>
                    <a:pt x="19884" y="1851"/>
                    <a:pt x="19889" y="1845"/>
                  </a:cubicBezTo>
                  <a:cubicBezTo>
                    <a:pt x="19900" y="1831"/>
                    <a:pt x="19903" y="1805"/>
                    <a:pt x="19896" y="1786"/>
                  </a:cubicBezTo>
                  <a:cubicBezTo>
                    <a:pt x="19881" y="1751"/>
                    <a:pt x="19863" y="1711"/>
                    <a:pt x="19846" y="1680"/>
                  </a:cubicBezTo>
                  <a:lnTo>
                    <a:pt x="19836" y="1667"/>
                  </a:lnTo>
                  <a:close/>
                  <a:moveTo>
                    <a:pt x="12040" y="1697"/>
                  </a:moveTo>
                  <a:cubicBezTo>
                    <a:pt x="12171" y="2168"/>
                    <a:pt x="12274" y="2653"/>
                    <a:pt x="12354" y="3153"/>
                  </a:cubicBezTo>
                  <a:cubicBezTo>
                    <a:pt x="12391" y="3410"/>
                    <a:pt x="12414" y="3672"/>
                    <a:pt x="12420" y="3936"/>
                  </a:cubicBezTo>
                  <a:cubicBezTo>
                    <a:pt x="12104" y="4165"/>
                    <a:pt x="11762" y="4269"/>
                    <a:pt x="11417" y="4248"/>
                  </a:cubicBezTo>
                  <a:cubicBezTo>
                    <a:pt x="11381" y="4055"/>
                    <a:pt x="11352" y="3857"/>
                    <a:pt x="11328" y="3659"/>
                  </a:cubicBezTo>
                  <a:cubicBezTo>
                    <a:pt x="11278" y="3078"/>
                    <a:pt x="11267" y="2488"/>
                    <a:pt x="11301" y="1903"/>
                  </a:cubicBezTo>
                  <a:cubicBezTo>
                    <a:pt x="11367" y="1910"/>
                    <a:pt x="11436" y="1909"/>
                    <a:pt x="11502" y="1900"/>
                  </a:cubicBezTo>
                  <a:cubicBezTo>
                    <a:pt x="11687" y="1882"/>
                    <a:pt x="11869" y="1817"/>
                    <a:pt x="12040" y="1697"/>
                  </a:cubicBezTo>
                  <a:close/>
                  <a:moveTo>
                    <a:pt x="8681" y="1932"/>
                  </a:moveTo>
                  <a:cubicBezTo>
                    <a:pt x="8472" y="2201"/>
                    <a:pt x="8208" y="2538"/>
                    <a:pt x="8208" y="2538"/>
                  </a:cubicBezTo>
                  <a:cubicBezTo>
                    <a:pt x="8206" y="2542"/>
                    <a:pt x="8207" y="2547"/>
                    <a:pt x="8206" y="2552"/>
                  </a:cubicBezTo>
                  <a:cubicBezTo>
                    <a:pt x="8176" y="2687"/>
                    <a:pt x="8141" y="2833"/>
                    <a:pt x="8112" y="2927"/>
                  </a:cubicBezTo>
                  <a:cubicBezTo>
                    <a:pt x="8107" y="2777"/>
                    <a:pt x="8110" y="2628"/>
                    <a:pt x="8120" y="2479"/>
                  </a:cubicBezTo>
                  <a:cubicBezTo>
                    <a:pt x="8197" y="2399"/>
                    <a:pt x="8307" y="2298"/>
                    <a:pt x="8422" y="2194"/>
                  </a:cubicBezTo>
                  <a:cubicBezTo>
                    <a:pt x="8514" y="2122"/>
                    <a:pt x="8594" y="2017"/>
                    <a:pt x="8681" y="1932"/>
                  </a:cubicBezTo>
                  <a:close/>
                  <a:moveTo>
                    <a:pt x="16742" y="1956"/>
                  </a:moveTo>
                  <a:cubicBezTo>
                    <a:pt x="16577" y="1971"/>
                    <a:pt x="16426" y="2026"/>
                    <a:pt x="16338" y="2064"/>
                  </a:cubicBezTo>
                  <a:cubicBezTo>
                    <a:pt x="15982" y="2216"/>
                    <a:pt x="15958" y="2829"/>
                    <a:pt x="15996" y="3133"/>
                  </a:cubicBezTo>
                  <a:cubicBezTo>
                    <a:pt x="16045" y="3447"/>
                    <a:pt x="16207" y="3682"/>
                    <a:pt x="16403" y="3720"/>
                  </a:cubicBezTo>
                  <a:cubicBezTo>
                    <a:pt x="16415" y="3810"/>
                    <a:pt x="16450" y="4024"/>
                    <a:pt x="16516" y="4075"/>
                  </a:cubicBezTo>
                  <a:cubicBezTo>
                    <a:pt x="16520" y="4076"/>
                    <a:pt x="16525" y="4076"/>
                    <a:pt x="16529" y="4074"/>
                  </a:cubicBezTo>
                  <a:lnTo>
                    <a:pt x="16538" y="4074"/>
                  </a:lnTo>
                  <a:cubicBezTo>
                    <a:pt x="16545" y="4069"/>
                    <a:pt x="16548" y="4061"/>
                    <a:pt x="16550" y="4050"/>
                  </a:cubicBezTo>
                  <a:cubicBezTo>
                    <a:pt x="16555" y="4030"/>
                    <a:pt x="16561" y="4003"/>
                    <a:pt x="16566" y="3974"/>
                  </a:cubicBezTo>
                  <a:cubicBezTo>
                    <a:pt x="16577" y="3902"/>
                    <a:pt x="16595" y="3838"/>
                    <a:pt x="16620" y="3775"/>
                  </a:cubicBezTo>
                  <a:lnTo>
                    <a:pt x="16696" y="3766"/>
                  </a:lnTo>
                  <a:cubicBezTo>
                    <a:pt x="16851" y="3738"/>
                    <a:pt x="17174" y="3684"/>
                    <a:pt x="17352" y="3429"/>
                  </a:cubicBezTo>
                  <a:cubicBezTo>
                    <a:pt x="17461" y="3272"/>
                    <a:pt x="17513" y="3035"/>
                    <a:pt x="17495" y="2798"/>
                  </a:cubicBezTo>
                  <a:cubicBezTo>
                    <a:pt x="17476" y="2504"/>
                    <a:pt x="17377" y="2241"/>
                    <a:pt x="17222" y="2091"/>
                  </a:cubicBezTo>
                  <a:cubicBezTo>
                    <a:pt x="17086" y="1966"/>
                    <a:pt x="16907" y="1941"/>
                    <a:pt x="16742" y="1956"/>
                  </a:cubicBezTo>
                  <a:close/>
                  <a:moveTo>
                    <a:pt x="6936" y="1975"/>
                  </a:moveTo>
                  <a:cubicBezTo>
                    <a:pt x="6929" y="1978"/>
                    <a:pt x="6922" y="1987"/>
                    <a:pt x="6918" y="2002"/>
                  </a:cubicBezTo>
                  <a:cubicBezTo>
                    <a:pt x="6908" y="2034"/>
                    <a:pt x="6914" y="2069"/>
                    <a:pt x="6926" y="2086"/>
                  </a:cubicBezTo>
                  <a:lnTo>
                    <a:pt x="6930" y="2088"/>
                  </a:lnTo>
                  <a:cubicBezTo>
                    <a:pt x="6978" y="2164"/>
                    <a:pt x="7033" y="2226"/>
                    <a:pt x="7091" y="2260"/>
                  </a:cubicBezTo>
                  <a:cubicBezTo>
                    <a:pt x="7100" y="2266"/>
                    <a:pt x="7109" y="2270"/>
                    <a:pt x="7118" y="2270"/>
                  </a:cubicBezTo>
                  <a:cubicBezTo>
                    <a:pt x="7133" y="2263"/>
                    <a:pt x="7146" y="2228"/>
                    <a:pt x="7145" y="2195"/>
                  </a:cubicBezTo>
                  <a:cubicBezTo>
                    <a:pt x="7147" y="2162"/>
                    <a:pt x="7135" y="2134"/>
                    <a:pt x="7120" y="2135"/>
                  </a:cubicBezTo>
                  <a:cubicBezTo>
                    <a:pt x="7119" y="2135"/>
                    <a:pt x="7117" y="2133"/>
                    <a:pt x="7116" y="2134"/>
                  </a:cubicBezTo>
                  <a:cubicBezTo>
                    <a:pt x="7060" y="2110"/>
                    <a:pt x="7008" y="2063"/>
                    <a:pt x="6965" y="1986"/>
                  </a:cubicBezTo>
                  <a:lnTo>
                    <a:pt x="6956" y="1984"/>
                  </a:lnTo>
                  <a:cubicBezTo>
                    <a:pt x="6950" y="1976"/>
                    <a:pt x="6943" y="1972"/>
                    <a:pt x="6936" y="1975"/>
                  </a:cubicBezTo>
                  <a:close/>
                  <a:moveTo>
                    <a:pt x="16840" y="2022"/>
                  </a:moveTo>
                  <a:cubicBezTo>
                    <a:pt x="16962" y="2025"/>
                    <a:pt x="17082" y="2070"/>
                    <a:pt x="17193" y="2154"/>
                  </a:cubicBezTo>
                  <a:cubicBezTo>
                    <a:pt x="17333" y="2289"/>
                    <a:pt x="17424" y="2526"/>
                    <a:pt x="17441" y="2790"/>
                  </a:cubicBezTo>
                  <a:cubicBezTo>
                    <a:pt x="17462" y="3003"/>
                    <a:pt x="17416" y="3217"/>
                    <a:pt x="17318" y="3360"/>
                  </a:cubicBezTo>
                  <a:cubicBezTo>
                    <a:pt x="17154" y="3595"/>
                    <a:pt x="16840" y="3643"/>
                    <a:pt x="16687" y="3671"/>
                  </a:cubicBezTo>
                  <a:cubicBezTo>
                    <a:pt x="16656" y="3673"/>
                    <a:pt x="16624" y="3684"/>
                    <a:pt x="16594" y="3696"/>
                  </a:cubicBezTo>
                  <a:cubicBezTo>
                    <a:pt x="16590" y="3695"/>
                    <a:pt x="16589" y="3695"/>
                    <a:pt x="16585" y="3698"/>
                  </a:cubicBezTo>
                  <a:cubicBezTo>
                    <a:pt x="16550" y="3771"/>
                    <a:pt x="16523" y="3853"/>
                    <a:pt x="16510" y="3943"/>
                  </a:cubicBezTo>
                  <a:cubicBezTo>
                    <a:pt x="16479" y="3854"/>
                    <a:pt x="16460" y="3756"/>
                    <a:pt x="16449" y="3655"/>
                  </a:cubicBezTo>
                  <a:cubicBezTo>
                    <a:pt x="16446" y="3636"/>
                    <a:pt x="16436" y="3625"/>
                    <a:pt x="16425" y="3621"/>
                  </a:cubicBezTo>
                  <a:cubicBezTo>
                    <a:pt x="16244" y="3598"/>
                    <a:pt x="16091" y="3393"/>
                    <a:pt x="16044" y="3104"/>
                  </a:cubicBezTo>
                  <a:cubicBezTo>
                    <a:pt x="16044" y="3104"/>
                    <a:pt x="15954" y="2306"/>
                    <a:pt x="16351" y="2137"/>
                  </a:cubicBezTo>
                  <a:cubicBezTo>
                    <a:pt x="16472" y="2084"/>
                    <a:pt x="16593" y="2050"/>
                    <a:pt x="16718" y="2034"/>
                  </a:cubicBezTo>
                  <a:cubicBezTo>
                    <a:pt x="16758" y="2025"/>
                    <a:pt x="16799" y="2022"/>
                    <a:pt x="16840" y="2022"/>
                  </a:cubicBezTo>
                  <a:close/>
                  <a:moveTo>
                    <a:pt x="17824" y="2054"/>
                  </a:moveTo>
                  <a:cubicBezTo>
                    <a:pt x="17809" y="2056"/>
                    <a:pt x="17799" y="2077"/>
                    <a:pt x="17800" y="2102"/>
                  </a:cubicBezTo>
                  <a:cubicBezTo>
                    <a:pt x="17826" y="2706"/>
                    <a:pt x="17873" y="3313"/>
                    <a:pt x="17918" y="3899"/>
                  </a:cubicBezTo>
                  <a:cubicBezTo>
                    <a:pt x="17949" y="4322"/>
                    <a:pt x="17981" y="4756"/>
                    <a:pt x="18006" y="5190"/>
                  </a:cubicBezTo>
                  <a:lnTo>
                    <a:pt x="17832" y="5211"/>
                  </a:lnTo>
                  <a:cubicBezTo>
                    <a:pt x="17818" y="5212"/>
                    <a:pt x="17807" y="5227"/>
                    <a:pt x="17807" y="5251"/>
                  </a:cubicBezTo>
                  <a:cubicBezTo>
                    <a:pt x="17808" y="5277"/>
                    <a:pt x="17822" y="5301"/>
                    <a:pt x="17836" y="5300"/>
                  </a:cubicBezTo>
                  <a:lnTo>
                    <a:pt x="18010" y="5277"/>
                  </a:lnTo>
                  <a:cubicBezTo>
                    <a:pt x="18016" y="5415"/>
                    <a:pt x="18022" y="5546"/>
                    <a:pt x="18028" y="5684"/>
                  </a:cubicBezTo>
                  <a:cubicBezTo>
                    <a:pt x="18029" y="5708"/>
                    <a:pt x="18042" y="5725"/>
                    <a:pt x="18056" y="5723"/>
                  </a:cubicBezTo>
                  <a:cubicBezTo>
                    <a:pt x="18071" y="5721"/>
                    <a:pt x="18082" y="5700"/>
                    <a:pt x="18081" y="5676"/>
                  </a:cubicBezTo>
                  <a:cubicBezTo>
                    <a:pt x="18075" y="5540"/>
                    <a:pt x="18070" y="5407"/>
                    <a:pt x="18064" y="5271"/>
                  </a:cubicBezTo>
                  <a:cubicBezTo>
                    <a:pt x="18324" y="5249"/>
                    <a:pt x="18591" y="5216"/>
                    <a:pt x="18862" y="5184"/>
                  </a:cubicBezTo>
                  <a:lnTo>
                    <a:pt x="20225" y="5022"/>
                  </a:lnTo>
                  <a:cubicBezTo>
                    <a:pt x="20240" y="5020"/>
                    <a:pt x="20251" y="4999"/>
                    <a:pt x="20250" y="4975"/>
                  </a:cubicBezTo>
                  <a:cubicBezTo>
                    <a:pt x="20249" y="4950"/>
                    <a:pt x="20236" y="4932"/>
                    <a:pt x="20221" y="4933"/>
                  </a:cubicBezTo>
                  <a:lnTo>
                    <a:pt x="20212" y="4927"/>
                  </a:lnTo>
                  <a:lnTo>
                    <a:pt x="19909" y="4963"/>
                  </a:lnTo>
                  <a:cubicBezTo>
                    <a:pt x="19895" y="4760"/>
                    <a:pt x="19864" y="4301"/>
                    <a:pt x="19838" y="3855"/>
                  </a:cubicBezTo>
                  <a:cubicBezTo>
                    <a:pt x="19812" y="3408"/>
                    <a:pt x="19787" y="2974"/>
                    <a:pt x="19774" y="2798"/>
                  </a:cubicBezTo>
                  <a:cubicBezTo>
                    <a:pt x="19772" y="2776"/>
                    <a:pt x="19760" y="2765"/>
                    <a:pt x="19746" y="2765"/>
                  </a:cubicBezTo>
                  <a:cubicBezTo>
                    <a:pt x="19690" y="2771"/>
                    <a:pt x="19632" y="2779"/>
                    <a:pt x="19577" y="2785"/>
                  </a:cubicBezTo>
                  <a:cubicBezTo>
                    <a:pt x="19563" y="2789"/>
                    <a:pt x="19550" y="2803"/>
                    <a:pt x="19551" y="2825"/>
                  </a:cubicBezTo>
                  <a:cubicBezTo>
                    <a:pt x="19552" y="3002"/>
                    <a:pt x="19638" y="4578"/>
                    <a:pt x="19673" y="4984"/>
                  </a:cubicBezTo>
                  <a:lnTo>
                    <a:pt x="19512" y="5003"/>
                  </a:lnTo>
                  <a:cubicBezTo>
                    <a:pt x="19485" y="4652"/>
                    <a:pt x="19438" y="4013"/>
                    <a:pt x="19414" y="3683"/>
                  </a:cubicBezTo>
                  <a:cubicBezTo>
                    <a:pt x="19359" y="3690"/>
                    <a:pt x="19300" y="3697"/>
                    <a:pt x="19245" y="3704"/>
                  </a:cubicBezTo>
                  <a:cubicBezTo>
                    <a:pt x="19246" y="3881"/>
                    <a:pt x="19296" y="4665"/>
                    <a:pt x="19330" y="5025"/>
                  </a:cubicBezTo>
                  <a:lnTo>
                    <a:pt x="19075" y="5055"/>
                  </a:lnTo>
                  <a:cubicBezTo>
                    <a:pt x="19067" y="4869"/>
                    <a:pt x="19038" y="4531"/>
                    <a:pt x="19015" y="4197"/>
                  </a:cubicBezTo>
                  <a:cubicBezTo>
                    <a:pt x="18993" y="3863"/>
                    <a:pt x="18973" y="3514"/>
                    <a:pt x="18961" y="3345"/>
                  </a:cubicBezTo>
                  <a:cubicBezTo>
                    <a:pt x="18959" y="3323"/>
                    <a:pt x="18945" y="3306"/>
                    <a:pt x="18932" y="3306"/>
                  </a:cubicBezTo>
                  <a:cubicBezTo>
                    <a:pt x="18876" y="3312"/>
                    <a:pt x="18818" y="3318"/>
                    <a:pt x="18763" y="3325"/>
                  </a:cubicBezTo>
                  <a:cubicBezTo>
                    <a:pt x="18749" y="3328"/>
                    <a:pt x="18741" y="3350"/>
                    <a:pt x="18742" y="3372"/>
                  </a:cubicBezTo>
                  <a:cubicBezTo>
                    <a:pt x="18743" y="3549"/>
                    <a:pt x="18805" y="4704"/>
                    <a:pt x="18840" y="5084"/>
                  </a:cubicBezTo>
                  <a:lnTo>
                    <a:pt x="18679" y="5103"/>
                  </a:lnTo>
                  <a:cubicBezTo>
                    <a:pt x="18652" y="4766"/>
                    <a:pt x="18619" y="4414"/>
                    <a:pt x="18594" y="4085"/>
                  </a:cubicBezTo>
                  <a:cubicBezTo>
                    <a:pt x="18539" y="4091"/>
                    <a:pt x="18484" y="4098"/>
                    <a:pt x="18424" y="4105"/>
                  </a:cubicBezTo>
                  <a:cubicBezTo>
                    <a:pt x="18437" y="4447"/>
                    <a:pt x="18463" y="4786"/>
                    <a:pt x="18497" y="5124"/>
                  </a:cubicBezTo>
                  <a:cubicBezTo>
                    <a:pt x="18347" y="5141"/>
                    <a:pt x="18200" y="5155"/>
                    <a:pt x="18054" y="5162"/>
                  </a:cubicBezTo>
                  <a:cubicBezTo>
                    <a:pt x="18050" y="5063"/>
                    <a:pt x="18045" y="4967"/>
                    <a:pt x="18041" y="4868"/>
                  </a:cubicBezTo>
                  <a:lnTo>
                    <a:pt x="18135" y="4857"/>
                  </a:lnTo>
                  <a:cubicBezTo>
                    <a:pt x="18150" y="4855"/>
                    <a:pt x="18161" y="4834"/>
                    <a:pt x="18160" y="4810"/>
                  </a:cubicBezTo>
                  <a:cubicBezTo>
                    <a:pt x="18159" y="4785"/>
                    <a:pt x="18146" y="4767"/>
                    <a:pt x="18131" y="4768"/>
                  </a:cubicBezTo>
                  <a:lnTo>
                    <a:pt x="18033" y="4779"/>
                  </a:lnTo>
                  <a:cubicBezTo>
                    <a:pt x="18028" y="4660"/>
                    <a:pt x="18027" y="4549"/>
                    <a:pt x="18013" y="4435"/>
                  </a:cubicBezTo>
                  <a:lnTo>
                    <a:pt x="18116" y="4422"/>
                  </a:lnTo>
                  <a:cubicBezTo>
                    <a:pt x="18131" y="4421"/>
                    <a:pt x="18142" y="4399"/>
                    <a:pt x="18141" y="4375"/>
                  </a:cubicBezTo>
                  <a:cubicBezTo>
                    <a:pt x="18140" y="4351"/>
                    <a:pt x="18127" y="4333"/>
                    <a:pt x="18112" y="4335"/>
                  </a:cubicBezTo>
                  <a:lnTo>
                    <a:pt x="18009" y="4346"/>
                  </a:lnTo>
                  <a:cubicBezTo>
                    <a:pt x="18004" y="4227"/>
                    <a:pt x="17990" y="4110"/>
                    <a:pt x="17980" y="3996"/>
                  </a:cubicBezTo>
                  <a:lnTo>
                    <a:pt x="18078" y="3983"/>
                  </a:lnTo>
                  <a:cubicBezTo>
                    <a:pt x="18093" y="3981"/>
                    <a:pt x="18105" y="3960"/>
                    <a:pt x="18103" y="3936"/>
                  </a:cubicBezTo>
                  <a:cubicBezTo>
                    <a:pt x="18102" y="3911"/>
                    <a:pt x="18089" y="3894"/>
                    <a:pt x="18075" y="3896"/>
                  </a:cubicBezTo>
                  <a:lnTo>
                    <a:pt x="17968" y="3909"/>
                  </a:lnTo>
                  <a:lnTo>
                    <a:pt x="17967" y="3878"/>
                  </a:lnTo>
                  <a:cubicBezTo>
                    <a:pt x="17962" y="3771"/>
                    <a:pt x="17951" y="3657"/>
                    <a:pt x="17943" y="3548"/>
                  </a:cubicBezTo>
                  <a:lnTo>
                    <a:pt x="18054" y="3536"/>
                  </a:lnTo>
                  <a:cubicBezTo>
                    <a:pt x="18069" y="3534"/>
                    <a:pt x="18080" y="3513"/>
                    <a:pt x="18079" y="3488"/>
                  </a:cubicBezTo>
                  <a:cubicBezTo>
                    <a:pt x="18078" y="3464"/>
                    <a:pt x="18065" y="3445"/>
                    <a:pt x="18051" y="3447"/>
                  </a:cubicBezTo>
                  <a:lnTo>
                    <a:pt x="17935" y="3461"/>
                  </a:lnTo>
                  <a:cubicBezTo>
                    <a:pt x="17930" y="3343"/>
                    <a:pt x="17920" y="3233"/>
                    <a:pt x="17911" y="3117"/>
                  </a:cubicBezTo>
                  <a:lnTo>
                    <a:pt x="17996" y="3106"/>
                  </a:lnTo>
                  <a:cubicBezTo>
                    <a:pt x="18011" y="3104"/>
                    <a:pt x="18022" y="3083"/>
                    <a:pt x="18021" y="3058"/>
                  </a:cubicBezTo>
                  <a:cubicBezTo>
                    <a:pt x="18020" y="3034"/>
                    <a:pt x="18007" y="3017"/>
                    <a:pt x="17992" y="3019"/>
                  </a:cubicBezTo>
                  <a:lnTo>
                    <a:pt x="17903" y="3028"/>
                  </a:lnTo>
                  <a:cubicBezTo>
                    <a:pt x="17897" y="2908"/>
                    <a:pt x="17889" y="2790"/>
                    <a:pt x="17882" y="2676"/>
                  </a:cubicBezTo>
                  <a:lnTo>
                    <a:pt x="17977" y="2665"/>
                  </a:lnTo>
                  <a:cubicBezTo>
                    <a:pt x="17991" y="2663"/>
                    <a:pt x="18002" y="2642"/>
                    <a:pt x="18001" y="2617"/>
                  </a:cubicBezTo>
                  <a:cubicBezTo>
                    <a:pt x="17999" y="2593"/>
                    <a:pt x="17987" y="2575"/>
                    <a:pt x="17973" y="2576"/>
                  </a:cubicBezTo>
                  <a:lnTo>
                    <a:pt x="17875" y="2589"/>
                  </a:lnTo>
                  <a:cubicBezTo>
                    <a:pt x="17868" y="2425"/>
                    <a:pt x="17860" y="2259"/>
                    <a:pt x="17853" y="2095"/>
                  </a:cubicBezTo>
                  <a:cubicBezTo>
                    <a:pt x="17852" y="2071"/>
                    <a:pt x="17838" y="2052"/>
                    <a:pt x="17824" y="2054"/>
                  </a:cubicBezTo>
                  <a:close/>
                  <a:moveTo>
                    <a:pt x="4436" y="2132"/>
                  </a:moveTo>
                  <a:cubicBezTo>
                    <a:pt x="4221" y="2134"/>
                    <a:pt x="4193" y="2271"/>
                    <a:pt x="4134" y="2530"/>
                  </a:cubicBezTo>
                  <a:lnTo>
                    <a:pt x="4116" y="2598"/>
                  </a:lnTo>
                  <a:cubicBezTo>
                    <a:pt x="4003" y="3083"/>
                    <a:pt x="3743" y="4644"/>
                    <a:pt x="3751" y="4900"/>
                  </a:cubicBezTo>
                  <a:cubicBezTo>
                    <a:pt x="3762" y="5229"/>
                    <a:pt x="3882" y="5260"/>
                    <a:pt x="4031" y="5308"/>
                  </a:cubicBezTo>
                  <a:lnTo>
                    <a:pt x="4087" y="5325"/>
                  </a:lnTo>
                  <a:cubicBezTo>
                    <a:pt x="4294" y="5387"/>
                    <a:pt x="4605" y="5494"/>
                    <a:pt x="4941" y="5617"/>
                  </a:cubicBezTo>
                  <a:cubicBezTo>
                    <a:pt x="4928" y="5740"/>
                    <a:pt x="4911" y="5865"/>
                    <a:pt x="4888" y="5983"/>
                  </a:cubicBezTo>
                  <a:cubicBezTo>
                    <a:pt x="4879" y="6037"/>
                    <a:pt x="4867" y="6084"/>
                    <a:pt x="4861" y="6132"/>
                  </a:cubicBezTo>
                  <a:lnTo>
                    <a:pt x="4791" y="6110"/>
                  </a:lnTo>
                  <a:cubicBezTo>
                    <a:pt x="4521" y="6035"/>
                    <a:pt x="4429" y="6038"/>
                    <a:pt x="4408" y="6069"/>
                  </a:cubicBezTo>
                  <a:cubicBezTo>
                    <a:pt x="4387" y="6100"/>
                    <a:pt x="4383" y="6172"/>
                    <a:pt x="4375" y="6313"/>
                  </a:cubicBezTo>
                  <a:cubicBezTo>
                    <a:pt x="4375" y="6318"/>
                    <a:pt x="4375" y="6322"/>
                    <a:pt x="4374" y="6328"/>
                  </a:cubicBezTo>
                  <a:lnTo>
                    <a:pt x="4373" y="6336"/>
                  </a:lnTo>
                  <a:cubicBezTo>
                    <a:pt x="4359" y="6424"/>
                    <a:pt x="4355" y="6517"/>
                    <a:pt x="4358" y="6608"/>
                  </a:cubicBezTo>
                  <a:cubicBezTo>
                    <a:pt x="4359" y="6623"/>
                    <a:pt x="4364" y="6636"/>
                    <a:pt x="4372" y="6643"/>
                  </a:cubicBezTo>
                  <a:cubicBezTo>
                    <a:pt x="4396" y="6662"/>
                    <a:pt x="4418" y="6676"/>
                    <a:pt x="4445" y="6681"/>
                  </a:cubicBezTo>
                  <a:lnTo>
                    <a:pt x="4467" y="6689"/>
                  </a:lnTo>
                  <a:cubicBezTo>
                    <a:pt x="4612" y="6736"/>
                    <a:pt x="4760" y="6787"/>
                    <a:pt x="4903" y="6846"/>
                  </a:cubicBezTo>
                  <a:cubicBezTo>
                    <a:pt x="5047" y="6905"/>
                    <a:pt x="5196" y="6949"/>
                    <a:pt x="5345" y="6997"/>
                  </a:cubicBezTo>
                  <a:cubicBezTo>
                    <a:pt x="5445" y="7029"/>
                    <a:pt x="5553" y="7056"/>
                    <a:pt x="5658" y="7091"/>
                  </a:cubicBezTo>
                  <a:cubicBezTo>
                    <a:pt x="5671" y="7093"/>
                    <a:pt x="5682" y="7076"/>
                    <a:pt x="5686" y="7054"/>
                  </a:cubicBezTo>
                  <a:cubicBezTo>
                    <a:pt x="5689" y="7023"/>
                    <a:pt x="5692" y="6996"/>
                    <a:pt x="5695" y="6967"/>
                  </a:cubicBezTo>
                  <a:cubicBezTo>
                    <a:pt x="5705" y="6915"/>
                    <a:pt x="5714" y="6856"/>
                    <a:pt x="5720" y="6802"/>
                  </a:cubicBezTo>
                  <a:cubicBezTo>
                    <a:pt x="5728" y="6766"/>
                    <a:pt x="5736" y="6735"/>
                    <a:pt x="5741" y="6697"/>
                  </a:cubicBezTo>
                  <a:cubicBezTo>
                    <a:pt x="5841" y="6730"/>
                    <a:pt x="5940" y="6779"/>
                    <a:pt x="6033" y="6845"/>
                  </a:cubicBezTo>
                  <a:cubicBezTo>
                    <a:pt x="5999" y="7059"/>
                    <a:pt x="5956" y="7267"/>
                    <a:pt x="5905" y="7471"/>
                  </a:cubicBezTo>
                  <a:cubicBezTo>
                    <a:pt x="5651" y="7466"/>
                    <a:pt x="4951" y="7205"/>
                    <a:pt x="4438" y="7010"/>
                  </a:cubicBezTo>
                  <a:cubicBezTo>
                    <a:pt x="4129" y="6897"/>
                    <a:pt x="3907" y="6809"/>
                    <a:pt x="3852" y="6805"/>
                  </a:cubicBezTo>
                  <a:cubicBezTo>
                    <a:pt x="3843" y="6806"/>
                    <a:pt x="3836" y="6816"/>
                    <a:pt x="3831" y="6829"/>
                  </a:cubicBezTo>
                  <a:cubicBezTo>
                    <a:pt x="3808" y="6894"/>
                    <a:pt x="3790" y="6964"/>
                    <a:pt x="3779" y="7037"/>
                  </a:cubicBezTo>
                  <a:cubicBezTo>
                    <a:pt x="3776" y="7061"/>
                    <a:pt x="3773" y="7087"/>
                    <a:pt x="3770" y="7110"/>
                  </a:cubicBezTo>
                  <a:cubicBezTo>
                    <a:pt x="3766" y="7133"/>
                    <a:pt x="3773" y="7152"/>
                    <a:pt x="3787" y="7160"/>
                  </a:cubicBezTo>
                  <a:cubicBezTo>
                    <a:pt x="3981" y="7272"/>
                    <a:pt x="4528" y="7479"/>
                    <a:pt x="4924" y="7627"/>
                  </a:cubicBezTo>
                  <a:cubicBezTo>
                    <a:pt x="5073" y="7684"/>
                    <a:pt x="5196" y="7736"/>
                    <a:pt x="5273" y="7762"/>
                  </a:cubicBezTo>
                  <a:cubicBezTo>
                    <a:pt x="5277" y="7912"/>
                    <a:pt x="5252" y="8027"/>
                    <a:pt x="5222" y="8031"/>
                  </a:cubicBezTo>
                  <a:cubicBezTo>
                    <a:pt x="5192" y="8036"/>
                    <a:pt x="4947" y="7942"/>
                    <a:pt x="4738" y="7860"/>
                  </a:cubicBezTo>
                  <a:cubicBezTo>
                    <a:pt x="4469" y="7738"/>
                    <a:pt x="4194" y="7648"/>
                    <a:pt x="3917" y="7593"/>
                  </a:cubicBezTo>
                  <a:cubicBezTo>
                    <a:pt x="3906" y="7595"/>
                    <a:pt x="3899" y="7605"/>
                    <a:pt x="3895" y="7624"/>
                  </a:cubicBezTo>
                  <a:cubicBezTo>
                    <a:pt x="3881" y="7714"/>
                    <a:pt x="3870" y="7807"/>
                    <a:pt x="3863" y="7900"/>
                  </a:cubicBezTo>
                  <a:cubicBezTo>
                    <a:pt x="3858" y="7939"/>
                    <a:pt x="3852" y="7989"/>
                    <a:pt x="3845" y="8044"/>
                  </a:cubicBezTo>
                  <a:cubicBezTo>
                    <a:pt x="3732" y="8019"/>
                    <a:pt x="3619" y="8100"/>
                    <a:pt x="3556" y="8258"/>
                  </a:cubicBezTo>
                  <a:cubicBezTo>
                    <a:pt x="3431" y="8473"/>
                    <a:pt x="3366" y="8763"/>
                    <a:pt x="3369" y="9061"/>
                  </a:cubicBezTo>
                  <a:cubicBezTo>
                    <a:pt x="3372" y="9229"/>
                    <a:pt x="3418" y="9384"/>
                    <a:pt x="3495" y="9494"/>
                  </a:cubicBezTo>
                  <a:cubicBezTo>
                    <a:pt x="3540" y="9557"/>
                    <a:pt x="3591" y="9598"/>
                    <a:pt x="3649" y="9618"/>
                  </a:cubicBezTo>
                  <a:cubicBezTo>
                    <a:pt x="3706" y="9635"/>
                    <a:pt x="3766" y="9632"/>
                    <a:pt x="3820" y="9598"/>
                  </a:cubicBezTo>
                  <a:cubicBezTo>
                    <a:pt x="3959" y="9508"/>
                    <a:pt x="4061" y="9304"/>
                    <a:pt x="4088" y="9062"/>
                  </a:cubicBezTo>
                  <a:cubicBezTo>
                    <a:pt x="4090" y="9056"/>
                    <a:pt x="4091" y="9047"/>
                    <a:pt x="4091" y="9040"/>
                  </a:cubicBezTo>
                  <a:cubicBezTo>
                    <a:pt x="4124" y="8861"/>
                    <a:pt x="4135" y="8675"/>
                    <a:pt x="4125" y="8488"/>
                  </a:cubicBezTo>
                  <a:cubicBezTo>
                    <a:pt x="4118" y="8278"/>
                    <a:pt x="4028" y="8101"/>
                    <a:pt x="3904" y="8055"/>
                  </a:cubicBezTo>
                  <a:cubicBezTo>
                    <a:pt x="3910" y="8001"/>
                    <a:pt x="3915" y="7957"/>
                    <a:pt x="3920" y="7917"/>
                  </a:cubicBezTo>
                  <a:cubicBezTo>
                    <a:pt x="3929" y="7844"/>
                    <a:pt x="3935" y="7784"/>
                    <a:pt x="3947" y="7685"/>
                  </a:cubicBezTo>
                  <a:cubicBezTo>
                    <a:pt x="4211" y="7750"/>
                    <a:pt x="4472" y="7842"/>
                    <a:pt x="4730" y="7955"/>
                  </a:cubicBezTo>
                  <a:cubicBezTo>
                    <a:pt x="5077" y="8086"/>
                    <a:pt x="5212" y="8137"/>
                    <a:pt x="5243" y="8122"/>
                  </a:cubicBezTo>
                  <a:cubicBezTo>
                    <a:pt x="5311" y="8091"/>
                    <a:pt x="5344" y="7945"/>
                    <a:pt x="5333" y="7722"/>
                  </a:cubicBezTo>
                  <a:cubicBezTo>
                    <a:pt x="5332" y="7703"/>
                    <a:pt x="5321" y="7687"/>
                    <a:pt x="5310" y="7684"/>
                  </a:cubicBezTo>
                  <a:cubicBezTo>
                    <a:pt x="5236" y="7653"/>
                    <a:pt x="5102" y="7603"/>
                    <a:pt x="4940" y="7541"/>
                  </a:cubicBezTo>
                  <a:cubicBezTo>
                    <a:pt x="4564" y="7399"/>
                    <a:pt x="4047" y="7206"/>
                    <a:pt x="3836" y="7094"/>
                  </a:cubicBezTo>
                  <a:cubicBezTo>
                    <a:pt x="3837" y="7083"/>
                    <a:pt x="3838" y="7074"/>
                    <a:pt x="3839" y="7064"/>
                  </a:cubicBezTo>
                  <a:cubicBezTo>
                    <a:pt x="3848" y="7006"/>
                    <a:pt x="3862" y="6950"/>
                    <a:pt x="3878" y="6897"/>
                  </a:cubicBezTo>
                  <a:cubicBezTo>
                    <a:pt x="3950" y="6912"/>
                    <a:pt x="4177" y="6995"/>
                    <a:pt x="4437" y="7092"/>
                  </a:cubicBezTo>
                  <a:cubicBezTo>
                    <a:pt x="4964" y="7292"/>
                    <a:pt x="5685" y="7569"/>
                    <a:pt x="5930" y="7562"/>
                  </a:cubicBezTo>
                  <a:cubicBezTo>
                    <a:pt x="5940" y="7561"/>
                    <a:pt x="5951" y="7548"/>
                    <a:pt x="5956" y="7533"/>
                  </a:cubicBezTo>
                  <a:cubicBezTo>
                    <a:pt x="6015" y="7305"/>
                    <a:pt x="6062" y="7070"/>
                    <a:pt x="6100" y="6829"/>
                  </a:cubicBezTo>
                  <a:cubicBezTo>
                    <a:pt x="6103" y="6808"/>
                    <a:pt x="6098" y="6788"/>
                    <a:pt x="6087" y="6778"/>
                  </a:cubicBezTo>
                  <a:cubicBezTo>
                    <a:pt x="5984" y="6701"/>
                    <a:pt x="5877" y="6644"/>
                    <a:pt x="5766" y="6607"/>
                  </a:cubicBezTo>
                  <a:cubicBezTo>
                    <a:pt x="5771" y="6565"/>
                    <a:pt x="5776" y="6522"/>
                    <a:pt x="5780" y="6491"/>
                  </a:cubicBezTo>
                  <a:cubicBezTo>
                    <a:pt x="5781" y="6471"/>
                    <a:pt x="5773" y="6456"/>
                    <a:pt x="5761" y="6448"/>
                  </a:cubicBezTo>
                  <a:cubicBezTo>
                    <a:pt x="5718" y="6421"/>
                    <a:pt x="5602" y="6374"/>
                    <a:pt x="5497" y="6340"/>
                  </a:cubicBezTo>
                  <a:lnTo>
                    <a:pt x="5359" y="6280"/>
                  </a:lnTo>
                  <a:cubicBezTo>
                    <a:pt x="5371" y="6174"/>
                    <a:pt x="5391" y="6010"/>
                    <a:pt x="5406" y="5882"/>
                  </a:cubicBezTo>
                  <a:lnTo>
                    <a:pt x="5417" y="5787"/>
                  </a:lnTo>
                  <a:cubicBezTo>
                    <a:pt x="5678" y="5887"/>
                    <a:pt x="5897" y="5958"/>
                    <a:pt x="6069" y="6014"/>
                  </a:cubicBezTo>
                  <a:cubicBezTo>
                    <a:pt x="6214" y="6079"/>
                    <a:pt x="6363" y="6108"/>
                    <a:pt x="6513" y="6106"/>
                  </a:cubicBezTo>
                  <a:cubicBezTo>
                    <a:pt x="6678" y="6004"/>
                    <a:pt x="6743" y="5689"/>
                    <a:pt x="6785" y="5390"/>
                  </a:cubicBezTo>
                  <a:lnTo>
                    <a:pt x="6801" y="5258"/>
                  </a:lnTo>
                  <a:cubicBezTo>
                    <a:pt x="6938" y="4295"/>
                    <a:pt x="7069" y="3331"/>
                    <a:pt x="7016" y="3074"/>
                  </a:cubicBezTo>
                  <a:cubicBezTo>
                    <a:pt x="6972" y="2853"/>
                    <a:pt x="6604" y="2729"/>
                    <a:pt x="6130" y="2592"/>
                  </a:cubicBezTo>
                  <a:cubicBezTo>
                    <a:pt x="6014" y="2554"/>
                    <a:pt x="5903" y="2518"/>
                    <a:pt x="5823" y="2492"/>
                  </a:cubicBezTo>
                  <a:cubicBezTo>
                    <a:pt x="5365" y="2331"/>
                    <a:pt x="4901" y="2211"/>
                    <a:pt x="4436" y="2132"/>
                  </a:cubicBezTo>
                  <a:close/>
                  <a:moveTo>
                    <a:pt x="10509" y="2180"/>
                  </a:moveTo>
                  <a:cubicBezTo>
                    <a:pt x="10499" y="2174"/>
                    <a:pt x="10492" y="2188"/>
                    <a:pt x="10483" y="2194"/>
                  </a:cubicBezTo>
                  <a:cubicBezTo>
                    <a:pt x="10477" y="2194"/>
                    <a:pt x="10475" y="2180"/>
                    <a:pt x="10469" y="2184"/>
                  </a:cubicBezTo>
                  <a:cubicBezTo>
                    <a:pt x="10084" y="2493"/>
                    <a:pt x="8999" y="3687"/>
                    <a:pt x="8954" y="3737"/>
                  </a:cubicBezTo>
                  <a:cubicBezTo>
                    <a:pt x="8953" y="3738"/>
                    <a:pt x="8956" y="3747"/>
                    <a:pt x="8955" y="3748"/>
                  </a:cubicBezTo>
                  <a:cubicBezTo>
                    <a:pt x="8938" y="3771"/>
                    <a:pt x="8931" y="3809"/>
                    <a:pt x="8945" y="3837"/>
                  </a:cubicBezTo>
                  <a:cubicBezTo>
                    <a:pt x="9058" y="4006"/>
                    <a:pt x="9187" y="4146"/>
                    <a:pt x="9326" y="4248"/>
                  </a:cubicBezTo>
                  <a:cubicBezTo>
                    <a:pt x="9357" y="4527"/>
                    <a:pt x="9399" y="4803"/>
                    <a:pt x="9455" y="5071"/>
                  </a:cubicBezTo>
                  <a:cubicBezTo>
                    <a:pt x="9455" y="5077"/>
                    <a:pt x="9460" y="5078"/>
                    <a:pt x="9461" y="5082"/>
                  </a:cubicBezTo>
                  <a:cubicBezTo>
                    <a:pt x="9462" y="5087"/>
                    <a:pt x="9454" y="5089"/>
                    <a:pt x="9455" y="5093"/>
                  </a:cubicBezTo>
                  <a:cubicBezTo>
                    <a:pt x="9461" y="5107"/>
                    <a:pt x="9473" y="5108"/>
                    <a:pt x="9482" y="5113"/>
                  </a:cubicBezTo>
                  <a:cubicBezTo>
                    <a:pt x="9487" y="5115"/>
                    <a:pt x="9492" y="5123"/>
                    <a:pt x="9497" y="5122"/>
                  </a:cubicBezTo>
                  <a:lnTo>
                    <a:pt x="9516" y="5119"/>
                  </a:lnTo>
                  <a:cubicBezTo>
                    <a:pt x="9632" y="4988"/>
                    <a:pt x="9736" y="4845"/>
                    <a:pt x="9840" y="4689"/>
                  </a:cubicBezTo>
                  <a:cubicBezTo>
                    <a:pt x="9881" y="4632"/>
                    <a:pt x="9913" y="4579"/>
                    <a:pt x="9933" y="4557"/>
                  </a:cubicBezTo>
                  <a:cubicBezTo>
                    <a:pt x="9986" y="4589"/>
                    <a:pt x="10085" y="4659"/>
                    <a:pt x="10090" y="4659"/>
                  </a:cubicBezTo>
                  <a:cubicBezTo>
                    <a:pt x="10095" y="4660"/>
                    <a:pt x="10104" y="4659"/>
                    <a:pt x="10109" y="4656"/>
                  </a:cubicBezTo>
                  <a:cubicBezTo>
                    <a:pt x="10112" y="4656"/>
                    <a:pt x="10113" y="4657"/>
                    <a:pt x="10116" y="4656"/>
                  </a:cubicBezTo>
                  <a:cubicBezTo>
                    <a:pt x="10126" y="4648"/>
                    <a:pt x="10131" y="4628"/>
                    <a:pt x="10134" y="4610"/>
                  </a:cubicBezTo>
                  <a:cubicBezTo>
                    <a:pt x="10160" y="4453"/>
                    <a:pt x="10204" y="4241"/>
                    <a:pt x="10251" y="3975"/>
                  </a:cubicBezTo>
                  <a:cubicBezTo>
                    <a:pt x="10367" y="3410"/>
                    <a:pt x="10460" y="2827"/>
                    <a:pt x="10532" y="2243"/>
                  </a:cubicBezTo>
                  <a:cubicBezTo>
                    <a:pt x="10534" y="2213"/>
                    <a:pt x="10526" y="2191"/>
                    <a:pt x="10509" y="2180"/>
                  </a:cubicBezTo>
                  <a:close/>
                  <a:moveTo>
                    <a:pt x="4423" y="2240"/>
                  </a:moveTo>
                  <a:cubicBezTo>
                    <a:pt x="4885" y="2319"/>
                    <a:pt x="5347" y="2437"/>
                    <a:pt x="5802" y="2597"/>
                  </a:cubicBezTo>
                  <a:cubicBezTo>
                    <a:pt x="5882" y="2623"/>
                    <a:pt x="5991" y="2658"/>
                    <a:pt x="6108" y="2697"/>
                  </a:cubicBezTo>
                  <a:cubicBezTo>
                    <a:pt x="6192" y="2724"/>
                    <a:pt x="6291" y="2756"/>
                    <a:pt x="6385" y="2787"/>
                  </a:cubicBezTo>
                  <a:cubicBezTo>
                    <a:pt x="6658" y="2876"/>
                    <a:pt x="6925" y="2989"/>
                    <a:pt x="6954" y="3130"/>
                  </a:cubicBezTo>
                  <a:cubicBezTo>
                    <a:pt x="7007" y="3384"/>
                    <a:pt x="6835" y="4605"/>
                    <a:pt x="6742" y="5262"/>
                  </a:cubicBezTo>
                  <a:lnTo>
                    <a:pt x="6724" y="5400"/>
                  </a:lnTo>
                  <a:cubicBezTo>
                    <a:pt x="6686" y="5677"/>
                    <a:pt x="6629" y="5966"/>
                    <a:pt x="6488" y="6052"/>
                  </a:cubicBezTo>
                  <a:cubicBezTo>
                    <a:pt x="6420" y="6084"/>
                    <a:pt x="5692" y="5818"/>
                    <a:pt x="5111" y="5606"/>
                  </a:cubicBezTo>
                  <a:cubicBezTo>
                    <a:pt x="4712" y="5460"/>
                    <a:pt x="4336" y="5331"/>
                    <a:pt x="4096" y="5254"/>
                  </a:cubicBezTo>
                  <a:lnTo>
                    <a:pt x="4039" y="5235"/>
                  </a:lnTo>
                  <a:cubicBezTo>
                    <a:pt x="3892" y="5194"/>
                    <a:pt x="3810" y="5170"/>
                    <a:pt x="3800" y="4909"/>
                  </a:cubicBezTo>
                  <a:lnTo>
                    <a:pt x="3807" y="4889"/>
                  </a:lnTo>
                  <a:cubicBezTo>
                    <a:pt x="3798" y="4672"/>
                    <a:pt x="4052" y="3123"/>
                    <a:pt x="4152" y="2647"/>
                  </a:cubicBezTo>
                  <a:lnTo>
                    <a:pt x="4169" y="2579"/>
                  </a:lnTo>
                  <a:cubicBezTo>
                    <a:pt x="4231" y="2324"/>
                    <a:pt x="4245" y="2242"/>
                    <a:pt x="4423" y="2240"/>
                  </a:cubicBezTo>
                  <a:close/>
                  <a:moveTo>
                    <a:pt x="11773" y="2349"/>
                  </a:moveTo>
                  <a:cubicBezTo>
                    <a:pt x="11677" y="2365"/>
                    <a:pt x="11587" y="2438"/>
                    <a:pt x="11518" y="2557"/>
                  </a:cubicBezTo>
                  <a:cubicBezTo>
                    <a:pt x="11411" y="2753"/>
                    <a:pt x="11364" y="3014"/>
                    <a:pt x="11392" y="3274"/>
                  </a:cubicBezTo>
                  <a:cubicBezTo>
                    <a:pt x="11414" y="3517"/>
                    <a:pt x="11530" y="3713"/>
                    <a:pt x="11677" y="3744"/>
                  </a:cubicBezTo>
                  <a:cubicBezTo>
                    <a:pt x="11720" y="3757"/>
                    <a:pt x="11764" y="3756"/>
                    <a:pt x="11807" y="3750"/>
                  </a:cubicBezTo>
                  <a:cubicBezTo>
                    <a:pt x="11963" y="3741"/>
                    <a:pt x="12110" y="3612"/>
                    <a:pt x="12199" y="3401"/>
                  </a:cubicBezTo>
                  <a:cubicBezTo>
                    <a:pt x="12260" y="3183"/>
                    <a:pt x="12255" y="2934"/>
                    <a:pt x="12188" y="2722"/>
                  </a:cubicBezTo>
                  <a:cubicBezTo>
                    <a:pt x="12129" y="2517"/>
                    <a:pt x="12008" y="2377"/>
                    <a:pt x="11871" y="2352"/>
                  </a:cubicBezTo>
                  <a:cubicBezTo>
                    <a:pt x="11838" y="2345"/>
                    <a:pt x="11806" y="2344"/>
                    <a:pt x="11773" y="2349"/>
                  </a:cubicBezTo>
                  <a:close/>
                  <a:moveTo>
                    <a:pt x="17105" y="2386"/>
                  </a:moveTo>
                  <a:cubicBezTo>
                    <a:pt x="17038" y="2406"/>
                    <a:pt x="16967" y="2423"/>
                    <a:pt x="16902" y="2454"/>
                  </a:cubicBezTo>
                  <a:cubicBezTo>
                    <a:pt x="16887" y="2461"/>
                    <a:pt x="16873" y="2471"/>
                    <a:pt x="16859" y="2482"/>
                  </a:cubicBezTo>
                  <a:cubicBezTo>
                    <a:pt x="16842" y="2499"/>
                    <a:pt x="16825" y="2514"/>
                    <a:pt x="16806" y="2517"/>
                  </a:cubicBezTo>
                  <a:cubicBezTo>
                    <a:pt x="16796" y="2515"/>
                    <a:pt x="16784" y="2508"/>
                    <a:pt x="16774" y="2500"/>
                  </a:cubicBezTo>
                  <a:cubicBezTo>
                    <a:pt x="16761" y="2485"/>
                    <a:pt x="16744" y="2481"/>
                    <a:pt x="16728" y="2482"/>
                  </a:cubicBezTo>
                  <a:cubicBezTo>
                    <a:pt x="16707" y="2486"/>
                    <a:pt x="16690" y="2498"/>
                    <a:pt x="16676" y="2525"/>
                  </a:cubicBezTo>
                  <a:cubicBezTo>
                    <a:pt x="16668" y="2539"/>
                    <a:pt x="16665" y="2542"/>
                    <a:pt x="16660" y="2543"/>
                  </a:cubicBezTo>
                  <a:cubicBezTo>
                    <a:pt x="16654" y="2541"/>
                    <a:pt x="16646" y="2535"/>
                    <a:pt x="16641" y="2530"/>
                  </a:cubicBezTo>
                  <a:cubicBezTo>
                    <a:pt x="16617" y="2503"/>
                    <a:pt x="16590" y="2501"/>
                    <a:pt x="16565" y="2524"/>
                  </a:cubicBezTo>
                  <a:cubicBezTo>
                    <a:pt x="16545" y="2541"/>
                    <a:pt x="16529" y="2571"/>
                    <a:pt x="16519" y="2605"/>
                  </a:cubicBezTo>
                  <a:cubicBezTo>
                    <a:pt x="16506" y="2638"/>
                    <a:pt x="16500" y="2641"/>
                    <a:pt x="16489" y="2644"/>
                  </a:cubicBezTo>
                  <a:cubicBezTo>
                    <a:pt x="16469" y="2629"/>
                    <a:pt x="16450" y="2614"/>
                    <a:pt x="16433" y="2592"/>
                  </a:cubicBezTo>
                  <a:cubicBezTo>
                    <a:pt x="16421" y="2576"/>
                    <a:pt x="16409" y="2556"/>
                    <a:pt x="16396" y="2544"/>
                  </a:cubicBezTo>
                  <a:cubicBezTo>
                    <a:pt x="16386" y="2534"/>
                    <a:pt x="16373" y="2537"/>
                    <a:pt x="16364" y="2549"/>
                  </a:cubicBezTo>
                  <a:cubicBezTo>
                    <a:pt x="16352" y="2571"/>
                    <a:pt x="16345" y="2599"/>
                    <a:pt x="16336" y="2625"/>
                  </a:cubicBezTo>
                  <a:cubicBezTo>
                    <a:pt x="16328" y="2651"/>
                    <a:pt x="16309" y="2706"/>
                    <a:pt x="16300" y="2711"/>
                  </a:cubicBezTo>
                  <a:cubicBezTo>
                    <a:pt x="16290" y="2716"/>
                    <a:pt x="16254" y="2685"/>
                    <a:pt x="16225" y="2632"/>
                  </a:cubicBezTo>
                  <a:lnTo>
                    <a:pt x="16196" y="2584"/>
                  </a:lnTo>
                  <a:cubicBezTo>
                    <a:pt x="16185" y="2568"/>
                    <a:pt x="16165" y="2571"/>
                    <a:pt x="16156" y="2589"/>
                  </a:cubicBezTo>
                  <a:cubicBezTo>
                    <a:pt x="16145" y="2608"/>
                    <a:pt x="16147" y="2632"/>
                    <a:pt x="16158" y="2647"/>
                  </a:cubicBezTo>
                  <a:cubicBezTo>
                    <a:pt x="16167" y="2660"/>
                    <a:pt x="16175" y="2674"/>
                    <a:pt x="16182" y="2689"/>
                  </a:cubicBezTo>
                  <a:cubicBezTo>
                    <a:pt x="16210" y="2739"/>
                    <a:pt x="16248" y="2807"/>
                    <a:pt x="16295" y="2801"/>
                  </a:cubicBezTo>
                  <a:lnTo>
                    <a:pt x="16317" y="2798"/>
                  </a:lnTo>
                  <a:cubicBezTo>
                    <a:pt x="16346" y="2782"/>
                    <a:pt x="16364" y="2727"/>
                    <a:pt x="16383" y="2671"/>
                  </a:cubicBezTo>
                  <a:lnTo>
                    <a:pt x="16396" y="2647"/>
                  </a:lnTo>
                  <a:lnTo>
                    <a:pt x="16405" y="2662"/>
                  </a:lnTo>
                  <a:cubicBezTo>
                    <a:pt x="16448" y="2713"/>
                    <a:pt x="16469" y="2734"/>
                    <a:pt x="16489" y="2733"/>
                  </a:cubicBezTo>
                  <a:cubicBezTo>
                    <a:pt x="16522" y="2732"/>
                    <a:pt x="16554" y="2701"/>
                    <a:pt x="16566" y="2651"/>
                  </a:cubicBezTo>
                  <a:cubicBezTo>
                    <a:pt x="16575" y="2628"/>
                    <a:pt x="16576" y="2611"/>
                    <a:pt x="16586" y="2603"/>
                  </a:cubicBezTo>
                  <a:cubicBezTo>
                    <a:pt x="16596" y="2595"/>
                    <a:pt x="16605" y="2599"/>
                    <a:pt x="16618" y="2606"/>
                  </a:cubicBezTo>
                  <a:cubicBezTo>
                    <a:pt x="16632" y="2621"/>
                    <a:pt x="16647" y="2633"/>
                    <a:pt x="16664" y="2632"/>
                  </a:cubicBezTo>
                  <a:cubicBezTo>
                    <a:pt x="16683" y="2629"/>
                    <a:pt x="16699" y="2613"/>
                    <a:pt x="16711" y="2589"/>
                  </a:cubicBezTo>
                  <a:cubicBezTo>
                    <a:pt x="16716" y="2578"/>
                    <a:pt x="16724" y="2573"/>
                    <a:pt x="16732" y="2571"/>
                  </a:cubicBezTo>
                  <a:cubicBezTo>
                    <a:pt x="16739" y="2574"/>
                    <a:pt x="16749" y="2571"/>
                    <a:pt x="16755" y="2576"/>
                  </a:cubicBezTo>
                  <a:cubicBezTo>
                    <a:pt x="16771" y="2591"/>
                    <a:pt x="16788" y="2606"/>
                    <a:pt x="16806" y="2606"/>
                  </a:cubicBezTo>
                  <a:cubicBezTo>
                    <a:pt x="16832" y="2601"/>
                    <a:pt x="16857" y="2588"/>
                    <a:pt x="16880" y="2568"/>
                  </a:cubicBezTo>
                  <a:cubicBezTo>
                    <a:pt x="16892" y="2558"/>
                    <a:pt x="16902" y="2547"/>
                    <a:pt x="16915" y="2541"/>
                  </a:cubicBezTo>
                  <a:cubicBezTo>
                    <a:pt x="16979" y="2512"/>
                    <a:pt x="17050" y="2493"/>
                    <a:pt x="17114" y="2475"/>
                  </a:cubicBezTo>
                  <a:cubicBezTo>
                    <a:pt x="17128" y="2470"/>
                    <a:pt x="17137" y="2443"/>
                    <a:pt x="17134" y="2419"/>
                  </a:cubicBezTo>
                  <a:cubicBezTo>
                    <a:pt x="17132" y="2395"/>
                    <a:pt x="17119" y="2382"/>
                    <a:pt x="17105" y="2386"/>
                  </a:cubicBezTo>
                  <a:close/>
                  <a:moveTo>
                    <a:pt x="10361" y="2416"/>
                  </a:moveTo>
                  <a:cubicBezTo>
                    <a:pt x="10160" y="2801"/>
                    <a:pt x="9945" y="3166"/>
                    <a:pt x="9716" y="3506"/>
                  </a:cubicBezTo>
                  <a:cubicBezTo>
                    <a:pt x="9572" y="3729"/>
                    <a:pt x="9438" y="3940"/>
                    <a:pt x="9346" y="4105"/>
                  </a:cubicBezTo>
                  <a:cubicBezTo>
                    <a:pt x="9236" y="4022"/>
                    <a:pt x="9131" y="3927"/>
                    <a:pt x="9036" y="3804"/>
                  </a:cubicBezTo>
                  <a:lnTo>
                    <a:pt x="9036" y="3793"/>
                  </a:lnTo>
                  <a:cubicBezTo>
                    <a:pt x="9214" y="3597"/>
                    <a:pt x="9955" y="2785"/>
                    <a:pt x="10361" y="2416"/>
                  </a:cubicBezTo>
                  <a:close/>
                  <a:moveTo>
                    <a:pt x="11779" y="2430"/>
                  </a:moveTo>
                  <a:cubicBezTo>
                    <a:pt x="11808" y="2426"/>
                    <a:pt x="11837" y="2428"/>
                    <a:pt x="11866" y="2435"/>
                  </a:cubicBezTo>
                  <a:cubicBezTo>
                    <a:pt x="11985" y="2455"/>
                    <a:pt x="12089" y="2578"/>
                    <a:pt x="12140" y="2757"/>
                  </a:cubicBezTo>
                  <a:cubicBezTo>
                    <a:pt x="12198" y="2943"/>
                    <a:pt x="12201" y="3156"/>
                    <a:pt x="12147" y="3347"/>
                  </a:cubicBezTo>
                  <a:cubicBezTo>
                    <a:pt x="12041" y="3587"/>
                    <a:pt x="11859" y="3708"/>
                    <a:pt x="11682" y="3655"/>
                  </a:cubicBezTo>
                  <a:cubicBezTo>
                    <a:pt x="11557" y="3628"/>
                    <a:pt x="11459" y="3467"/>
                    <a:pt x="11441" y="3261"/>
                  </a:cubicBezTo>
                  <a:cubicBezTo>
                    <a:pt x="11414" y="3027"/>
                    <a:pt x="11454" y="2790"/>
                    <a:pt x="11551" y="2613"/>
                  </a:cubicBezTo>
                  <a:cubicBezTo>
                    <a:pt x="11612" y="2507"/>
                    <a:pt x="11693" y="2443"/>
                    <a:pt x="11779" y="2430"/>
                  </a:cubicBezTo>
                  <a:close/>
                  <a:moveTo>
                    <a:pt x="4562" y="2451"/>
                  </a:moveTo>
                  <a:cubicBezTo>
                    <a:pt x="4374" y="2451"/>
                    <a:pt x="4346" y="2554"/>
                    <a:pt x="4296" y="2770"/>
                  </a:cubicBezTo>
                  <a:lnTo>
                    <a:pt x="4284" y="2835"/>
                  </a:lnTo>
                  <a:cubicBezTo>
                    <a:pt x="4189" y="3232"/>
                    <a:pt x="3976" y="4523"/>
                    <a:pt x="3986" y="4729"/>
                  </a:cubicBezTo>
                  <a:cubicBezTo>
                    <a:pt x="3999" y="5007"/>
                    <a:pt x="4107" y="5024"/>
                    <a:pt x="4232" y="5065"/>
                  </a:cubicBezTo>
                  <a:lnTo>
                    <a:pt x="4284" y="5082"/>
                  </a:lnTo>
                  <a:cubicBezTo>
                    <a:pt x="4491" y="5146"/>
                    <a:pt x="4799" y="5264"/>
                    <a:pt x="5154" y="5393"/>
                  </a:cubicBezTo>
                  <a:cubicBezTo>
                    <a:pt x="5509" y="5523"/>
                    <a:pt x="5792" y="5623"/>
                    <a:pt x="6003" y="5692"/>
                  </a:cubicBezTo>
                  <a:cubicBezTo>
                    <a:pt x="6123" y="5746"/>
                    <a:pt x="6250" y="5778"/>
                    <a:pt x="6375" y="5776"/>
                  </a:cubicBezTo>
                  <a:cubicBezTo>
                    <a:pt x="6520" y="5693"/>
                    <a:pt x="6570" y="5428"/>
                    <a:pt x="6605" y="5181"/>
                  </a:cubicBezTo>
                  <a:lnTo>
                    <a:pt x="6619" y="5065"/>
                  </a:lnTo>
                  <a:cubicBezTo>
                    <a:pt x="6731" y="4274"/>
                    <a:pt x="6834" y="3452"/>
                    <a:pt x="6792" y="3272"/>
                  </a:cubicBezTo>
                  <a:cubicBezTo>
                    <a:pt x="6750" y="3094"/>
                    <a:pt x="6432" y="2978"/>
                    <a:pt x="6021" y="2857"/>
                  </a:cubicBezTo>
                  <a:cubicBezTo>
                    <a:pt x="5920" y="2824"/>
                    <a:pt x="5826" y="2793"/>
                    <a:pt x="5758" y="2771"/>
                  </a:cubicBezTo>
                  <a:cubicBezTo>
                    <a:pt x="5362" y="2631"/>
                    <a:pt x="4964" y="2524"/>
                    <a:pt x="4562" y="2451"/>
                  </a:cubicBezTo>
                  <a:close/>
                  <a:moveTo>
                    <a:pt x="10437" y="2494"/>
                  </a:moveTo>
                  <a:cubicBezTo>
                    <a:pt x="10371" y="2916"/>
                    <a:pt x="10269" y="3471"/>
                    <a:pt x="10183" y="3929"/>
                  </a:cubicBezTo>
                  <a:cubicBezTo>
                    <a:pt x="10140" y="4151"/>
                    <a:pt x="10103" y="4345"/>
                    <a:pt x="10076" y="4497"/>
                  </a:cubicBezTo>
                  <a:cubicBezTo>
                    <a:pt x="9986" y="4448"/>
                    <a:pt x="9767" y="4314"/>
                    <a:pt x="9642" y="4232"/>
                  </a:cubicBezTo>
                  <a:cubicBezTo>
                    <a:pt x="9759" y="3978"/>
                    <a:pt x="10175" y="3057"/>
                    <a:pt x="10437" y="2494"/>
                  </a:cubicBezTo>
                  <a:close/>
                  <a:moveTo>
                    <a:pt x="11781" y="2530"/>
                  </a:moveTo>
                  <a:cubicBezTo>
                    <a:pt x="11711" y="2542"/>
                    <a:pt x="11645" y="2594"/>
                    <a:pt x="11595" y="2681"/>
                  </a:cubicBezTo>
                  <a:cubicBezTo>
                    <a:pt x="11514" y="2827"/>
                    <a:pt x="11477" y="3023"/>
                    <a:pt x="11501" y="3217"/>
                  </a:cubicBezTo>
                  <a:cubicBezTo>
                    <a:pt x="11520" y="3390"/>
                    <a:pt x="11607" y="3524"/>
                    <a:pt x="11713" y="3547"/>
                  </a:cubicBezTo>
                  <a:cubicBezTo>
                    <a:pt x="11745" y="3558"/>
                    <a:pt x="11775" y="3562"/>
                    <a:pt x="11808" y="3558"/>
                  </a:cubicBezTo>
                  <a:cubicBezTo>
                    <a:pt x="11920" y="3545"/>
                    <a:pt x="12021" y="3450"/>
                    <a:pt x="12083" y="3296"/>
                  </a:cubicBezTo>
                  <a:cubicBezTo>
                    <a:pt x="12128" y="3138"/>
                    <a:pt x="12128" y="2956"/>
                    <a:pt x="12079" y="2801"/>
                  </a:cubicBezTo>
                  <a:cubicBezTo>
                    <a:pt x="12036" y="2653"/>
                    <a:pt x="11951" y="2552"/>
                    <a:pt x="11852" y="2532"/>
                  </a:cubicBezTo>
                  <a:cubicBezTo>
                    <a:pt x="11828" y="2526"/>
                    <a:pt x="11805" y="2526"/>
                    <a:pt x="11781" y="2530"/>
                  </a:cubicBezTo>
                  <a:close/>
                  <a:moveTo>
                    <a:pt x="4560" y="2540"/>
                  </a:moveTo>
                  <a:cubicBezTo>
                    <a:pt x="4608" y="2541"/>
                    <a:pt x="4752" y="2570"/>
                    <a:pt x="4925" y="2614"/>
                  </a:cubicBezTo>
                  <a:cubicBezTo>
                    <a:pt x="4973" y="2718"/>
                    <a:pt x="5072" y="2937"/>
                    <a:pt x="5194" y="3220"/>
                  </a:cubicBezTo>
                  <a:cubicBezTo>
                    <a:pt x="5676" y="4334"/>
                    <a:pt x="6154" y="5430"/>
                    <a:pt x="6326" y="5692"/>
                  </a:cubicBezTo>
                  <a:cubicBezTo>
                    <a:pt x="6109" y="5645"/>
                    <a:pt x="5896" y="5576"/>
                    <a:pt x="5685" y="5492"/>
                  </a:cubicBezTo>
                  <a:cubicBezTo>
                    <a:pt x="5587" y="5264"/>
                    <a:pt x="5402" y="4811"/>
                    <a:pt x="5208" y="4329"/>
                  </a:cubicBezTo>
                  <a:cubicBezTo>
                    <a:pt x="4920" y="3613"/>
                    <a:pt x="4594" y="2803"/>
                    <a:pt x="4473" y="2549"/>
                  </a:cubicBezTo>
                  <a:cubicBezTo>
                    <a:pt x="4502" y="2540"/>
                    <a:pt x="4531" y="2539"/>
                    <a:pt x="4560" y="2540"/>
                  </a:cubicBezTo>
                  <a:close/>
                  <a:moveTo>
                    <a:pt x="4428" y="2587"/>
                  </a:moveTo>
                  <a:cubicBezTo>
                    <a:pt x="4544" y="2826"/>
                    <a:pt x="4877" y="3646"/>
                    <a:pt x="5168" y="4369"/>
                  </a:cubicBezTo>
                  <a:cubicBezTo>
                    <a:pt x="5342" y="4803"/>
                    <a:pt x="5504" y="5215"/>
                    <a:pt x="5607" y="5458"/>
                  </a:cubicBezTo>
                  <a:lnTo>
                    <a:pt x="5169" y="5301"/>
                  </a:lnTo>
                  <a:lnTo>
                    <a:pt x="4685" y="5122"/>
                  </a:lnTo>
                  <a:cubicBezTo>
                    <a:pt x="4555" y="4776"/>
                    <a:pt x="4299" y="4034"/>
                    <a:pt x="4195" y="3655"/>
                  </a:cubicBezTo>
                  <a:lnTo>
                    <a:pt x="4188" y="3637"/>
                  </a:lnTo>
                  <a:cubicBezTo>
                    <a:pt x="4242" y="3324"/>
                    <a:pt x="4301" y="3027"/>
                    <a:pt x="4340" y="2860"/>
                  </a:cubicBezTo>
                  <a:lnTo>
                    <a:pt x="4352" y="2803"/>
                  </a:lnTo>
                  <a:cubicBezTo>
                    <a:pt x="4364" y="2721"/>
                    <a:pt x="4392" y="2647"/>
                    <a:pt x="4428" y="2587"/>
                  </a:cubicBezTo>
                  <a:close/>
                  <a:moveTo>
                    <a:pt x="11847" y="2628"/>
                  </a:moveTo>
                  <a:cubicBezTo>
                    <a:pt x="11928" y="2643"/>
                    <a:pt x="11996" y="2725"/>
                    <a:pt x="12032" y="2844"/>
                  </a:cubicBezTo>
                  <a:cubicBezTo>
                    <a:pt x="12074" y="2972"/>
                    <a:pt x="12080" y="3129"/>
                    <a:pt x="12045" y="3263"/>
                  </a:cubicBezTo>
                  <a:cubicBezTo>
                    <a:pt x="11973" y="3432"/>
                    <a:pt x="11846" y="3516"/>
                    <a:pt x="11723" y="3479"/>
                  </a:cubicBezTo>
                  <a:cubicBezTo>
                    <a:pt x="11638" y="3461"/>
                    <a:pt x="11572" y="3351"/>
                    <a:pt x="11559" y="3211"/>
                  </a:cubicBezTo>
                  <a:cubicBezTo>
                    <a:pt x="11540" y="3048"/>
                    <a:pt x="11567" y="2882"/>
                    <a:pt x="11634" y="2758"/>
                  </a:cubicBezTo>
                  <a:cubicBezTo>
                    <a:pt x="11676" y="2685"/>
                    <a:pt x="11733" y="2641"/>
                    <a:pt x="11795" y="2635"/>
                  </a:cubicBezTo>
                  <a:cubicBezTo>
                    <a:pt x="11812" y="2629"/>
                    <a:pt x="11829" y="2627"/>
                    <a:pt x="11847" y="2628"/>
                  </a:cubicBezTo>
                  <a:close/>
                  <a:moveTo>
                    <a:pt x="5005" y="2632"/>
                  </a:moveTo>
                  <a:cubicBezTo>
                    <a:pt x="5273" y="2700"/>
                    <a:pt x="5591" y="2788"/>
                    <a:pt x="5749" y="2851"/>
                  </a:cubicBezTo>
                  <a:cubicBezTo>
                    <a:pt x="5819" y="2873"/>
                    <a:pt x="5911" y="2904"/>
                    <a:pt x="6016" y="2938"/>
                  </a:cubicBezTo>
                  <a:lnTo>
                    <a:pt x="6240" y="3011"/>
                  </a:lnTo>
                  <a:cubicBezTo>
                    <a:pt x="6475" y="3087"/>
                    <a:pt x="6717" y="3187"/>
                    <a:pt x="6743" y="3301"/>
                  </a:cubicBezTo>
                  <a:cubicBezTo>
                    <a:pt x="6790" y="3505"/>
                    <a:pt x="6648" y="4511"/>
                    <a:pt x="6571" y="5049"/>
                  </a:cubicBezTo>
                  <a:lnTo>
                    <a:pt x="6558" y="5159"/>
                  </a:lnTo>
                  <a:cubicBezTo>
                    <a:pt x="6544" y="5356"/>
                    <a:pt x="6483" y="5535"/>
                    <a:pt x="6389" y="5660"/>
                  </a:cubicBezTo>
                  <a:cubicBezTo>
                    <a:pt x="6263" y="5538"/>
                    <a:pt x="5596" y="3997"/>
                    <a:pt x="5238" y="3166"/>
                  </a:cubicBezTo>
                  <a:cubicBezTo>
                    <a:pt x="5138" y="2934"/>
                    <a:pt x="5059" y="2750"/>
                    <a:pt x="5005" y="2632"/>
                  </a:cubicBezTo>
                  <a:close/>
                  <a:moveTo>
                    <a:pt x="8237" y="2638"/>
                  </a:moveTo>
                  <a:cubicBezTo>
                    <a:pt x="8281" y="2694"/>
                    <a:pt x="8318" y="2732"/>
                    <a:pt x="8377" y="2803"/>
                  </a:cubicBezTo>
                  <a:cubicBezTo>
                    <a:pt x="8362" y="2814"/>
                    <a:pt x="8352" y="2825"/>
                    <a:pt x="8331" y="2841"/>
                  </a:cubicBezTo>
                  <a:cubicBezTo>
                    <a:pt x="8266" y="2896"/>
                    <a:pt x="8200" y="2944"/>
                    <a:pt x="8132" y="2987"/>
                  </a:cubicBezTo>
                  <a:cubicBezTo>
                    <a:pt x="8170" y="2896"/>
                    <a:pt x="8207" y="2770"/>
                    <a:pt x="8237" y="2638"/>
                  </a:cubicBezTo>
                  <a:close/>
                  <a:moveTo>
                    <a:pt x="17223" y="2681"/>
                  </a:moveTo>
                  <a:cubicBezTo>
                    <a:pt x="17199" y="2690"/>
                    <a:pt x="17175" y="2709"/>
                    <a:pt x="17156" y="2735"/>
                  </a:cubicBezTo>
                  <a:cubicBezTo>
                    <a:pt x="17136" y="2762"/>
                    <a:pt x="17113" y="2779"/>
                    <a:pt x="17087" y="2787"/>
                  </a:cubicBezTo>
                  <a:cubicBezTo>
                    <a:pt x="17072" y="2790"/>
                    <a:pt x="17058" y="2784"/>
                    <a:pt x="17045" y="2770"/>
                  </a:cubicBezTo>
                  <a:cubicBezTo>
                    <a:pt x="17027" y="2751"/>
                    <a:pt x="17004" y="2742"/>
                    <a:pt x="16982" y="2741"/>
                  </a:cubicBezTo>
                  <a:cubicBezTo>
                    <a:pt x="16950" y="2745"/>
                    <a:pt x="16920" y="2768"/>
                    <a:pt x="16899" y="2809"/>
                  </a:cubicBezTo>
                  <a:cubicBezTo>
                    <a:pt x="16891" y="2825"/>
                    <a:pt x="16885" y="2838"/>
                    <a:pt x="16874" y="2851"/>
                  </a:cubicBezTo>
                  <a:cubicBezTo>
                    <a:pt x="16748" y="2984"/>
                    <a:pt x="16515" y="3013"/>
                    <a:pt x="16345" y="3031"/>
                  </a:cubicBezTo>
                  <a:lnTo>
                    <a:pt x="16279" y="3039"/>
                  </a:lnTo>
                  <a:cubicBezTo>
                    <a:pt x="16264" y="3041"/>
                    <a:pt x="16252" y="3062"/>
                    <a:pt x="16254" y="3087"/>
                  </a:cubicBezTo>
                  <a:cubicBezTo>
                    <a:pt x="16255" y="3111"/>
                    <a:pt x="16268" y="3129"/>
                    <a:pt x="16282" y="3128"/>
                  </a:cubicBezTo>
                  <a:lnTo>
                    <a:pt x="16407" y="3112"/>
                  </a:lnTo>
                  <a:cubicBezTo>
                    <a:pt x="16578" y="3112"/>
                    <a:pt x="16746" y="3051"/>
                    <a:pt x="16900" y="2928"/>
                  </a:cubicBezTo>
                  <a:cubicBezTo>
                    <a:pt x="16914" y="2913"/>
                    <a:pt x="16928" y="2892"/>
                    <a:pt x="16939" y="2871"/>
                  </a:cubicBezTo>
                  <a:cubicBezTo>
                    <a:pt x="16950" y="2847"/>
                    <a:pt x="16968" y="2833"/>
                    <a:pt x="16986" y="2830"/>
                  </a:cubicBezTo>
                  <a:cubicBezTo>
                    <a:pt x="16999" y="2832"/>
                    <a:pt x="17011" y="2836"/>
                    <a:pt x="17022" y="2847"/>
                  </a:cubicBezTo>
                  <a:cubicBezTo>
                    <a:pt x="17045" y="2871"/>
                    <a:pt x="17069" y="2883"/>
                    <a:pt x="17095" y="2876"/>
                  </a:cubicBezTo>
                  <a:cubicBezTo>
                    <a:pt x="17129" y="2865"/>
                    <a:pt x="17160" y="2846"/>
                    <a:pt x="17187" y="2812"/>
                  </a:cubicBezTo>
                  <a:cubicBezTo>
                    <a:pt x="17212" y="2773"/>
                    <a:pt x="17250" y="2757"/>
                    <a:pt x="17284" y="2771"/>
                  </a:cubicBezTo>
                  <a:cubicBezTo>
                    <a:pt x="17298" y="2777"/>
                    <a:pt x="17309" y="2761"/>
                    <a:pt x="17314" y="2738"/>
                  </a:cubicBezTo>
                  <a:cubicBezTo>
                    <a:pt x="17317" y="2714"/>
                    <a:pt x="17311" y="2687"/>
                    <a:pt x="17297" y="2681"/>
                  </a:cubicBezTo>
                  <a:cubicBezTo>
                    <a:pt x="17273" y="2671"/>
                    <a:pt x="17248" y="2671"/>
                    <a:pt x="17223" y="2681"/>
                  </a:cubicBezTo>
                  <a:close/>
                  <a:moveTo>
                    <a:pt x="19709" y="2851"/>
                  </a:moveTo>
                  <a:cubicBezTo>
                    <a:pt x="19711" y="2891"/>
                    <a:pt x="19714" y="2940"/>
                    <a:pt x="19716" y="2996"/>
                  </a:cubicBezTo>
                  <a:lnTo>
                    <a:pt x="19706" y="2998"/>
                  </a:lnTo>
                  <a:cubicBezTo>
                    <a:pt x="19676" y="3045"/>
                    <a:pt x="19642" y="3085"/>
                    <a:pt x="19605" y="3114"/>
                  </a:cubicBezTo>
                  <a:cubicBezTo>
                    <a:pt x="19612" y="3014"/>
                    <a:pt x="19609" y="2930"/>
                    <a:pt x="19607" y="2877"/>
                  </a:cubicBezTo>
                  <a:lnTo>
                    <a:pt x="19593" y="2863"/>
                  </a:lnTo>
                  <a:lnTo>
                    <a:pt x="19709" y="2851"/>
                  </a:lnTo>
                  <a:close/>
                  <a:moveTo>
                    <a:pt x="17153" y="3061"/>
                  </a:moveTo>
                  <a:cubicBezTo>
                    <a:pt x="17150" y="3063"/>
                    <a:pt x="17147" y="3066"/>
                    <a:pt x="17144" y="3069"/>
                  </a:cubicBezTo>
                  <a:cubicBezTo>
                    <a:pt x="17104" y="3096"/>
                    <a:pt x="17064" y="3120"/>
                    <a:pt x="17021" y="3136"/>
                  </a:cubicBezTo>
                  <a:cubicBezTo>
                    <a:pt x="16990" y="3148"/>
                    <a:pt x="16960" y="3159"/>
                    <a:pt x="16929" y="3176"/>
                  </a:cubicBezTo>
                  <a:cubicBezTo>
                    <a:pt x="16911" y="3186"/>
                    <a:pt x="16890" y="3205"/>
                    <a:pt x="16873" y="3220"/>
                  </a:cubicBezTo>
                  <a:cubicBezTo>
                    <a:pt x="16851" y="3242"/>
                    <a:pt x="16829" y="3251"/>
                    <a:pt x="16803" y="3258"/>
                  </a:cubicBezTo>
                  <a:cubicBezTo>
                    <a:pt x="16783" y="3260"/>
                    <a:pt x="16760" y="3258"/>
                    <a:pt x="16740" y="3250"/>
                  </a:cubicBezTo>
                  <a:cubicBezTo>
                    <a:pt x="16712" y="3240"/>
                    <a:pt x="16682" y="3241"/>
                    <a:pt x="16654" y="3245"/>
                  </a:cubicBezTo>
                  <a:cubicBezTo>
                    <a:pt x="16614" y="3256"/>
                    <a:pt x="16574" y="3269"/>
                    <a:pt x="16535" y="3290"/>
                  </a:cubicBezTo>
                  <a:cubicBezTo>
                    <a:pt x="16492" y="3313"/>
                    <a:pt x="16449" y="3330"/>
                    <a:pt x="16403" y="3342"/>
                  </a:cubicBezTo>
                  <a:cubicBezTo>
                    <a:pt x="16389" y="3343"/>
                    <a:pt x="16378" y="3366"/>
                    <a:pt x="16378" y="3390"/>
                  </a:cubicBezTo>
                  <a:cubicBezTo>
                    <a:pt x="16379" y="3414"/>
                    <a:pt x="16393" y="3431"/>
                    <a:pt x="16407" y="3431"/>
                  </a:cubicBezTo>
                  <a:cubicBezTo>
                    <a:pt x="16455" y="3418"/>
                    <a:pt x="16502" y="3402"/>
                    <a:pt x="16549" y="3377"/>
                  </a:cubicBezTo>
                  <a:cubicBezTo>
                    <a:pt x="16585" y="3358"/>
                    <a:pt x="16621" y="3345"/>
                    <a:pt x="16658" y="3334"/>
                  </a:cubicBezTo>
                  <a:cubicBezTo>
                    <a:pt x="16681" y="3331"/>
                    <a:pt x="16704" y="3331"/>
                    <a:pt x="16726" y="3341"/>
                  </a:cubicBezTo>
                  <a:cubicBezTo>
                    <a:pt x="16751" y="3349"/>
                    <a:pt x="16777" y="3349"/>
                    <a:pt x="16802" y="3347"/>
                  </a:cubicBezTo>
                  <a:cubicBezTo>
                    <a:pt x="16835" y="3339"/>
                    <a:pt x="16866" y="3325"/>
                    <a:pt x="16895" y="3298"/>
                  </a:cubicBezTo>
                  <a:cubicBezTo>
                    <a:pt x="16910" y="3285"/>
                    <a:pt x="16927" y="3272"/>
                    <a:pt x="16942" y="3263"/>
                  </a:cubicBezTo>
                  <a:cubicBezTo>
                    <a:pt x="16956" y="3254"/>
                    <a:pt x="17001" y="3236"/>
                    <a:pt x="17030" y="3223"/>
                  </a:cubicBezTo>
                  <a:cubicBezTo>
                    <a:pt x="17077" y="3207"/>
                    <a:pt x="17121" y="3179"/>
                    <a:pt x="17166" y="3147"/>
                  </a:cubicBezTo>
                  <a:cubicBezTo>
                    <a:pt x="17180" y="3142"/>
                    <a:pt x="17189" y="3117"/>
                    <a:pt x="17186" y="3093"/>
                  </a:cubicBezTo>
                  <a:cubicBezTo>
                    <a:pt x="17182" y="3069"/>
                    <a:pt x="17167" y="3056"/>
                    <a:pt x="17153" y="3061"/>
                  </a:cubicBezTo>
                  <a:close/>
                  <a:moveTo>
                    <a:pt x="10073" y="3071"/>
                  </a:moveTo>
                  <a:cubicBezTo>
                    <a:pt x="9839" y="3587"/>
                    <a:pt x="9543" y="4234"/>
                    <a:pt x="9543" y="4234"/>
                  </a:cubicBezTo>
                  <a:cubicBezTo>
                    <a:pt x="9541" y="4241"/>
                    <a:pt x="9544" y="4248"/>
                    <a:pt x="9544" y="4256"/>
                  </a:cubicBezTo>
                  <a:cubicBezTo>
                    <a:pt x="9532" y="4466"/>
                    <a:pt x="9516" y="4698"/>
                    <a:pt x="9498" y="4849"/>
                  </a:cubicBezTo>
                  <a:cubicBezTo>
                    <a:pt x="9456" y="4640"/>
                    <a:pt x="9425" y="4425"/>
                    <a:pt x="9404" y="4207"/>
                  </a:cubicBezTo>
                  <a:cubicBezTo>
                    <a:pt x="9495" y="4043"/>
                    <a:pt x="9628" y="3831"/>
                    <a:pt x="9767" y="3609"/>
                  </a:cubicBezTo>
                  <a:cubicBezTo>
                    <a:pt x="9881" y="3448"/>
                    <a:pt x="9969" y="3248"/>
                    <a:pt x="10073" y="3071"/>
                  </a:cubicBezTo>
                  <a:close/>
                  <a:moveTo>
                    <a:pt x="19725" y="3107"/>
                  </a:moveTo>
                  <a:cubicBezTo>
                    <a:pt x="19727" y="3158"/>
                    <a:pt x="19730" y="3211"/>
                    <a:pt x="19732" y="3269"/>
                  </a:cubicBezTo>
                  <a:cubicBezTo>
                    <a:pt x="19732" y="3269"/>
                    <a:pt x="19734" y="3269"/>
                    <a:pt x="19728" y="3269"/>
                  </a:cubicBezTo>
                  <a:cubicBezTo>
                    <a:pt x="19695" y="3319"/>
                    <a:pt x="19652" y="3358"/>
                    <a:pt x="19611" y="3387"/>
                  </a:cubicBezTo>
                  <a:cubicBezTo>
                    <a:pt x="19626" y="3334"/>
                    <a:pt x="19624" y="3270"/>
                    <a:pt x="19622" y="3215"/>
                  </a:cubicBezTo>
                  <a:lnTo>
                    <a:pt x="19608" y="3217"/>
                  </a:lnTo>
                  <a:cubicBezTo>
                    <a:pt x="19650" y="3189"/>
                    <a:pt x="19689" y="3152"/>
                    <a:pt x="19725" y="3107"/>
                  </a:cubicBezTo>
                  <a:close/>
                  <a:moveTo>
                    <a:pt x="15272" y="3111"/>
                  </a:moveTo>
                  <a:cubicBezTo>
                    <a:pt x="15221" y="3127"/>
                    <a:pt x="15181" y="3192"/>
                    <a:pt x="15172" y="3277"/>
                  </a:cubicBezTo>
                  <a:cubicBezTo>
                    <a:pt x="15163" y="3329"/>
                    <a:pt x="15168" y="3379"/>
                    <a:pt x="15187" y="3423"/>
                  </a:cubicBezTo>
                  <a:cubicBezTo>
                    <a:pt x="15212" y="3461"/>
                    <a:pt x="15246" y="3480"/>
                    <a:pt x="15279" y="3472"/>
                  </a:cubicBezTo>
                  <a:cubicBezTo>
                    <a:pt x="15302" y="3469"/>
                    <a:pt x="15326" y="3476"/>
                    <a:pt x="15347" y="3493"/>
                  </a:cubicBezTo>
                  <a:cubicBezTo>
                    <a:pt x="15371" y="3518"/>
                    <a:pt x="15412" y="3575"/>
                    <a:pt x="15403" y="3634"/>
                  </a:cubicBezTo>
                  <a:cubicBezTo>
                    <a:pt x="15388" y="3692"/>
                    <a:pt x="15351" y="3732"/>
                    <a:pt x="15313" y="3734"/>
                  </a:cubicBezTo>
                  <a:cubicBezTo>
                    <a:pt x="15282" y="3740"/>
                    <a:pt x="15255" y="3708"/>
                    <a:pt x="15243" y="3661"/>
                  </a:cubicBezTo>
                  <a:cubicBezTo>
                    <a:pt x="15237" y="3639"/>
                    <a:pt x="15223" y="3633"/>
                    <a:pt x="15210" y="3642"/>
                  </a:cubicBezTo>
                  <a:cubicBezTo>
                    <a:pt x="15196" y="3652"/>
                    <a:pt x="15189" y="3674"/>
                    <a:pt x="15195" y="3696"/>
                  </a:cubicBezTo>
                  <a:cubicBezTo>
                    <a:pt x="15215" y="3777"/>
                    <a:pt x="15263" y="3832"/>
                    <a:pt x="15317" y="3823"/>
                  </a:cubicBezTo>
                  <a:cubicBezTo>
                    <a:pt x="15377" y="3818"/>
                    <a:pt x="15432" y="3752"/>
                    <a:pt x="15453" y="3658"/>
                  </a:cubicBezTo>
                  <a:cubicBezTo>
                    <a:pt x="15461" y="3609"/>
                    <a:pt x="15462" y="3515"/>
                    <a:pt x="15384" y="3422"/>
                  </a:cubicBezTo>
                  <a:cubicBezTo>
                    <a:pt x="15355" y="3395"/>
                    <a:pt x="15322" y="3378"/>
                    <a:pt x="15289" y="3382"/>
                  </a:cubicBezTo>
                  <a:cubicBezTo>
                    <a:pt x="15267" y="3384"/>
                    <a:pt x="15241" y="3386"/>
                    <a:pt x="15234" y="3366"/>
                  </a:cubicBezTo>
                  <a:cubicBezTo>
                    <a:pt x="15227" y="3346"/>
                    <a:pt x="15224" y="3342"/>
                    <a:pt x="15230" y="3285"/>
                  </a:cubicBezTo>
                  <a:cubicBezTo>
                    <a:pt x="15234" y="3237"/>
                    <a:pt x="15256" y="3207"/>
                    <a:pt x="15285" y="3198"/>
                  </a:cubicBezTo>
                  <a:cubicBezTo>
                    <a:pt x="15305" y="3191"/>
                    <a:pt x="15327" y="3205"/>
                    <a:pt x="15336" y="3236"/>
                  </a:cubicBezTo>
                  <a:cubicBezTo>
                    <a:pt x="15342" y="3257"/>
                    <a:pt x="15359" y="3263"/>
                    <a:pt x="15372" y="3253"/>
                  </a:cubicBezTo>
                  <a:cubicBezTo>
                    <a:pt x="15385" y="3242"/>
                    <a:pt x="15389" y="3214"/>
                    <a:pt x="15383" y="3193"/>
                  </a:cubicBezTo>
                  <a:cubicBezTo>
                    <a:pt x="15363" y="3124"/>
                    <a:pt x="15318" y="3093"/>
                    <a:pt x="15272" y="3111"/>
                  </a:cubicBezTo>
                  <a:close/>
                  <a:moveTo>
                    <a:pt x="15009" y="3239"/>
                  </a:moveTo>
                  <a:cubicBezTo>
                    <a:pt x="14984" y="3233"/>
                    <a:pt x="14957" y="3237"/>
                    <a:pt x="14933" y="3253"/>
                  </a:cubicBezTo>
                  <a:cubicBezTo>
                    <a:pt x="14892" y="3277"/>
                    <a:pt x="14866" y="3339"/>
                    <a:pt x="14864" y="3410"/>
                  </a:cubicBezTo>
                  <a:cubicBezTo>
                    <a:pt x="14859" y="3569"/>
                    <a:pt x="14938" y="3581"/>
                    <a:pt x="14989" y="3594"/>
                  </a:cubicBezTo>
                  <a:cubicBezTo>
                    <a:pt x="15013" y="3595"/>
                    <a:pt x="15031" y="3607"/>
                    <a:pt x="15052" y="3625"/>
                  </a:cubicBezTo>
                  <a:cubicBezTo>
                    <a:pt x="15091" y="3675"/>
                    <a:pt x="15111" y="3721"/>
                    <a:pt x="15103" y="3759"/>
                  </a:cubicBezTo>
                  <a:cubicBezTo>
                    <a:pt x="15089" y="3803"/>
                    <a:pt x="15060" y="3829"/>
                    <a:pt x="15030" y="3826"/>
                  </a:cubicBezTo>
                  <a:cubicBezTo>
                    <a:pt x="14999" y="3829"/>
                    <a:pt x="14969" y="3795"/>
                    <a:pt x="14959" y="3747"/>
                  </a:cubicBezTo>
                  <a:cubicBezTo>
                    <a:pt x="14957" y="3723"/>
                    <a:pt x="14946" y="3709"/>
                    <a:pt x="14931" y="3713"/>
                  </a:cubicBezTo>
                  <a:cubicBezTo>
                    <a:pt x="14917" y="3718"/>
                    <a:pt x="14905" y="3743"/>
                    <a:pt x="14907" y="3767"/>
                  </a:cubicBezTo>
                  <a:cubicBezTo>
                    <a:pt x="14908" y="3772"/>
                    <a:pt x="14910" y="3770"/>
                    <a:pt x="14911" y="3774"/>
                  </a:cubicBezTo>
                  <a:cubicBezTo>
                    <a:pt x="14928" y="3858"/>
                    <a:pt x="14976" y="3918"/>
                    <a:pt x="15030" y="3915"/>
                  </a:cubicBezTo>
                  <a:lnTo>
                    <a:pt x="15039" y="3915"/>
                  </a:lnTo>
                  <a:cubicBezTo>
                    <a:pt x="15088" y="3914"/>
                    <a:pt x="15135" y="3864"/>
                    <a:pt x="15154" y="3790"/>
                  </a:cubicBezTo>
                  <a:cubicBezTo>
                    <a:pt x="15164" y="3744"/>
                    <a:pt x="15166" y="3655"/>
                    <a:pt x="15086" y="3553"/>
                  </a:cubicBezTo>
                  <a:cubicBezTo>
                    <a:pt x="15058" y="3523"/>
                    <a:pt x="15027" y="3505"/>
                    <a:pt x="14994" y="3506"/>
                  </a:cubicBezTo>
                  <a:cubicBezTo>
                    <a:pt x="14932" y="3494"/>
                    <a:pt x="14917" y="3486"/>
                    <a:pt x="14919" y="3418"/>
                  </a:cubicBezTo>
                  <a:cubicBezTo>
                    <a:pt x="14919" y="3381"/>
                    <a:pt x="14934" y="3351"/>
                    <a:pt x="14955" y="3341"/>
                  </a:cubicBezTo>
                  <a:cubicBezTo>
                    <a:pt x="14984" y="3321"/>
                    <a:pt x="15016" y="3322"/>
                    <a:pt x="15041" y="3352"/>
                  </a:cubicBezTo>
                  <a:cubicBezTo>
                    <a:pt x="15051" y="3369"/>
                    <a:pt x="15066" y="3372"/>
                    <a:pt x="15076" y="3355"/>
                  </a:cubicBezTo>
                  <a:cubicBezTo>
                    <a:pt x="15087" y="3338"/>
                    <a:pt x="15089" y="3306"/>
                    <a:pt x="15078" y="3288"/>
                  </a:cubicBezTo>
                  <a:cubicBezTo>
                    <a:pt x="15058" y="3261"/>
                    <a:pt x="15034" y="3245"/>
                    <a:pt x="15009" y="3239"/>
                  </a:cubicBezTo>
                  <a:close/>
                  <a:moveTo>
                    <a:pt x="7387" y="3291"/>
                  </a:moveTo>
                  <a:cubicBezTo>
                    <a:pt x="7352" y="3293"/>
                    <a:pt x="7323" y="3299"/>
                    <a:pt x="7303" y="3311"/>
                  </a:cubicBezTo>
                  <a:cubicBezTo>
                    <a:pt x="7296" y="3307"/>
                    <a:pt x="7288" y="3308"/>
                    <a:pt x="7283" y="3315"/>
                  </a:cubicBezTo>
                  <a:cubicBezTo>
                    <a:pt x="7281" y="3321"/>
                    <a:pt x="7280" y="3328"/>
                    <a:pt x="7281" y="3334"/>
                  </a:cubicBezTo>
                  <a:cubicBezTo>
                    <a:pt x="7199" y="3459"/>
                    <a:pt x="7120" y="4226"/>
                    <a:pt x="7162" y="4330"/>
                  </a:cubicBezTo>
                  <a:cubicBezTo>
                    <a:pt x="7236" y="4396"/>
                    <a:pt x="7318" y="4437"/>
                    <a:pt x="7403" y="4451"/>
                  </a:cubicBezTo>
                  <a:cubicBezTo>
                    <a:pt x="7699" y="4547"/>
                    <a:pt x="8170" y="4634"/>
                    <a:pt x="8249" y="4587"/>
                  </a:cubicBezTo>
                  <a:cubicBezTo>
                    <a:pt x="8304" y="4535"/>
                    <a:pt x="8297" y="3970"/>
                    <a:pt x="8284" y="3783"/>
                  </a:cubicBezTo>
                  <a:cubicBezTo>
                    <a:pt x="8268" y="3551"/>
                    <a:pt x="8239" y="3511"/>
                    <a:pt x="8216" y="3502"/>
                  </a:cubicBezTo>
                  <a:cubicBezTo>
                    <a:pt x="8196" y="3495"/>
                    <a:pt x="7635" y="3282"/>
                    <a:pt x="7387" y="3291"/>
                  </a:cubicBezTo>
                  <a:close/>
                  <a:moveTo>
                    <a:pt x="7479" y="3363"/>
                  </a:moveTo>
                  <a:cubicBezTo>
                    <a:pt x="7662" y="3386"/>
                    <a:pt x="7952" y="3474"/>
                    <a:pt x="8176" y="3558"/>
                  </a:cubicBezTo>
                  <a:cubicBezTo>
                    <a:pt x="8064" y="3747"/>
                    <a:pt x="7851" y="4053"/>
                    <a:pt x="7729" y="4034"/>
                  </a:cubicBezTo>
                  <a:cubicBezTo>
                    <a:pt x="7666" y="4002"/>
                    <a:pt x="7613" y="3933"/>
                    <a:pt x="7580" y="3840"/>
                  </a:cubicBezTo>
                  <a:cubicBezTo>
                    <a:pt x="7566" y="3812"/>
                    <a:pt x="7553" y="3783"/>
                    <a:pt x="7540" y="3759"/>
                  </a:cubicBezTo>
                  <a:cubicBezTo>
                    <a:pt x="7502" y="3692"/>
                    <a:pt x="7464" y="3615"/>
                    <a:pt x="7427" y="3539"/>
                  </a:cubicBezTo>
                  <a:cubicBezTo>
                    <a:pt x="7390" y="3463"/>
                    <a:pt x="7367" y="3420"/>
                    <a:pt x="7336" y="3364"/>
                  </a:cubicBezTo>
                  <a:cubicBezTo>
                    <a:pt x="7368" y="3355"/>
                    <a:pt x="7417" y="3355"/>
                    <a:pt x="7479" y="3363"/>
                  </a:cubicBezTo>
                  <a:close/>
                  <a:moveTo>
                    <a:pt x="14782" y="3376"/>
                  </a:moveTo>
                  <a:cubicBezTo>
                    <a:pt x="14624" y="3348"/>
                    <a:pt x="14570" y="3464"/>
                    <a:pt x="14560" y="3536"/>
                  </a:cubicBezTo>
                  <a:cubicBezTo>
                    <a:pt x="14539" y="3678"/>
                    <a:pt x="14574" y="3831"/>
                    <a:pt x="14649" y="3909"/>
                  </a:cubicBezTo>
                  <a:cubicBezTo>
                    <a:pt x="14673" y="3934"/>
                    <a:pt x="14702" y="3947"/>
                    <a:pt x="14730" y="3943"/>
                  </a:cubicBezTo>
                  <a:cubicBezTo>
                    <a:pt x="14770" y="3937"/>
                    <a:pt x="14808" y="3907"/>
                    <a:pt x="14834" y="3858"/>
                  </a:cubicBezTo>
                  <a:cubicBezTo>
                    <a:pt x="14844" y="3839"/>
                    <a:pt x="14842" y="3808"/>
                    <a:pt x="14831" y="3791"/>
                  </a:cubicBezTo>
                  <a:cubicBezTo>
                    <a:pt x="14821" y="3774"/>
                    <a:pt x="14806" y="3778"/>
                    <a:pt x="14796" y="3796"/>
                  </a:cubicBezTo>
                  <a:cubicBezTo>
                    <a:pt x="14769" y="3858"/>
                    <a:pt x="14715" y="3874"/>
                    <a:pt x="14677" y="3832"/>
                  </a:cubicBezTo>
                  <a:cubicBezTo>
                    <a:pt x="14648" y="3803"/>
                    <a:pt x="14628" y="3758"/>
                    <a:pt x="14617" y="3705"/>
                  </a:cubicBezTo>
                  <a:cubicBezTo>
                    <a:pt x="14679" y="3714"/>
                    <a:pt x="14738" y="3675"/>
                    <a:pt x="14783" y="3606"/>
                  </a:cubicBezTo>
                  <a:cubicBezTo>
                    <a:pt x="14808" y="3549"/>
                    <a:pt x="14815" y="3477"/>
                    <a:pt x="14801" y="3410"/>
                  </a:cubicBezTo>
                  <a:cubicBezTo>
                    <a:pt x="14799" y="3392"/>
                    <a:pt x="14793" y="3377"/>
                    <a:pt x="14782" y="3376"/>
                  </a:cubicBezTo>
                  <a:close/>
                  <a:moveTo>
                    <a:pt x="19741" y="3379"/>
                  </a:moveTo>
                  <a:cubicBezTo>
                    <a:pt x="19743" y="3432"/>
                    <a:pt x="19746" y="3484"/>
                    <a:pt x="19749" y="3541"/>
                  </a:cubicBezTo>
                  <a:cubicBezTo>
                    <a:pt x="19715" y="3592"/>
                    <a:pt x="19675" y="3630"/>
                    <a:pt x="19632" y="3658"/>
                  </a:cubicBezTo>
                  <a:cubicBezTo>
                    <a:pt x="19643" y="3602"/>
                    <a:pt x="19638" y="3545"/>
                    <a:pt x="19634" y="3488"/>
                  </a:cubicBezTo>
                  <a:lnTo>
                    <a:pt x="19621" y="3490"/>
                  </a:lnTo>
                  <a:cubicBezTo>
                    <a:pt x="19664" y="3462"/>
                    <a:pt x="19704" y="3425"/>
                    <a:pt x="19741" y="3379"/>
                  </a:cubicBezTo>
                  <a:close/>
                  <a:moveTo>
                    <a:pt x="7299" y="3395"/>
                  </a:moveTo>
                  <a:cubicBezTo>
                    <a:pt x="7331" y="3454"/>
                    <a:pt x="7367" y="3521"/>
                    <a:pt x="7394" y="3583"/>
                  </a:cubicBezTo>
                  <a:cubicBezTo>
                    <a:pt x="7421" y="3646"/>
                    <a:pt x="7470" y="3736"/>
                    <a:pt x="7509" y="3807"/>
                  </a:cubicBezTo>
                  <a:lnTo>
                    <a:pt x="7526" y="3839"/>
                  </a:lnTo>
                  <a:cubicBezTo>
                    <a:pt x="7402" y="3944"/>
                    <a:pt x="7288" y="4076"/>
                    <a:pt x="7187" y="4234"/>
                  </a:cubicBezTo>
                  <a:cubicBezTo>
                    <a:pt x="7182" y="4047"/>
                    <a:pt x="7244" y="3503"/>
                    <a:pt x="7299" y="3395"/>
                  </a:cubicBezTo>
                  <a:close/>
                  <a:moveTo>
                    <a:pt x="13364" y="3404"/>
                  </a:moveTo>
                  <a:cubicBezTo>
                    <a:pt x="13306" y="3397"/>
                    <a:pt x="13245" y="3423"/>
                    <a:pt x="13192" y="3469"/>
                  </a:cubicBezTo>
                  <a:cubicBezTo>
                    <a:pt x="13109" y="3541"/>
                    <a:pt x="13074" y="3696"/>
                    <a:pt x="13105" y="3842"/>
                  </a:cubicBezTo>
                  <a:cubicBezTo>
                    <a:pt x="13107" y="3859"/>
                    <a:pt x="13114" y="3874"/>
                    <a:pt x="13125" y="3877"/>
                  </a:cubicBezTo>
                  <a:lnTo>
                    <a:pt x="13170" y="3893"/>
                  </a:lnTo>
                  <a:cubicBezTo>
                    <a:pt x="13289" y="3930"/>
                    <a:pt x="13511" y="4001"/>
                    <a:pt x="13497" y="4210"/>
                  </a:cubicBezTo>
                  <a:cubicBezTo>
                    <a:pt x="13493" y="4282"/>
                    <a:pt x="13457" y="4335"/>
                    <a:pt x="13413" y="4337"/>
                  </a:cubicBezTo>
                  <a:cubicBezTo>
                    <a:pt x="13322" y="4353"/>
                    <a:pt x="13232" y="4283"/>
                    <a:pt x="13181" y="4158"/>
                  </a:cubicBezTo>
                  <a:cubicBezTo>
                    <a:pt x="13176" y="4136"/>
                    <a:pt x="13162" y="4124"/>
                    <a:pt x="13149" y="4132"/>
                  </a:cubicBezTo>
                  <a:cubicBezTo>
                    <a:pt x="13135" y="4140"/>
                    <a:pt x="13128" y="4164"/>
                    <a:pt x="13133" y="4186"/>
                  </a:cubicBezTo>
                  <a:cubicBezTo>
                    <a:pt x="13189" y="4348"/>
                    <a:pt x="13297" y="4444"/>
                    <a:pt x="13408" y="4427"/>
                  </a:cubicBezTo>
                  <a:lnTo>
                    <a:pt x="13422" y="4426"/>
                  </a:lnTo>
                  <a:cubicBezTo>
                    <a:pt x="13490" y="4418"/>
                    <a:pt x="13545" y="4330"/>
                    <a:pt x="13551" y="4218"/>
                  </a:cubicBezTo>
                  <a:cubicBezTo>
                    <a:pt x="13570" y="3938"/>
                    <a:pt x="13323" y="3860"/>
                    <a:pt x="13180" y="3818"/>
                  </a:cubicBezTo>
                  <a:lnTo>
                    <a:pt x="13143" y="3793"/>
                  </a:lnTo>
                  <a:cubicBezTo>
                    <a:pt x="13126" y="3691"/>
                    <a:pt x="13159" y="3584"/>
                    <a:pt x="13217" y="3541"/>
                  </a:cubicBezTo>
                  <a:cubicBezTo>
                    <a:pt x="13303" y="3470"/>
                    <a:pt x="13404" y="3484"/>
                    <a:pt x="13483" y="3575"/>
                  </a:cubicBezTo>
                  <a:cubicBezTo>
                    <a:pt x="13493" y="3591"/>
                    <a:pt x="13514" y="3588"/>
                    <a:pt x="13523" y="3571"/>
                  </a:cubicBezTo>
                  <a:cubicBezTo>
                    <a:pt x="13536" y="3553"/>
                    <a:pt x="13534" y="3522"/>
                    <a:pt x="13524" y="3504"/>
                  </a:cubicBezTo>
                  <a:cubicBezTo>
                    <a:pt x="13476" y="3446"/>
                    <a:pt x="13421" y="3411"/>
                    <a:pt x="13364" y="3404"/>
                  </a:cubicBezTo>
                  <a:close/>
                  <a:moveTo>
                    <a:pt x="18910" y="3412"/>
                  </a:moveTo>
                  <a:cubicBezTo>
                    <a:pt x="18911" y="3442"/>
                    <a:pt x="18912" y="3472"/>
                    <a:pt x="18914" y="3507"/>
                  </a:cubicBezTo>
                  <a:cubicBezTo>
                    <a:pt x="18914" y="3507"/>
                    <a:pt x="18915" y="3506"/>
                    <a:pt x="18909" y="3507"/>
                  </a:cubicBezTo>
                  <a:cubicBezTo>
                    <a:pt x="18877" y="3555"/>
                    <a:pt x="18842" y="3594"/>
                    <a:pt x="18802" y="3623"/>
                  </a:cubicBezTo>
                  <a:cubicBezTo>
                    <a:pt x="18800" y="3542"/>
                    <a:pt x="18796" y="3472"/>
                    <a:pt x="18793" y="3425"/>
                  </a:cubicBezTo>
                  <a:cubicBezTo>
                    <a:pt x="18832" y="3420"/>
                    <a:pt x="18871" y="3417"/>
                    <a:pt x="18910" y="3412"/>
                  </a:cubicBezTo>
                  <a:close/>
                  <a:moveTo>
                    <a:pt x="14426" y="3458"/>
                  </a:moveTo>
                  <a:cubicBezTo>
                    <a:pt x="14405" y="3453"/>
                    <a:pt x="14379" y="3459"/>
                    <a:pt x="14352" y="3479"/>
                  </a:cubicBezTo>
                  <a:cubicBezTo>
                    <a:pt x="14269" y="3526"/>
                    <a:pt x="14223" y="3674"/>
                    <a:pt x="14241" y="3817"/>
                  </a:cubicBezTo>
                  <a:cubicBezTo>
                    <a:pt x="14268" y="3941"/>
                    <a:pt x="14336" y="4021"/>
                    <a:pt x="14416" y="4026"/>
                  </a:cubicBezTo>
                  <a:lnTo>
                    <a:pt x="14430" y="4024"/>
                  </a:lnTo>
                  <a:cubicBezTo>
                    <a:pt x="14476" y="4024"/>
                    <a:pt x="14518" y="3975"/>
                    <a:pt x="14531" y="3901"/>
                  </a:cubicBezTo>
                  <a:cubicBezTo>
                    <a:pt x="14537" y="3878"/>
                    <a:pt x="14530" y="3853"/>
                    <a:pt x="14516" y="3844"/>
                  </a:cubicBezTo>
                  <a:cubicBezTo>
                    <a:pt x="14513" y="3842"/>
                    <a:pt x="14509" y="3837"/>
                    <a:pt x="14506" y="3837"/>
                  </a:cubicBezTo>
                  <a:cubicBezTo>
                    <a:pt x="14492" y="3831"/>
                    <a:pt x="14481" y="3847"/>
                    <a:pt x="14477" y="3870"/>
                  </a:cubicBezTo>
                  <a:cubicBezTo>
                    <a:pt x="14469" y="3912"/>
                    <a:pt x="14443" y="3935"/>
                    <a:pt x="14417" y="3929"/>
                  </a:cubicBezTo>
                  <a:cubicBezTo>
                    <a:pt x="14361" y="3927"/>
                    <a:pt x="14311" y="3874"/>
                    <a:pt x="14289" y="3790"/>
                  </a:cubicBezTo>
                  <a:cubicBezTo>
                    <a:pt x="14279" y="3690"/>
                    <a:pt x="14316" y="3596"/>
                    <a:pt x="14374" y="3564"/>
                  </a:cubicBezTo>
                  <a:cubicBezTo>
                    <a:pt x="14404" y="3543"/>
                    <a:pt x="14428" y="3548"/>
                    <a:pt x="14432" y="3558"/>
                  </a:cubicBezTo>
                  <a:cubicBezTo>
                    <a:pt x="14440" y="3578"/>
                    <a:pt x="14455" y="3581"/>
                    <a:pt x="14468" y="3569"/>
                  </a:cubicBezTo>
                  <a:cubicBezTo>
                    <a:pt x="14480" y="3556"/>
                    <a:pt x="14482" y="3530"/>
                    <a:pt x="14475" y="3509"/>
                  </a:cubicBezTo>
                  <a:cubicBezTo>
                    <a:pt x="14464" y="3481"/>
                    <a:pt x="14447" y="3463"/>
                    <a:pt x="14426" y="3458"/>
                  </a:cubicBezTo>
                  <a:close/>
                  <a:moveTo>
                    <a:pt x="14754" y="3460"/>
                  </a:moveTo>
                  <a:cubicBezTo>
                    <a:pt x="14759" y="3491"/>
                    <a:pt x="14757" y="3526"/>
                    <a:pt x="14745" y="3550"/>
                  </a:cubicBezTo>
                  <a:cubicBezTo>
                    <a:pt x="14706" y="3603"/>
                    <a:pt x="14654" y="3629"/>
                    <a:pt x="14604" y="3618"/>
                  </a:cubicBezTo>
                  <a:cubicBezTo>
                    <a:pt x="14605" y="3601"/>
                    <a:pt x="14608" y="3582"/>
                    <a:pt x="14611" y="3566"/>
                  </a:cubicBezTo>
                  <a:cubicBezTo>
                    <a:pt x="14626" y="3492"/>
                    <a:pt x="14676" y="3453"/>
                    <a:pt x="14754" y="3460"/>
                  </a:cubicBezTo>
                  <a:close/>
                  <a:moveTo>
                    <a:pt x="8215" y="3588"/>
                  </a:moveTo>
                  <a:cubicBezTo>
                    <a:pt x="8222" y="3611"/>
                    <a:pt x="8227" y="3635"/>
                    <a:pt x="8230" y="3659"/>
                  </a:cubicBezTo>
                  <a:cubicBezTo>
                    <a:pt x="8257" y="3926"/>
                    <a:pt x="8260" y="4197"/>
                    <a:pt x="8241" y="4465"/>
                  </a:cubicBezTo>
                  <a:cubicBezTo>
                    <a:pt x="8165" y="4271"/>
                    <a:pt x="8076" y="4093"/>
                    <a:pt x="7975" y="3936"/>
                  </a:cubicBezTo>
                  <a:cubicBezTo>
                    <a:pt x="8061" y="3832"/>
                    <a:pt x="8141" y="3716"/>
                    <a:pt x="8215" y="3588"/>
                  </a:cubicBezTo>
                  <a:close/>
                  <a:moveTo>
                    <a:pt x="18922" y="3609"/>
                  </a:moveTo>
                  <a:cubicBezTo>
                    <a:pt x="18924" y="3654"/>
                    <a:pt x="18927" y="3705"/>
                    <a:pt x="18929" y="3756"/>
                  </a:cubicBezTo>
                  <a:cubicBezTo>
                    <a:pt x="18929" y="3756"/>
                    <a:pt x="18932" y="3755"/>
                    <a:pt x="18924" y="3756"/>
                  </a:cubicBezTo>
                  <a:cubicBezTo>
                    <a:pt x="18891" y="3806"/>
                    <a:pt x="18854" y="3846"/>
                    <a:pt x="18813" y="3874"/>
                  </a:cubicBezTo>
                  <a:cubicBezTo>
                    <a:pt x="18815" y="3822"/>
                    <a:pt x="18808" y="3771"/>
                    <a:pt x="18806" y="3720"/>
                  </a:cubicBezTo>
                  <a:cubicBezTo>
                    <a:pt x="18848" y="3694"/>
                    <a:pt x="18887" y="3654"/>
                    <a:pt x="18922" y="3609"/>
                  </a:cubicBezTo>
                  <a:close/>
                  <a:moveTo>
                    <a:pt x="14054" y="3612"/>
                  </a:moveTo>
                  <a:cubicBezTo>
                    <a:pt x="14032" y="3621"/>
                    <a:pt x="14012" y="3644"/>
                    <a:pt x="13998" y="3677"/>
                  </a:cubicBezTo>
                  <a:cubicBezTo>
                    <a:pt x="13951" y="3792"/>
                    <a:pt x="13951" y="3941"/>
                    <a:pt x="14001" y="4053"/>
                  </a:cubicBezTo>
                  <a:cubicBezTo>
                    <a:pt x="14031" y="4111"/>
                    <a:pt x="14075" y="4137"/>
                    <a:pt x="14121" y="4127"/>
                  </a:cubicBezTo>
                  <a:cubicBezTo>
                    <a:pt x="14162" y="4121"/>
                    <a:pt x="14203" y="4102"/>
                    <a:pt x="14239" y="4069"/>
                  </a:cubicBezTo>
                  <a:cubicBezTo>
                    <a:pt x="14252" y="4058"/>
                    <a:pt x="14256" y="4030"/>
                    <a:pt x="14250" y="4008"/>
                  </a:cubicBezTo>
                  <a:cubicBezTo>
                    <a:pt x="14243" y="3987"/>
                    <a:pt x="14227" y="3981"/>
                    <a:pt x="14213" y="3991"/>
                  </a:cubicBezTo>
                  <a:cubicBezTo>
                    <a:pt x="14134" y="4057"/>
                    <a:pt x="14071" y="4062"/>
                    <a:pt x="14038" y="3997"/>
                  </a:cubicBezTo>
                  <a:cubicBezTo>
                    <a:pt x="14006" y="3917"/>
                    <a:pt x="14008" y="3804"/>
                    <a:pt x="14040" y="3723"/>
                  </a:cubicBezTo>
                  <a:cubicBezTo>
                    <a:pt x="14053" y="3689"/>
                    <a:pt x="14077" y="3680"/>
                    <a:pt x="14098" y="3701"/>
                  </a:cubicBezTo>
                  <a:cubicBezTo>
                    <a:pt x="14111" y="3711"/>
                    <a:pt x="14131" y="3704"/>
                    <a:pt x="14137" y="3682"/>
                  </a:cubicBezTo>
                  <a:cubicBezTo>
                    <a:pt x="14144" y="3660"/>
                    <a:pt x="14135" y="3635"/>
                    <a:pt x="14121" y="3625"/>
                  </a:cubicBezTo>
                  <a:cubicBezTo>
                    <a:pt x="14099" y="3606"/>
                    <a:pt x="14076" y="3603"/>
                    <a:pt x="14054" y="3612"/>
                  </a:cubicBezTo>
                  <a:close/>
                  <a:moveTo>
                    <a:pt x="19753" y="3644"/>
                  </a:moveTo>
                  <a:lnTo>
                    <a:pt x="19760" y="3805"/>
                  </a:lnTo>
                  <a:cubicBezTo>
                    <a:pt x="19725" y="3858"/>
                    <a:pt x="19684" y="3901"/>
                    <a:pt x="19640" y="3931"/>
                  </a:cubicBezTo>
                  <a:cubicBezTo>
                    <a:pt x="19655" y="3865"/>
                    <a:pt x="19653" y="3809"/>
                    <a:pt x="19650" y="3752"/>
                  </a:cubicBezTo>
                  <a:lnTo>
                    <a:pt x="19632" y="3755"/>
                  </a:lnTo>
                  <a:cubicBezTo>
                    <a:pt x="19676" y="3727"/>
                    <a:pt x="19715" y="3691"/>
                    <a:pt x="19753" y="3644"/>
                  </a:cubicBezTo>
                  <a:close/>
                  <a:moveTo>
                    <a:pt x="13633" y="3728"/>
                  </a:moveTo>
                  <a:cubicBezTo>
                    <a:pt x="13618" y="3729"/>
                    <a:pt x="13607" y="3743"/>
                    <a:pt x="13608" y="3767"/>
                  </a:cubicBezTo>
                  <a:lnTo>
                    <a:pt x="13610" y="3812"/>
                  </a:lnTo>
                  <a:cubicBezTo>
                    <a:pt x="13618" y="3988"/>
                    <a:pt x="13634" y="4383"/>
                    <a:pt x="13791" y="4373"/>
                  </a:cubicBezTo>
                  <a:cubicBezTo>
                    <a:pt x="13831" y="4372"/>
                    <a:pt x="13868" y="4331"/>
                    <a:pt x="13886" y="4273"/>
                  </a:cubicBezTo>
                  <a:cubicBezTo>
                    <a:pt x="13923" y="4100"/>
                    <a:pt x="13918" y="3910"/>
                    <a:pt x="13871" y="3744"/>
                  </a:cubicBezTo>
                  <a:cubicBezTo>
                    <a:pt x="13861" y="3731"/>
                    <a:pt x="13845" y="3729"/>
                    <a:pt x="13835" y="3740"/>
                  </a:cubicBezTo>
                  <a:cubicBezTo>
                    <a:pt x="13822" y="3753"/>
                    <a:pt x="13818" y="3779"/>
                    <a:pt x="13824" y="3801"/>
                  </a:cubicBezTo>
                  <a:cubicBezTo>
                    <a:pt x="13862" y="3939"/>
                    <a:pt x="13869" y="4096"/>
                    <a:pt x="13843" y="4242"/>
                  </a:cubicBezTo>
                  <a:cubicBezTo>
                    <a:pt x="13833" y="4273"/>
                    <a:pt x="13813" y="4292"/>
                    <a:pt x="13791" y="4292"/>
                  </a:cubicBezTo>
                  <a:cubicBezTo>
                    <a:pt x="13685" y="4305"/>
                    <a:pt x="13671" y="3983"/>
                    <a:pt x="13665" y="3828"/>
                  </a:cubicBezTo>
                  <a:lnTo>
                    <a:pt x="13662" y="3761"/>
                  </a:lnTo>
                  <a:cubicBezTo>
                    <a:pt x="13661" y="3737"/>
                    <a:pt x="13648" y="3726"/>
                    <a:pt x="13633" y="3728"/>
                  </a:cubicBezTo>
                  <a:close/>
                  <a:moveTo>
                    <a:pt x="4165" y="3758"/>
                  </a:moveTo>
                  <a:cubicBezTo>
                    <a:pt x="4273" y="4133"/>
                    <a:pt x="4484" y="4751"/>
                    <a:pt x="4611" y="5097"/>
                  </a:cubicBezTo>
                  <a:cubicBezTo>
                    <a:pt x="4492" y="5058"/>
                    <a:pt x="4382" y="5023"/>
                    <a:pt x="4295" y="4995"/>
                  </a:cubicBezTo>
                  <a:lnTo>
                    <a:pt x="4243" y="4978"/>
                  </a:lnTo>
                  <a:cubicBezTo>
                    <a:pt x="4114" y="4943"/>
                    <a:pt x="4049" y="4932"/>
                    <a:pt x="4040" y="4724"/>
                  </a:cubicBezTo>
                  <a:lnTo>
                    <a:pt x="4036" y="4722"/>
                  </a:lnTo>
                  <a:cubicBezTo>
                    <a:pt x="4062" y="4397"/>
                    <a:pt x="4106" y="4072"/>
                    <a:pt x="4165" y="3758"/>
                  </a:cubicBezTo>
                  <a:close/>
                  <a:moveTo>
                    <a:pt x="18938" y="3859"/>
                  </a:moveTo>
                  <a:cubicBezTo>
                    <a:pt x="18940" y="3906"/>
                    <a:pt x="18942" y="3954"/>
                    <a:pt x="18944" y="4005"/>
                  </a:cubicBezTo>
                  <a:lnTo>
                    <a:pt x="18940" y="4007"/>
                  </a:lnTo>
                  <a:cubicBezTo>
                    <a:pt x="18906" y="4058"/>
                    <a:pt x="18867" y="4096"/>
                    <a:pt x="18824" y="4124"/>
                  </a:cubicBezTo>
                  <a:cubicBezTo>
                    <a:pt x="18826" y="4073"/>
                    <a:pt x="18825" y="4019"/>
                    <a:pt x="18821" y="3961"/>
                  </a:cubicBezTo>
                  <a:cubicBezTo>
                    <a:pt x="18863" y="3934"/>
                    <a:pt x="18903" y="3904"/>
                    <a:pt x="18938" y="3859"/>
                  </a:cubicBezTo>
                  <a:close/>
                  <a:moveTo>
                    <a:pt x="7553" y="3891"/>
                  </a:moveTo>
                  <a:cubicBezTo>
                    <a:pt x="7590" y="3988"/>
                    <a:pt x="7647" y="4061"/>
                    <a:pt x="7712" y="4097"/>
                  </a:cubicBezTo>
                  <a:lnTo>
                    <a:pt x="7726" y="4102"/>
                  </a:lnTo>
                  <a:cubicBezTo>
                    <a:pt x="7803" y="4099"/>
                    <a:pt x="7878" y="4054"/>
                    <a:pt x="7940" y="3977"/>
                  </a:cubicBezTo>
                  <a:cubicBezTo>
                    <a:pt x="8047" y="4137"/>
                    <a:pt x="8139" y="4324"/>
                    <a:pt x="8213" y="4529"/>
                  </a:cubicBezTo>
                  <a:cubicBezTo>
                    <a:pt x="8067" y="4564"/>
                    <a:pt x="7322" y="4395"/>
                    <a:pt x="7205" y="4304"/>
                  </a:cubicBezTo>
                  <a:cubicBezTo>
                    <a:pt x="7234" y="4209"/>
                    <a:pt x="7474" y="3947"/>
                    <a:pt x="7553" y="3891"/>
                  </a:cubicBezTo>
                  <a:close/>
                  <a:moveTo>
                    <a:pt x="19769" y="3907"/>
                  </a:moveTo>
                  <a:lnTo>
                    <a:pt x="19776" y="4069"/>
                  </a:lnTo>
                  <a:cubicBezTo>
                    <a:pt x="19740" y="4123"/>
                    <a:pt x="19697" y="4173"/>
                    <a:pt x="19652" y="4202"/>
                  </a:cubicBezTo>
                  <a:cubicBezTo>
                    <a:pt x="19670" y="4141"/>
                    <a:pt x="19670" y="4083"/>
                    <a:pt x="19666" y="4023"/>
                  </a:cubicBezTo>
                  <a:lnTo>
                    <a:pt x="19644" y="4020"/>
                  </a:lnTo>
                  <a:cubicBezTo>
                    <a:pt x="19689" y="3994"/>
                    <a:pt x="19731" y="3955"/>
                    <a:pt x="19769" y="3907"/>
                  </a:cubicBezTo>
                  <a:close/>
                  <a:moveTo>
                    <a:pt x="12419" y="4024"/>
                  </a:moveTo>
                  <a:cubicBezTo>
                    <a:pt x="12422" y="4079"/>
                    <a:pt x="12424" y="4131"/>
                    <a:pt x="12426" y="4186"/>
                  </a:cubicBezTo>
                  <a:lnTo>
                    <a:pt x="12357" y="4232"/>
                  </a:lnTo>
                  <a:cubicBezTo>
                    <a:pt x="12356" y="4214"/>
                    <a:pt x="12356" y="4197"/>
                    <a:pt x="12355" y="4180"/>
                  </a:cubicBezTo>
                  <a:cubicBezTo>
                    <a:pt x="12353" y="4141"/>
                    <a:pt x="12348" y="4105"/>
                    <a:pt x="12340" y="4070"/>
                  </a:cubicBezTo>
                  <a:lnTo>
                    <a:pt x="12419" y="4024"/>
                  </a:lnTo>
                  <a:close/>
                  <a:moveTo>
                    <a:pt x="15653" y="4067"/>
                  </a:moveTo>
                  <a:cubicBezTo>
                    <a:pt x="15639" y="4077"/>
                    <a:pt x="15636" y="4106"/>
                    <a:pt x="15641" y="4129"/>
                  </a:cubicBezTo>
                  <a:cubicBezTo>
                    <a:pt x="15657" y="4187"/>
                    <a:pt x="15728" y="4385"/>
                    <a:pt x="15765" y="4483"/>
                  </a:cubicBezTo>
                  <a:cubicBezTo>
                    <a:pt x="15772" y="4495"/>
                    <a:pt x="15783" y="4501"/>
                    <a:pt x="15792" y="4495"/>
                  </a:cubicBezTo>
                  <a:cubicBezTo>
                    <a:pt x="15797" y="4497"/>
                    <a:pt x="15797" y="4496"/>
                    <a:pt x="15801" y="4494"/>
                  </a:cubicBezTo>
                  <a:cubicBezTo>
                    <a:pt x="15813" y="4480"/>
                    <a:pt x="15820" y="4454"/>
                    <a:pt x="15812" y="4434"/>
                  </a:cubicBezTo>
                  <a:cubicBezTo>
                    <a:pt x="15774" y="4334"/>
                    <a:pt x="15706" y="4140"/>
                    <a:pt x="15689" y="4093"/>
                  </a:cubicBezTo>
                  <a:cubicBezTo>
                    <a:pt x="15685" y="4072"/>
                    <a:pt x="15670" y="4060"/>
                    <a:pt x="15657" y="4067"/>
                  </a:cubicBezTo>
                  <a:cubicBezTo>
                    <a:pt x="15656" y="4068"/>
                    <a:pt x="15654" y="4066"/>
                    <a:pt x="15653" y="4067"/>
                  </a:cubicBezTo>
                  <a:close/>
                  <a:moveTo>
                    <a:pt x="12301" y="4083"/>
                  </a:moveTo>
                  <a:cubicBezTo>
                    <a:pt x="12302" y="4109"/>
                    <a:pt x="12304" y="4136"/>
                    <a:pt x="12305" y="4164"/>
                  </a:cubicBezTo>
                  <a:cubicBezTo>
                    <a:pt x="12306" y="4192"/>
                    <a:pt x="12306" y="4217"/>
                    <a:pt x="12308" y="4245"/>
                  </a:cubicBezTo>
                  <a:cubicBezTo>
                    <a:pt x="12261" y="4272"/>
                    <a:pt x="12211" y="4299"/>
                    <a:pt x="12164" y="4321"/>
                  </a:cubicBezTo>
                  <a:cubicBezTo>
                    <a:pt x="12158" y="4268"/>
                    <a:pt x="12153" y="4215"/>
                    <a:pt x="12152" y="4161"/>
                  </a:cubicBezTo>
                  <a:cubicBezTo>
                    <a:pt x="12201" y="4137"/>
                    <a:pt x="12252" y="4112"/>
                    <a:pt x="12301" y="4083"/>
                  </a:cubicBezTo>
                  <a:close/>
                  <a:moveTo>
                    <a:pt x="18953" y="4108"/>
                  </a:moveTo>
                  <a:cubicBezTo>
                    <a:pt x="18955" y="4144"/>
                    <a:pt x="18956" y="4176"/>
                    <a:pt x="18958" y="4212"/>
                  </a:cubicBezTo>
                  <a:cubicBezTo>
                    <a:pt x="18959" y="4225"/>
                    <a:pt x="18960" y="4242"/>
                    <a:pt x="18960" y="4256"/>
                  </a:cubicBezTo>
                  <a:cubicBezTo>
                    <a:pt x="18960" y="4256"/>
                    <a:pt x="18960" y="4255"/>
                    <a:pt x="18955" y="4256"/>
                  </a:cubicBezTo>
                  <a:cubicBezTo>
                    <a:pt x="18921" y="4308"/>
                    <a:pt x="18879" y="4353"/>
                    <a:pt x="18836" y="4381"/>
                  </a:cubicBezTo>
                  <a:lnTo>
                    <a:pt x="18828" y="4219"/>
                  </a:lnTo>
                  <a:cubicBezTo>
                    <a:pt x="18872" y="4191"/>
                    <a:pt x="18915" y="4156"/>
                    <a:pt x="18953" y="4108"/>
                  </a:cubicBezTo>
                  <a:close/>
                  <a:moveTo>
                    <a:pt x="19780" y="4180"/>
                  </a:moveTo>
                  <a:cubicBezTo>
                    <a:pt x="19783" y="4234"/>
                    <a:pt x="19786" y="4291"/>
                    <a:pt x="19788" y="4342"/>
                  </a:cubicBezTo>
                  <a:cubicBezTo>
                    <a:pt x="19752" y="4396"/>
                    <a:pt x="19709" y="4432"/>
                    <a:pt x="19663" y="4461"/>
                  </a:cubicBezTo>
                  <a:cubicBezTo>
                    <a:pt x="19687" y="4405"/>
                    <a:pt x="19681" y="4349"/>
                    <a:pt x="19678" y="4288"/>
                  </a:cubicBezTo>
                  <a:lnTo>
                    <a:pt x="19655" y="4291"/>
                  </a:lnTo>
                  <a:cubicBezTo>
                    <a:pt x="19701" y="4266"/>
                    <a:pt x="19743" y="4228"/>
                    <a:pt x="19780" y="4180"/>
                  </a:cubicBezTo>
                  <a:close/>
                  <a:moveTo>
                    <a:pt x="12094" y="4181"/>
                  </a:moveTo>
                  <a:cubicBezTo>
                    <a:pt x="12103" y="4233"/>
                    <a:pt x="12108" y="4284"/>
                    <a:pt x="12111" y="4335"/>
                  </a:cubicBezTo>
                  <a:cubicBezTo>
                    <a:pt x="12066" y="4353"/>
                    <a:pt x="12019" y="4374"/>
                    <a:pt x="11974" y="4388"/>
                  </a:cubicBezTo>
                  <a:cubicBezTo>
                    <a:pt x="11969" y="4344"/>
                    <a:pt x="11968" y="4301"/>
                    <a:pt x="11968" y="4256"/>
                  </a:cubicBezTo>
                  <a:cubicBezTo>
                    <a:pt x="12011" y="4240"/>
                    <a:pt x="12052" y="4216"/>
                    <a:pt x="12094" y="4181"/>
                  </a:cubicBezTo>
                  <a:close/>
                  <a:moveTo>
                    <a:pt x="11919" y="4277"/>
                  </a:moveTo>
                  <a:cubicBezTo>
                    <a:pt x="11919" y="4326"/>
                    <a:pt x="11921" y="4368"/>
                    <a:pt x="11926" y="4416"/>
                  </a:cubicBezTo>
                  <a:cubicBezTo>
                    <a:pt x="11887" y="4421"/>
                    <a:pt x="11846" y="4426"/>
                    <a:pt x="11805" y="4430"/>
                  </a:cubicBezTo>
                  <a:lnTo>
                    <a:pt x="11801" y="4438"/>
                  </a:lnTo>
                  <a:cubicBezTo>
                    <a:pt x="11804" y="4393"/>
                    <a:pt x="11806" y="4351"/>
                    <a:pt x="11804" y="4305"/>
                  </a:cubicBezTo>
                  <a:cubicBezTo>
                    <a:pt x="11842" y="4297"/>
                    <a:pt x="11879" y="4281"/>
                    <a:pt x="11919" y="4277"/>
                  </a:cubicBezTo>
                  <a:close/>
                  <a:moveTo>
                    <a:pt x="12421" y="4283"/>
                  </a:moveTo>
                  <a:cubicBezTo>
                    <a:pt x="12420" y="4569"/>
                    <a:pt x="12404" y="4853"/>
                    <a:pt x="12369" y="5133"/>
                  </a:cubicBezTo>
                  <a:cubicBezTo>
                    <a:pt x="12266" y="5255"/>
                    <a:pt x="11828" y="5434"/>
                    <a:pt x="11668" y="5276"/>
                  </a:cubicBezTo>
                  <a:cubicBezTo>
                    <a:pt x="11650" y="5223"/>
                    <a:pt x="11636" y="5169"/>
                    <a:pt x="11616" y="5111"/>
                  </a:cubicBezTo>
                  <a:cubicBezTo>
                    <a:pt x="11561" y="4924"/>
                    <a:pt x="11511" y="4733"/>
                    <a:pt x="11470" y="4537"/>
                  </a:cubicBezTo>
                  <a:cubicBezTo>
                    <a:pt x="11572" y="4548"/>
                    <a:pt x="11677" y="4549"/>
                    <a:pt x="11779" y="4537"/>
                  </a:cubicBezTo>
                  <a:cubicBezTo>
                    <a:pt x="12001" y="4509"/>
                    <a:pt x="12215" y="4424"/>
                    <a:pt x="12421" y="4283"/>
                  </a:cubicBezTo>
                  <a:close/>
                  <a:moveTo>
                    <a:pt x="11746" y="4305"/>
                  </a:moveTo>
                  <a:cubicBezTo>
                    <a:pt x="11752" y="4350"/>
                    <a:pt x="11754" y="4391"/>
                    <a:pt x="11752" y="4437"/>
                  </a:cubicBezTo>
                  <a:cubicBezTo>
                    <a:pt x="11713" y="4441"/>
                    <a:pt x="11672" y="4446"/>
                    <a:pt x="11631" y="4451"/>
                  </a:cubicBezTo>
                  <a:cubicBezTo>
                    <a:pt x="11634" y="4406"/>
                    <a:pt x="11633" y="4363"/>
                    <a:pt x="11625" y="4319"/>
                  </a:cubicBezTo>
                  <a:lnTo>
                    <a:pt x="11666" y="4315"/>
                  </a:lnTo>
                  <a:cubicBezTo>
                    <a:pt x="11692" y="4311"/>
                    <a:pt x="11720" y="4308"/>
                    <a:pt x="11746" y="4305"/>
                  </a:cubicBezTo>
                  <a:close/>
                  <a:moveTo>
                    <a:pt x="11438" y="4327"/>
                  </a:moveTo>
                  <a:cubicBezTo>
                    <a:pt x="11482" y="4331"/>
                    <a:pt x="11523" y="4339"/>
                    <a:pt x="11568" y="4334"/>
                  </a:cubicBezTo>
                  <a:cubicBezTo>
                    <a:pt x="11574" y="4372"/>
                    <a:pt x="11577" y="4411"/>
                    <a:pt x="11574" y="4451"/>
                  </a:cubicBezTo>
                  <a:lnTo>
                    <a:pt x="11461" y="4449"/>
                  </a:lnTo>
                  <a:lnTo>
                    <a:pt x="11457" y="4449"/>
                  </a:lnTo>
                  <a:lnTo>
                    <a:pt x="11438" y="4327"/>
                  </a:lnTo>
                  <a:close/>
                  <a:moveTo>
                    <a:pt x="16762" y="4342"/>
                  </a:moveTo>
                  <a:cubicBezTo>
                    <a:pt x="16598" y="4318"/>
                    <a:pt x="16431" y="4354"/>
                    <a:pt x="16275" y="4459"/>
                  </a:cubicBezTo>
                  <a:cubicBezTo>
                    <a:pt x="15947" y="4662"/>
                    <a:pt x="15706" y="5130"/>
                    <a:pt x="15639" y="5696"/>
                  </a:cubicBezTo>
                  <a:cubicBezTo>
                    <a:pt x="15558" y="6316"/>
                    <a:pt x="15655" y="7030"/>
                    <a:pt x="15870" y="7392"/>
                  </a:cubicBezTo>
                  <a:cubicBezTo>
                    <a:pt x="16130" y="7776"/>
                    <a:pt x="16477" y="7966"/>
                    <a:pt x="16824" y="7906"/>
                  </a:cubicBezTo>
                  <a:cubicBezTo>
                    <a:pt x="16986" y="7888"/>
                    <a:pt x="17142" y="7820"/>
                    <a:pt x="17290" y="7709"/>
                  </a:cubicBezTo>
                  <a:cubicBezTo>
                    <a:pt x="17639" y="7481"/>
                    <a:pt x="17856" y="6902"/>
                    <a:pt x="17819" y="6286"/>
                  </a:cubicBezTo>
                  <a:cubicBezTo>
                    <a:pt x="17794" y="5604"/>
                    <a:pt x="17575" y="4976"/>
                    <a:pt x="17230" y="4597"/>
                  </a:cubicBezTo>
                  <a:cubicBezTo>
                    <a:pt x="17087" y="4449"/>
                    <a:pt x="16926" y="4365"/>
                    <a:pt x="16762" y="4342"/>
                  </a:cubicBezTo>
                  <a:close/>
                  <a:moveTo>
                    <a:pt x="9608" y="4357"/>
                  </a:moveTo>
                  <a:cubicBezTo>
                    <a:pt x="9684" y="4409"/>
                    <a:pt x="9745" y="4441"/>
                    <a:pt x="9846" y="4503"/>
                  </a:cubicBezTo>
                  <a:cubicBezTo>
                    <a:pt x="9827" y="4529"/>
                    <a:pt x="9815" y="4550"/>
                    <a:pt x="9790" y="4586"/>
                  </a:cubicBezTo>
                  <a:cubicBezTo>
                    <a:pt x="9711" y="4705"/>
                    <a:pt x="9627" y="4817"/>
                    <a:pt x="9540" y="4921"/>
                  </a:cubicBezTo>
                  <a:cubicBezTo>
                    <a:pt x="9572" y="4767"/>
                    <a:pt x="9596" y="4565"/>
                    <a:pt x="9608" y="4357"/>
                  </a:cubicBezTo>
                  <a:close/>
                  <a:moveTo>
                    <a:pt x="18965" y="4359"/>
                  </a:moveTo>
                  <a:lnTo>
                    <a:pt x="18970" y="4505"/>
                  </a:lnTo>
                  <a:cubicBezTo>
                    <a:pt x="18935" y="4557"/>
                    <a:pt x="18895" y="4602"/>
                    <a:pt x="18851" y="4630"/>
                  </a:cubicBezTo>
                  <a:cubicBezTo>
                    <a:pt x="18856" y="4582"/>
                    <a:pt x="18852" y="4525"/>
                    <a:pt x="18848" y="4468"/>
                  </a:cubicBezTo>
                  <a:lnTo>
                    <a:pt x="18840" y="4470"/>
                  </a:lnTo>
                  <a:cubicBezTo>
                    <a:pt x="18884" y="4444"/>
                    <a:pt x="18927" y="4407"/>
                    <a:pt x="18965" y="4359"/>
                  </a:cubicBezTo>
                  <a:close/>
                  <a:moveTo>
                    <a:pt x="16609" y="4427"/>
                  </a:moveTo>
                  <a:cubicBezTo>
                    <a:pt x="16819" y="4401"/>
                    <a:pt x="17025" y="4489"/>
                    <a:pt x="17202" y="4675"/>
                  </a:cubicBezTo>
                  <a:cubicBezTo>
                    <a:pt x="17532" y="5040"/>
                    <a:pt x="17741" y="5638"/>
                    <a:pt x="17765" y="6293"/>
                  </a:cubicBezTo>
                  <a:cubicBezTo>
                    <a:pt x="17800" y="6873"/>
                    <a:pt x="17598" y="7419"/>
                    <a:pt x="17268" y="7632"/>
                  </a:cubicBezTo>
                  <a:cubicBezTo>
                    <a:pt x="16811" y="7976"/>
                    <a:pt x="16214" y="7847"/>
                    <a:pt x="15908" y="7335"/>
                  </a:cubicBezTo>
                  <a:cubicBezTo>
                    <a:pt x="15704" y="6991"/>
                    <a:pt x="15611" y="6306"/>
                    <a:pt x="15689" y="5720"/>
                  </a:cubicBezTo>
                  <a:cubicBezTo>
                    <a:pt x="15753" y="5183"/>
                    <a:pt x="15981" y="4739"/>
                    <a:pt x="16292" y="4546"/>
                  </a:cubicBezTo>
                  <a:cubicBezTo>
                    <a:pt x="16393" y="4482"/>
                    <a:pt x="16501" y="4440"/>
                    <a:pt x="16609" y="4427"/>
                  </a:cubicBezTo>
                  <a:close/>
                  <a:moveTo>
                    <a:pt x="19792" y="4445"/>
                  </a:moveTo>
                  <a:cubicBezTo>
                    <a:pt x="19794" y="4498"/>
                    <a:pt x="19796" y="4549"/>
                    <a:pt x="19799" y="4599"/>
                  </a:cubicBezTo>
                  <a:cubicBezTo>
                    <a:pt x="19799" y="4599"/>
                    <a:pt x="19792" y="4600"/>
                    <a:pt x="19790" y="4600"/>
                  </a:cubicBezTo>
                  <a:cubicBezTo>
                    <a:pt x="19756" y="4651"/>
                    <a:pt x="19717" y="4689"/>
                    <a:pt x="19675" y="4718"/>
                  </a:cubicBezTo>
                  <a:cubicBezTo>
                    <a:pt x="19703" y="4668"/>
                    <a:pt x="19699" y="4614"/>
                    <a:pt x="19694" y="4553"/>
                  </a:cubicBezTo>
                  <a:lnTo>
                    <a:pt x="19667" y="4556"/>
                  </a:lnTo>
                  <a:cubicBezTo>
                    <a:pt x="19712" y="4532"/>
                    <a:pt x="19754" y="4493"/>
                    <a:pt x="19792" y="4445"/>
                  </a:cubicBezTo>
                  <a:close/>
                  <a:moveTo>
                    <a:pt x="15386" y="4476"/>
                  </a:moveTo>
                  <a:cubicBezTo>
                    <a:pt x="15379" y="4473"/>
                    <a:pt x="15373" y="4474"/>
                    <a:pt x="15367" y="4480"/>
                  </a:cubicBezTo>
                  <a:cubicBezTo>
                    <a:pt x="15354" y="4493"/>
                    <a:pt x="15349" y="4526"/>
                    <a:pt x="15356" y="4546"/>
                  </a:cubicBezTo>
                  <a:cubicBezTo>
                    <a:pt x="15404" y="4652"/>
                    <a:pt x="15459" y="4745"/>
                    <a:pt x="15524" y="4822"/>
                  </a:cubicBezTo>
                  <a:lnTo>
                    <a:pt x="15539" y="4835"/>
                  </a:lnTo>
                  <a:cubicBezTo>
                    <a:pt x="15549" y="4851"/>
                    <a:pt x="15564" y="4849"/>
                    <a:pt x="15574" y="4832"/>
                  </a:cubicBezTo>
                  <a:lnTo>
                    <a:pt x="15574" y="4824"/>
                  </a:lnTo>
                  <a:cubicBezTo>
                    <a:pt x="15584" y="4807"/>
                    <a:pt x="15582" y="4781"/>
                    <a:pt x="15571" y="4765"/>
                  </a:cubicBezTo>
                  <a:lnTo>
                    <a:pt x="15562" y="4751"/>
                  </a:lnTo>
                  <a:cubicBezTo>
                    <a:pt x="15502" y="4680"/>
                    <a:pt x="15448" y="4594"/>
                    <a:pt x="15403" y="4497"/>
                  </a:cubicBezTo>
                  <a:cubicBezTo>
                    <a:pt x="15399" y="4487"/>
                    <a:pt x="15392" y="4480"/>
                    <a:pt x="15386" y="4476"/>
                  </a:cubicBezTo>
                  <a:close/>
                  <a:moveTo>
                    <a:pt x="18975" y="4608"/>
                  </a:moveTo>
                  <a:cubicBezTo>
                    <a:pt x="18977" y="4659"/>
                    <a:pt x="18980" y="4710"/>
                    <a:pt x="18982" y="4756"/>
                  </a:cubicBezTo>
                  <a:cubicBezTo>
                    <a:pt x="18982" y="4756"/>
                    <a:pt x="18982" y="4755"/>
                    <a:pt x="18977" y="4756"/>
                  </a:cubicBezTo>
                  <a:cubicBezTo>
                    <a:pt x="18942" y="4808"/>
                    <a:pt x="18905" y="4852"/>
                    <a:pt x="18862" y="4881"/>
                  </a:cubicBezTo>
                  <a:cubicBezTo>
                    <a:pt x="18876" y="4833"/>
                    <a:pt x="18872" y="4782"/>
                    <a:pt x="18868" y="4725"/>
                  </a:cubicBezTo>
                  <a:lnTo>
                    <a:pt x="18850" y="4727"/>
                  </a:lnTo>
                  <a:cubicBezTo>
                    <a:pt x="18895" y="4700"/>
                    <a:pt x="18937" y="4656"/>
                    <a:pt x="18975" y="4608"/>
                  </a:cubicBezTo>
                  <a:close/>
                  <a:moveTo>
                    <a:pt x="12858" y="4638"/>
                  </a:moveTo>
                  <a:cubicBezTo>
                    <a:pt x="12929" y="4664"/>
                    <a:pt x="13003" y="4671"/>
                    <a:pt x="13074" y="4649"/>
                  </a:cubicBezTo>
                  <a:cubicBezTo>
                    <a:pt x="13079" y="4684"/>
                    <a:pt x="13090" y="4718"/>
                    <a:pt x="13092" y="4757"/>
                  </a:cubicBezTo>
                  <a:cubicBezTo>
                    <a:pt x="13009" y="4782"/>
                    <a:pt x="12922" y="4777"/>
                    <a:pt x="12840" y="4743"/>
                  </a:cubicBezTo>
                  <a:cubicBezTo>
                    <a:pt x="12846" y="4709"/>
                    <a:pt x="12851" y="4671"/>
                    <a:pt x="12858" y="4638"/>
                  </a:cubicBezTo>
                  <a:close/>
                  <a:moveTo>
                    <a:pt x="16757" y="4638"/>
                  </a:moveTo>
                  <a:cubicBezTo>
                    <a:pt x="16620" y="4619"/>
                    <a:pt x="16481" y="4650"/>
                    <a:pt x="16350" y="4738"/>
                  </a:cubicBezTo>
                  <a:cubicBezTo>
                    <a:pt x="16075" y="4906"/>
                    <a:pt x="15871" y="5296"/>
                    <a:pt x="15816" y="5771"/>
                  </a:cubicBezTo>
                  <a:cubicBezTo>
                    <a:pt x="15748" y="6287"/>
                    <a:pt x="15829" y="6888"/>
                    <a:pt x="16008" y="7191"/>
                  </a:cubicBezTo>
                  <a:cubicBezTo>
                    <a:pt x="16225" y="7516"/>
                    <a:pt x="16516" y="7669"/>
                    <a:pt x="16807" y="7620"/>
                  </a:cubicBezTo>
                  <a:cubicBezTo>
                    <a:pt x="16942" y="7605"/>
                    <a:pt x="17075" y="7554"/>
                    <a:pt x="17199" y="7462"/>
                  </a:cubicBezTo>
                  <a:cubicBezTo>
                    <a:pt x="17491" y="7270"/>
                    <a:pt x="17671" y="6779"/>
                    <a:pt x="17639" y="6264"/>
                  </a:cubicBezTo>
                  <a:cubicBezTo>
                    <a:pt x="17619" y="5692"/>
                    <a:pt x="17437" y="5169"/>
                    <a:pt x="17147" y="4851"/>
                  </a:cubicBezTo>
                  <a:cubicBezTo>
                    <a:pt x="17028" y="4727"/>
                    <a:pt x="16894" y="4658"/>
                    <a:pt x="16757" y="4638"/>
                  </a:cubicBezTo>
                  <a:close/>
                  <a:moveTo>
                    <a:pt x="19812" y="4702"/>
                  </a:moveTo>
                  <a:cubicBezTo>
                    <a:pt x="19817" y="4809"/>
                    <a:pt x="19824" y="4899"/>
                    <a:pt x="19833" y="4965"/>
                  </a:cubicBezTo>
                  <a:lnTo>
                    <a:pt x="19700" y="4981"/>
                  </a:lnTo>
                  <a:cubicBezTo>
                    <a:pt x="19698" y="4937"/>
                    <a:pt x="19695" y="4884"/>
                    <a:pt x="19692" y="4819"/>
                  </a:cubicBezTo>
                  <a:cubicBezTo>
                    <a:pt x="19736" y="4790"/>
                    <a:pt x="19774" y="4750"/>
                    <a:pt x="19812" y="4702"/>
                  </a:cubicBezTo>
                  <a:close/>
                  <a:moveTo>
                    <a:pt x="13753" y="4719"/>
                  </a:moveTo>
                  <a:cubicBezTo>
                    <a:pt x="13696" y="4728"/>
                    <a:pt x="13639" y="4761"/>
                    <a:pt x="13591" y="4817"/>
                  </a:cubicBezTo>
                  <a:cubicBezTo>
                    <a:pt x="13583" y="4834"/>
                    <a:pt x="13580" y="4856"/>
                    <a:pt x="13581" y="4876"/>
                  </a:cubicBezTo>
                  <a:cubicBezTo>
                    <a:pt x="13581" y="5066"/>
                    <a:pt x="13589" y="5255"/>
                    <a:pt x="13605" y="5442"/>
                  </a:cubicBezTo>
                  <a:cubicBezTo>
                    <a:pt x="13558" y="5448"/>
                    <a:pt x="13500" y="5491"/>
                    <a:pt x="13487" y="5560"/>
                  </a:cubicBezTo>
                  <a:cubicBezTo>
                    <a:pt x="13480" y="5594"/>
                    <a:pt x="13482" y="5651"/>
                    <a:pt x="13528" y="5709"/>
                  </a:cubicBezTo>
                  <a:cubicBezTo>
                    <a:pt x="13602" y="5773"/>
                    <a:pt x="13685" y="5802"/>
                    <a:pt x="13768" y="5796"/>
                  </a:cubicBezTo>
                  <a:cubicBezTo>
                    <a:pt x="13778" y="6020"/>
                    <a:pt x="13810" y="6555"/>
                    <a:pt x="13810" y="6561"/>
                  </a:cubicBezTo>
                  <a:cubicBezTo>
                    <a:pt x="13809" y="6566"/>
                    <a:pt x="13810" y="6570"/>
                    <a:pt x="13811" y="6575"/>
                  </a:cubicBezTo>
                  <a:cubicBezTo>
                    <a:pt x="13811" y="6575"/>
                    <a:pt x="13864" y="6765"/>
                    <a:pt x="13889" y="6826"/>
                  </a:cubicBezTo>
                  <a:cubicBezTo>
                    <a:pt x="13894" y="6839"/>
                    <a:pt x="13903" y="6846"/>
                    <a:pt x="13913" y="6845"/>
                  </a:cubicBezTo>
                  <a:cubicBezTo>
                    <a:pt x="13922" y="6843"/>
                    <a:pt x="13931" y="6835"/>
                    <a:pt x="13936" y="6821"/>
                  </a:cubicBezTo>
                  <a:cubicBezTo>
                    <a:pt x="13955" y="6727"/>
                    <a:pt x="13962" y="6629"/>
                    <a:pt x="13957" y="6531"/>
                  </a:cubicBezTo>
                  <a:cubicBezTo>
                    <a:pt x="13954" y="6467"/>
                    <a:pt x="13907" y="5950"/>
                    <a:pt x="13888" y="5790"/>
                  </a:cubicBezTo>
                  <a:cubicBezTo>
                    <a:pt x="13961" y="5789"/>
                    <a:pt x="14035" y="5757"/>
                    <a:pt x="14099" y="5698"/>
                  </a:cubicBezTo>
                  <a:cubicBezTo>
                    <a:pt x="14132" y="5668"/>
                    <a:pt x="14146" y="5602"/>
                    <a:pt x="14134" y="5544"/>
                  </a:cubicBezTo>
                  <a:cubicBezTo>
                    <a:pt x="14107" y="5469"/>
                    <a:pt x="14057" y="5424"/>
                    <a:pt x="14004" y="5427"/>
                  </a:cubicBezTo>
                  <a:cubicBezTo>
                    <a:pt x="13998" y="5302"/>
                    <a:pt x="13993" y="5177"/>
                    <a:pt x="13988" y="5054"/>
                  </a:cubicBezTo>
                  <a:lnTo>
                    <a:pt x="13980" y="4868"/>
                  </a:lnTo>
                  <a:cubicBezTo>
                    <a:pt x="13978" y="4819"/>
                    <a:pt x="13952" y="4790"/>
                    <a:pt x="13924" y="4768"/>
                  </a:cubicBezTo>
                  <a:cubicBezTo>
                    <a:pt x="13870" y="4727"/>
                    <a:pt x="13810" y="4710"/>
                    <a:pt x="13753" y="4719"/>
                  </a:cubicBezTo>
                  <a:close/>
                  <a:moveTo>
                    <a:pt x="16622" y="4721"/>
                  </a:moveTo>
                  <a:cubicBezTo>
                    <a:pt x="16795" y="4699"/>
                    <a:pt x="16968" y="4775"/>
                    <a:pt x="17115" y="4929"/>
                  </a:cubicBezTo>
                  <a:cubicBezTo>
                    <a:pt x="17388" y="5231"/>
                    <a:pt x="17561" y="5721"/>
                    <a:pt x="17581" y="6263"/>
                  </a:cubicBezTo>
                  <a:cubicBezTo>
                    <a:pt x="17610" y="6738"/>
                    <a:pt x="17446" y="7190"/>
                    <a:pt x="17177" y="7368"/>
                  </a:cubicBezTo>
                  <a:cubicBezTo>
                    <a:pt x="16798" y="7654"/>
                    <a:pt x="16303" y="7550"/>
                    <a:pt x="16051" y="7125"/>
                  </a:cubicBezTo>
                  <a:cubicBezTo>
                    <a:pt x="15882" y="6843"/>
                    <a:pt x="15807" y="6284"/>
                    <a:pt x="15871" y="5795"/>
                  </a:cubicBezTo>
                  <a:cubicBezTo>
                    <a:pt x="15922" y="5351"/>
                    <a:pt x="16106" y="4979"/>
                    <a:pt x="16362" y="4819"/>
                  </a:cubicBezTo>
                  <a:cubicBezTo>
                    <a:pt x="16446" y="4767"/>
                    <a:pt x="16533" y="4732"/>
                    <a:pt x="16622" y="4721"/>
                  </a:cubicBezTo>
                  <a:close/>
                  <a:moveTo>
                    <a:pt x="3214" y="4757"/>
                  </a:moveTo>
                  <a:cubicBezTo>
                    <a:pt x="2928" y="4846"/>
                    <a:pt x="2088" y="5307"/>
                    <a:pt x="2053" y="5327"/>
                  </a:cubicBezTo>
                  <a:cubicBezTo>
                    <a:pt x="2052" y="5327"/>
                    <a:pt x="2053" y="5334"/>
                    <a:pt x="2052" y="5335"/>
                  </a:cubicBezTo>
                  <a:cubicBezTo>
                    <a:pt x="2038" y="5344"/>
                    <a:pt x="2031" y="5366"/>
                    <a:pt x="2037" y="5389"/>
                  </a:cubicBezTo>
                  <a:cubicBezTo>
                    <a:pt x="2092" y="5532"/>
                    <a:pt x="2161" y="5663"/>
                    <a:pt x="2241" y="5771"/>
                  </a:cubicBezTo>
                  <a:cubicBezTo>
                    <a:pt x="2231" y="5963"/>
                    <a:pt x="2229" y="6156"/>
                    <a:pt x="2237" y="6348"/>
                  </a:cubicBezTo>
                  <a:cubicBezTo>
                    <a:pt x="2237" y="6352"/>
                    <a:pt x="2239" y="6354"/>
                    <a:pt x="2239" y="6358"/>
                  </a:cubicBezTo>
                  <a:cubicBezTo>
                    <a:pt x="2239" y="6361"/>
                    <a:pt x="2234" y="6359"/>
                    <a:pt x="2235" y="6363"/>
                  </a:cubicBezTo>
                  <a:cubicBezTo>
                    <a:pt x="2237" y="6373"/>
                    <a:pt x="2244" y="6378"/>
                    <a:pt x="2250" y="6383"/>
                  </a:cubicBezTo>
                  <a:cubicBezTo>
                    <a:pt x="2253" y="6386"/>
                    <a:pt x="2254" y="6392"/>
                    <a:pt x="2258" y="6393"/>
                  </a:cubicBezTo>
                  <a:lnTo>
                    <a:pt x="2271" y="6397"/>
                  </a:lnTo>
                  <a:cubicBezTo>
                    <a:pt x="2361" y="6346"/>
                    <a:pt x="2446" y="6282"/>
                    <a:pt x="2531" y="6210"/>
                  </a:cubicBezTo>
                  <a:cubicBezTo>
                    <a:pt x="2564" y="6185"/>
                    <a:pt x="2590" y="6162"/>
                    <a:pt x="2606" y="6153"/>
                  </a:cubicBezTo>
                  <a:cubicBezTo>
                    <a:pt x="2637" y="6190"/>
                    <a:pt x="2694" y="6265"/>
                    <a:pt x="2697" y="6266"/>
                  </a:cubicBezTo>
                  <a:cubicBezTo>
                    <a:pt x="2700" y="6268"/>
                    <a:pt x="2707" y="6269"/>
                    <a:pt x="2710" y="6269"/>
                  </a:cubicBezTo>
                  <a:cubicBezTo>
                    <a:pt x="2712" y="6270"/>
                    <a:pt x="2712" y="6270"/>
                    <a:pt x="2714" y="6270"/>
                  </a:cubicBezTo>
                  <a:cubicBezTo>
                    <a:pt x="2722" y="6268"/>
                    <a:pt x="2728" y="6258"/>
                    <a:pt x="2731" y="6247"/>
                  </a:cubicBezTo>
                  <a:cubicBezTo>
                    <a:pt x="2766" y="6152"/>
                    <a:pt x="2817" y="6025"/>
                    <a:pt x="2877" y="5864"/>
                  </a:cubicBezTo>
                  <a:cubicBezTo>
                    <a:pt x="3013" y="5528"/>
                    <a:pt x="3137" y="5174"/>
                    <a:pt x="3247" y="4813"/>
                  </a:cubicBezTo>
                  <a:cubicBezTo>
                    <a:pt x="3252" y="4794"/>
                    <a:pt x="3250" y="4778"/>
                    <a:pt x="3240" y="4765"/>
                  </a:cubicBezTo>
                  <a:cubicBezTo>
                    <a:pt x="3234" y="4758"/>
                    <a:pt x="3228" y="4766"/>
                    <a:pt x="3222" y="4767"/>
                  </a:cubicBezTo>
                  <a:cubicBezTo>
                    <a:pt x="3218" y="4765"/>
                    <a:pt x="3218" y="4756"/>
                    <a:pt x="3214" y="4757"/>
                  </a:cubicBezTo>
                  <a:close/>
                  <a:moveTo>
                    <a:pt x="8048" y="4783"/>
                  </a:moveTo>
                  <a:cubicBezTo>
                    <a:pt x="8034" y="4782"/>
                    <a:pt x="8021" y="4790"/>
                    <a:pt x="8011" y="4806"/>
                  </a:cubicBezTo>
                  <a:cubicBezTo>
                    <a:pt x="7904" y="4942"/>
                    <a:pt x="7803" y="5089"/>
                    <a:pt x="7708" y="5247"/>
                  </a:cubicBezTo>
                  <a:cubicBezTo>
                    <a:pt x="7673" y="5174"/>
                    <a:pt x="7618" y="5136"/>
                    <a:pt x="7561" y="5147"/>
                  </a:cubicBezTo>
                  <a:cubicBezTo>
                    <a:pt x="7538" y="5160"/>
                    <a:pt x="7509" y="5199"/>
                    <a:pt x="7509" y="5311"/>
                  </a:cubicBezTo>
                  <a:cubicBezTo>
                    <a:pt x="7526" y="5468"/>
                    <a:pt x="7568" y="5614"/>
                    <a:pt x="7630" y="5736"/>
                  </a:cubicBezTo>
                  <a:cubicBezTo>
                    <a:pt x="7514" y="5905"/>
                    <a:pt x="7230" y="6338"/>
                    <a:pt x="7230" y="6343"/>
                  </a:cubicBezTo>
                  <a:cubicBezTo>
                    <a:pt x="7229" y="6348"/>
                    <a:pt x="7228" y="6351"/>
                    <a:pt x="7228" y="6356"/>
                  </a:cubicBezTo>
                  <a:cubicBezTo>
                    <a:pt x="7228" y="6356"/>
                    <a:pt x="7161" y="6571"/>
                    <a:pt x="7144" y="6650"/>
                  </a:cubicBezTo>
                  <a:cubicBezTo>
                    <a:pt x="7141" y="6664"/>
                    <a:pt x="7143" y="6681"/>
                    <a:pt x="7149" y="6692"/>
                  </a:cubicBezTo>
                  <a:cubicBezTo>
                    <a:pt x="7153" y="6701"/>
                    <a:pt x="7158" y="6706"/>
                    <a:pt x="7164" y="6708"/>
                  </a:cubicBezTo>
                  <a:lnTo>
                    <a:pt x="7174" y="6711"/>
                  </a:lnTo>
                  <a:cubicBezTo>
                    <a:pt x="7238" y="6675"/>
                    <a:pt x="7296" y="6619"/>
                    <a:pt x="7346" y="6545"/>
                  </a:cubicBezTo>
                  <a:cubicBezTo>
                    <a:pt x="7379" y="6491"/>
                    <a:pt x="7642" y="6051"/>
                    <a:pt x="7713" y="5914"/>
                  </a:cubicBezTo>
                  <a:cubicBezTo>
                    <a:pt x="7766" y="6025"/>
                    <a:pt x="7835" y="6112"/>
                    <a:pt x="7914" y="6167"/>
                  </a:cubicBezTo>
                  <a:lnTo>
                    <a:pt x="7923" y="6171"/>
                  </a:lnTo>
                  <a:cubicBezTo>
                    <a:pt x="7958" y="6190"/>
                    <a:pt x="7997" y="6168"/>
                    <a:pt x="8018" y="6117"/>
                  </a:cubicBezTo>
                  <a:cubicBezTo>
                    <a:pt x="8041" y="6022"/>
                    <a:pt x="8030" y="5915"/>
                    <a:pt x="7990" y="5837"/>
                  </a:cubicBezTo>
                  <a:cubicBezTo>
                    <a:pt x="8057" y="5746"/>
                    <a:pt x="8121" y="5649"/>
                    <a:pt x="8186" y="5555"/>
                  </a:cubicBezTo>
                  <a:cubicBezTo>
                    <a:pt x="8220" y="5505"/>
                    <a:pt x="8253" y="5456"/>
                    <a:pt x="8287" y="5409"/>
                  </a:cubicBezTo>
                  <a:cubicBezTo>
                    <a:pt x="8318" y="5365"/>
                    <a:pt x="8314" y="5298"/>
                    <a:pt x="8307" y="5246"/>
                  </a:cubicBezTo>
                  <a:cubicBezTo>
                    <a:pt x="8272" y="4991"/>
                    <a:pt x="8125" y="4784"/>
                    <a:pt x="8048" y="4783"/>
                  </a:cubicBezTo>
                  <a:close/>
                  <a:moveTo>
                    <a:pt x="13768" y="4798"/>
                  </a:moveTo>
                  <a:cubicBezTo>
                    <a:pt x="13814" y="4795"/>
                    <a:pt x="13859" y="4808"/>
                    <a:pt x="13902" y="4838"/>
                  </a:cubicBezTo>
                  <a:lnTo>
                    <a:pt x="13902" y="4841"/>
                  </a:lnTo>
                  <a:lnTo>
                    <a:pt x="13916" y="4854"/>
                  </a:lnTo>
                  <a:cubicBezTo>
                    <a:pt x="13825" y="4886"/>
                    <a:pt x="13730" y="4888"/>
                    <a:pt x="13638" y="4860"/>
                  </a:cubicBezTo>
                  <a:cubicBezTo>
                    <a:pt x="13678" y="4823"/>
                    <a:pt x="13723" y="4802"/>
                    <a:pt x="13768" y="4798"/>
                  </a:cubicBezTo>
                  <a:close/>
                  <a:moveTo>
                    <a:pt x="16711" y="4814"/>
                  </a:moveTo>
                  <a:cubicBezTo>
                    <a:pt x="16683" y="4814"/>
                    <a:pt x="16654" y="4836"/>
                    <a:pt x="16650" y="4859"/>
                  </a:cubicBezTo>
                  <a:cubicBezTo>
                    <a:pt x="16650" y="4861"/>
                    <a:pt x="16650" y="4863"/>
                    <a:pt x="16650" y="4865"/>
                  </a:cubicBezTo>
                  <a:lnTo>
                    <a:pt x="16631" y="5149"/>
                  </a:lnTo>
                  <a:cubicBezTo>
                    <a:pt x="16630" y="5174"/>
                    <a:pt x="16651" y="5189"/>
                    <a:pt x="16682" y="5187"/>
                  </a:cubicBezTo>
                  <a:cubicBezTo>
                    <a:pt x="16684" y="5187"/>
                    <a:pt x="16690" y="5194"/>
                    <a:pt x="16692" y="5193"/>
                  </a:cubicBezTo>
                  <a:cubicBezTo>
                    <a:pt x="16720" y="5189"/>
                    <a:pt x="16738" y="5165"/>
                    <a:pt x="16739" y="5143"/>
                  </a:cubicBezTo>
                  <a:lnTo>
                    <a:pt x="16762" y="4860"/>
                  </a:lnTo>
                  <a:cubicBezTo>
                    <a:pt x="16763" y="4836"/>
                    <a:pt x="16742" y="4813"/>
                    <a:pt x="16711" y="4814"/>
                  </a:cubicBezTo>
                  <a:close/>
                  <a:moveTo>
                    <a:pt x="12817" y="4827"/>
                  </a:moveTo>
                  <a:cubicBezTo>
                    <a:pt x="12888" y="4856"/>
                    <a:pt x="12961" y="4863"/>
                    <a:pt x="13033" y="4854"/>
                  </a:cubicBezTo>
                  <a:cubicBezTo>
                    <a:pt x="13055" y="4851"/>
                    <a:pt x="13078" y="4847"/>
                    <a:pt x="13100" y="4838"/>
                  </a:cubicBezTo>
                  <a:cubicBezTo>
                    <a:pt x="13118" y="4988"/>
                    <a:pt x="13128" y="5141"/>
                    <a:pt x="13133" y="5293"/>
                  </a:cubicBezTo>
                  <a:cubicBezTo>
                    <a:pt x="13135" y="5391"/>
                    <a:pt x="13133" y="5485"/>
                    <a:pt x="13124" y="5582"/>
                  </a:cubicBezTo>
                  <a:cubicBezTo>
                    <a:pt x="13009" y="5625"/>
                    <a:pt x="12888" y="5625"/>
                    <a:pt x="12774" y="5580"/>
                  </a:cubicBezTo>
                  <a:cubicBezTo>
                    <a:pt x="12772" y="5503"/>
                    <a:pt x="12768" y="5424"/>
                    <a:pt x="12764" y="5352"/>
                  </a:cubicBezTo>
                  <a:cubicBezTo>
                    <a:pt x="12769" y="5174"/>
                    <a:pt x="12788" y="4999"/>
                    <a:pt x="12817" y="4827"/>
                  </a:cubicBezTo>
                  <a:close/>
                  <a:moveTo>
                    <a:pt x="18995" y="4857"/>
                  </a:moveTo>
                  <a:cubicBezTo>
                    <a:pt x="18999" y="4935"/>
                    <a:pt x="19001" y="5005"/>
                    <a:pt x="19004" y="5063"/>
                  </a:cubicBezTo>
                  <a:lnTo>
                    <a:pt x="18879" y="5079"/>
                  </a:lnTo>
                  <a:cubicBezTo>
                    <a:pt x="18878" y="5048"/>
                    <a:pt x="18876" y="5009"/>
                    <a:pt x="18874" y="4968"/>
                  </a:cubicBezTo>
                  <a:cubicBezTo>
                    <a:pt x="18919" y="4942"/>
                    <a:pt x="18958" y="4905"/>
                    <a:pt x="18995" y="4857"/>
                  </a:cubicBezTo>
                  <a:close/>
                  <a:moveTo>
                    <a:pt x="8045" y="4871"/>
                  </a:moveTo>
                  <a:lnTo>
                    <a:pt x="8053" y="4875"/>
                  </a:lnTo>
                  <a:cubicBezTo>
                    <a:pt x="8066" y="4879"/>
                    <a:pt x="8079" y="4886"/>
                    <a:pt x="8090" y="4897"/>
                  </a:cubicBezTo>
                  <a:cubicBezTo>
                    <a:pt x="8171" y="4981"/>
                    <a:pt x="8230" y="5112"/>
                    <a:pt x="8254" y="5265"/>
                  </a:cubicBezTo>
                  <a:cubicBezTo>
                    <a:pt x="8256" y="5280"/>
                    <a:pt x="8257" y="5295"/>
                    <a:pt x="8258" y="5311"/>
                  </a:cubicBezTo>
                  <a:cubicBezTo>
                    <a:pt x="8168" y="5193"/>
                    <a:pt x="8095" y="5043"/>
                    <a:pt x="8045" y="4871"/>
                  </a:cubicBezTo>
                  <a:close/>
                  <a:moveTo>
                    <a:pt x="3118" y="4876"/>
                  </a:moveTo>
                  <a:cubicBezTo>
                    <a:pt x="2945" y="5069"/>
                    <a:pt x="2763" y="5245"/>
                    <a:pt x="2577" y="5400"/>
                  </a:cubicBezTo>
                  <a:cubicBezTo>
                    <a:pt x="2459" y="5503"/>
                    <a:pt x="2349" y="5603"/>
                    <a:pt x="2270" y="5684"/>
                  </a:cubicBezTo>
                  <a:cubicBezTo>
                    <a:pt x="2207" y="5597"/>
                    <a:pt x="2148" y="5503"/>
                    <a:pt x="2099" y="5395"/>
                  </a:cubicBezTo>
                  <a:lnTo>
                    <a:pt x="2100" y="5387"/>
                  </a:lnTo>
                  <a:cubicBezTo>
                    <a:pt x="2238" y="5311"/>
                    <a:pt x="2812" y="4998"/>
                    <a:pt x="3118" y="4876"/>
                  </a:cubicBezTo>
                  <a:close/>
                  <a:moveTo>
                    <a:pt x="15227" y="4887"/>
                  </a:moveTo>
                  <a:cubicBezTo>
                    <a:pt x="15216" y="4872"/>
                    <a:pt x="15201" y="4874"/>
                    <a:pt x="15192" y="4892"/>
                  </a:cubicBezTo>
                  <a:cubicBezTo>
                    <a:pt x="15182" y="4909"/>
                    <a:pt x="15184" y="4935"/>
                    <a:pt x="15195" y="4951"/>
                  </a:cubicBezTo>
                  <a:cubicBezTo>
                    <a:pt x="15257" y="5020"/>
                    <a:pt x="15322" y="5077"/>
                    <a:pt x="15393" y="5111"/>
                  </a:cubicBezTo>
                  <a:lnTo>
                    <a:pt x="15449" y="5143"/>
                  </a:lnTo>
                  <a:cubicBezTo>
                    <a:pt x="15453" y="5144"/>
                    <a:pt x="15454" y="5143"/>
                    <a:pt x="15458" y="5141"/>
                  </a:cubicBezTo>
                  <a:cubicBezTo>
                    <a:pt x="15468" y="5140"/>
                    <a:pt x="15479" y="5130"/>
                    <a:pt x="15484" y="5116"/>
                  </a:cubicBezTo>
                  <a:cubicBezTo>
                    <a:pt x="15489" y="5093"/>
                    <a:pt x="15481" y="5068"/>
                    <a:pt x="15467" y="5059"/>
                  </a:cubicBezTo>
                  <a:lnTo>
                    <a:pt x="15408" y="5028"/>
                  </a:lnTo>
                  <a:cubicBezTo>
                    <a:pt x="15345" y="4993"/>
                    <a:pt x="15285" y="4943"/>
                    <a:pt x="15227" y="4887"/>
                  </a:cubicBezTo>
                  <a:close/>
                  <a:moveTo>
                    <a:pt x="8006" y="4922"/>
                  </a:moveTo>
                  <a:cubicBezTo>
                    <a:pt x="8057" y="5094"/>
                    <a:pt x="8129" y="5245"/>
                    <a:pt x="8218" y="5368"/>
                  </a:cubicBezTo>
                  <a:lnTo>
                    <a:pt x="8224" y="5369"/>
                  </a:lnTo>
                  <a:cubicBezTo>
                    <a:pt x="8200" y="5414"/>
                    <a:pt x="8175" y="5450"/>
                    <a:pt x="8150" y="5485"/>
                  </a:cubicBezTo>
                  <a:cubicBezTo>
                    <a:pt x="8075" y="5599"/>
                    <a:pt x="7996" y="5715"/>
                    <a:pt x="7916" y="5820"/>
                  </a:cubicBezTo>
                  <a:cubicBezTo>
                    <a:pt x="7811" y="5734"/>
                    <a:pt x="7734" y="5578"/>
                    <a:pt x="7704" y="5392"/>
                  </a:cubicBezTo>
                  <a:cubicBezTo>
                    <a:pt x="7794" y="5217"/>
                    <a:pt x="7895" y="5060"/>
                    <a:pt x="8006" y="4922"/>
                  </a:cubicBezTo>
                  <a:close/>
                  <a:moveTo>
                    <a:pt x="13931" y="4938"/>
                  </a:moveTo>
                  <a:lnTo>
                    <a:pt x="13937" y="5062"/>
                  </a:lnTo>
                  <a:cubicBezTo>
                    <a:pt x="13943" y="5208"/>
                    <a:pt x="13949" y="5360"/>
                    <a:pt x="13956" y="5506"/>
                  </a:cubicBezTo>
                  <a:cubicBezTo>
                    <a:pt x="13867" y="5575"/>
                    <a:pt x="13765" y="5581"/>
                    <a:pt x="13674" y="5522"/>
                  </a:cubicBezTo>
                  <a:cubicBezTo>
                    <a:pt x="13650" y="5333"/>
                    <a:pt x="13639" y="5139"/>
                    <a:pt x="13640" y="4946"/>
                  </a:cubicBezTo>
                  <a:cubicBezTo>
                    <a:pt x="13703" y="4967"/>
                    <a:pt x="13769" y="4973"/>
                    <a:pt x="13834" y="4963"/>
                  </a:cubicBezTo>
                  <a:cubicBezTo>
                    <a:pt x="13866" y="4960"/>
                    <a:pt x="13899" y="4952"/>
                    <a:pt x="13931" y="4938"/>
                  </a:cubicBezTo>
                  <a:close/>
                  <a:moveTo>
                    <a:pt x="3159" y="4949"/>
                  </a:moveTo>
                  <a:cubicBezTo>
                    <a:pt x="3071" y="5206"/>
                    <a:pt x="2943" y="5540"/>
                    <a:pt x="2837" y="5815"/>
                  </a:cubicBezTo>
                  <a:cubicBezTo>
                    <a:pt x="2785" y="5948"/>
                    <a:pt x="2739" y="6063"/>
                    <a:pt x="2705" y="6155"/>
                  </a:cubicBezTo>
                  <a:cubicBezTo>
                    <a:pt x="2651" y="6096"/>
                    <a:pt x="2523" y="5945"/>
                    <a:pt x="2450" y="5855"/>
                  </a:cubicBezTo>
                  <a:cubicBezTo>
                    <a:pt x="2554" y="5723"/>
                    <a:pt x="2927" y="5241"/>
                    <a:pt x="3159" y="4949"/>
                  </a:cubicBezTo>
                  <a:close/>
                  <a:moveTo>
                    <a:pt x="12452" y="4982"/>
                  </a:moveTo>
                  <a:cubicBezTo>
                    <a:pt x="12485" y="5016"/>
                    <a:pt x="12514" y="5047"/>
                    <a:pt x="12546" y="5082"/>
                  </a:cubicBezTo>
                  <a:cubicBezTo>
                    <a:pt x="12601" y="5143"/>
                    <a:pt x="12659" y="5212"/>
                    <a:pt x="12730" y="5274"/>
                  </a:cubicBezTo>
                  <a:cubicBezTo>
                    <a:pt x="12723" y="5307"/>
                    <a:pt x="12728" y="5352"/>
                    <a:pt x="12729" y="5355"/>
                  </a:cubicBezTo>
                  <a:cubicBezTo>
                    <a:pt x="12729" y="5359"/>
                    <a:pt x="12725" y="5484"/>
                    <a:pt x="12732" y="5644"/>
                  </a:cubicBezTo>
                  <a:lnTo>
                    <a:pt x="12608" y="5674"/>
                  </a:lnTo>
                  <a:cubicBezTo>
                    <a:pt x="12495" y="5709"/>
                    <a:pt x="12401" y="5751"/>
                    <a:pt x="12285" y="5764"/>
                  </a:cubicBezTo>
                  <a:lnTo>
                    <a:pt x="12292" y="5741"/>
                  </a:lnTo>
                  <a:cubicBezTo>
                    <a:pt x="12359" y="5566"/>
                    <a:pt x="12405" y="5373"/>
                    <a:pt x="12429" y="5170"/>
                  </a:cubicBezTo>
                  <a:cubicBezTo>
                    <a:pt x="12437" y="5109"/>
                    <a:pt x="12446" y="5049"/>
                    <a:pt x="12452" y="4982"/>
                  </a:cubicBezTo>
                  <a:close/>
                  <a:moveTo>
                    <a:pt x="16374" y="5090"/>
                  </a:moveTo>
                  <a:cubicBezTo>
                    <a:pt x="16348" y="5100"/>
                    <a:pt x="16333" y="5128"/>
                    <a:pt x="16341" y="5154"/>
                  </a:cubicBezTo>
                  <a:cubicBezTo>
                    <a:pt x="16341" y="5155"/>
                    <a:pt x="16340" y="5160"/>
                    <a:pt x="16341" y="5162"/>
                  </a:cubicBezTo>
                  <a:lnTo>
                    <a:pt x="16387" y="5289"/>
                  </a:lnTo>
                  <a:cubicBezTo>
                    <a:pt x="16395" y="5309"/>
                    <a:pt x="16416" y="5323"/>
                    <a:pt x="16438" y="5320"/>
                  </a:cubicBezTo>
                  <a:lnTo>
                    <a:pt x="16455" y="5317"/>
                  </a:lnTo>
                  <a:cubicBezTo>
                    <a:pt x="16482" y="5306"/>
                    <a:pt x="16492" y="5274"/>
                    <a:pt x="16483" y="5247"/>
                  </a:cubicBezTo>
                  <a:lnTo>
                    <a:pt x="16438" y="5120"/>
                  </a:lnTo>
                  <a:cubicBezTo>
                    <a:pt x="16429" y="5094"/>
                    <a:pt x="16400" y="5079"/>
                    <a:pt x="16374" y="5090"/>
                  </a:cubicBezTo>
                  <a:close/>
                  <a:moveTo>
                    <a:pt x="16920" y="5092"/>
                  </a:moveTo>
                  <a:cubicBezTo>
                    <a:pt x="16875" y="5062"/>
                    <a:pt x="16716" y="5726"/>
                    <a:pt x="16679" y="5926"/>
                  </a:cubicBezTo>
                  <a:cubicBezTo>
                    <a:pt x="16660" y="5934"/>
                    <a:pt x="16644" y="5960"/>
                    <a:pt x="16632" y="5985"/>
                  </a:cubicBezTo>
                  <a:cubicBezTo>
                    <a:pt x="16613" y="6026"/>
                    <a:pt x="16607" y="6077"/>
                    <a:pt x="16616" y="6126"/>
                  </a:cubicBezTo>
                  <a:cubicBezTo>
                    <a:pt x="16634" y="6189"/>
                    <a:pt x="16673" y="6227"/>
                    <a:pt x="16715" y="6226"/>
                  </a:cubicBezTo>
                  <a:cubicBezTo>
                    <a:pt x="16746" y="6224"/>
                    <a:pt x="16772" y="6187"/>
                    <a:pt x="16782" y="6137"/>
                  </a:cubicBezTo>
                  <a:cubicBezTo>
                    <a:pt x="16911" y="6147"/>
                    <a:pt x="17164" y="6128"/>
                    <a:pt x="17168" y="6053"/>
                  </a:cubicBezTo>
                  <a:cubicBezTo>
                    <a:pt x="17173" y="5978"/>
                    <a:pt x="16868" y="5997"/>
                    <a:pt x="16777" y="6018"/>
                  </a:cubicBezTo>
                  <a:cubicBezTo>
                    <a:pt x="16777" y="6008"/>
                    <a:pt x="16776" y="5992"/>
                    <a:pt x="16775" y="5982"/>
                  </a:cubicBezTo>
                  <a:cubicBezTo>
                    <a:pt x="16770" y="5971"/>
                    <a:pt x="16764" y="5962"/>
                    <a:pt x="16756" y="5955"/>
                  </a:cubicBezTo>
                  <a:cubicBezTo>
                    <a:pt x="16836" y="5673"/>
                    <a:pt x="16966" y="5122"/>
                    <a:pt x="16920" y="5092"/>
                  </a:cubicBezTo>
                  <a:close/>
                  <a:moveTo>
                    <a:pt x="17080" y="5122"/>
                  </a:moveTo>
                  <a:cubicBezTo>
                    <a:pt x="17072" y="5124"/>
                    <a:pt x="17064" y="5132"/>
                    <a:pt x="17057" y="5143"/>
                  </a:cubicBezTo>
                  <a:lnTo>
                    <a:pt x="16999" y="5268"/>
                  </a:lnTo>
                  <a:cubicBezTo>
                    <a:pt x="16986" y="5296"/>
                    <a:pt x="16989" y="5335"/>
                    <a:pt x="17008" y="5355"/>
                  </a:cubicBezTo>
                  <a:cubicBezTo>
                    <a:pt x="17016" y="5363"/>
                    <a:pt x="17025" y="5367"/>
                    <a:pt x="17035" y="5366"/>
                  </a:cubicBezTo>
                  <a:cubicBezTo>
                    <a:pt x="17047" y="5365"/>
                    <a:pt x="17058" y="5356"/>
                    <a:pt x="17066" y="5341"/>
                  </a:cubicBezTo>
                  <a:lnTo>
                    <a:pt x="17123" y="5216"/>
                  </a:lnTo>
                  <a:cubicBezTo>
                    <a:pt x="17135" y="5185"/>
                    <a:pt x="17126" y="5147"/>
                    <a:pt x="17106" y="5130"/>
                  </a:cubicBezTo>
                  <a:cubicBezTo>
                    <a:pt x="17098" y="5123"/>
                    <a:pt x="17088" y="5120"/>
                    <a:pt x="17080" y="5122"/>
                  </a:cubicBezTo>
                  <a:close/>
                  <a:moveTo>
                    <a:pt x="11089" y="5160"/>
                  </a:moveTo>
                  <a:cubicBezTo>
                    <a:pt x="11097" y="5175"/>
                    <a:pt x="11104" y="5190"/>
                    <a:pt x="11114" y="5208"/>
                  </a:cubicBezTo>
                  <a:lnTo>
                    <a:pt x="11129" y="5244"/>
                  </a:lnTo>
                  <a:cubicBezTo>
                    <a:pt x="11058" y="5323"/>
                    <a:pt x="10979" y="5373"/>
                    <a:pt x="10894" y="5396"/>
                  </a:cubicBezTo>
                  <a:cubicBezTo>
                    <a:pt x="10892" y="5358"/>
                    <a:pt x="10890" y="5324"/>
                    <a:pt x="10888" y="5287"/>
                  </a:cubicBezTo>
                  <a:cubicBezTo>
                    <a:pt x="10959" y="5266"/>
                    <a:pt x="11028" y="5223"/>
                    <a:pt x="11089" y="5160"/>
                  </a:cubicBezTo>
                  <a:close/>
                  <a:moveTo>
                    <a:pt x="11583" y="5182"/>
                  </a:moveTo>
                  <a:cubicBezTo>
                    <a:pt x="11654" y="5455"/>
                    <a:pt x="11759" y="5699"/>
                    <a:pt x="11892" y="5899"/>
                  </a:cubicBezTo>
                  <a:cubicBezTo>
                    <a:pt x="11792" y="5938"/>
                    <a:pt x="11706" y="5962"/>
                    <a:pt x="11614" y="5983"/>
                  </a:cubicBezTo>
                  <a:lnTo>
                    <a:pt x="11432" y="6028"/>
                  </a:lnTo>
                  <a:cubicBezTo>
                    <a:pt x="11403" y="5874"/>
                    <a:pt x="11380" y="5777"/>
                    <a:pt x="11375" y="5753"/>
                  </a:cubicBezTo>
                  <a:cubicBezTo>
                    <a:pt x="11369" y="5729"/>
                    <a:pt x="11361" y="5701"/>
                    <a:pt x="11353" y="5676"/>
                  </a:cubicBezTo>
                  <a:cubicBezTo>
                    <a:pt x="11407" y="5576"/>
                    <a:pt x="11462" y="5456"/>
                    <a:pt x="11514" y="5338"/>
                  </a:cubicBezTo>
                  <a:lnTo>
                    <a:pt x="11583" y="5182"/>
                  </a:lnTo>
                  <a:close/>
                  <a:moveTo>
                    <a:pt x="2857" y="5220"/>
                  </a:moveTo>
                  <a:cubicBezTo>
                    <a:pt x="2648" y="5489"/>
                    <a:pt x="2384" y="5826"/>
                    <a:pt x="2384" y="5826"/>
                  </a:cubicBezTo>
                  <a:cubicBezTo>
                    <a:pt x="2382" y="5830"/>
                    <a:pt x="2384" y="5836"/>
                    <a:pt x="2384" y="5841"/>
                  </a:cubicBezTo>
                  <a:cubicBezTo>
                    <a:pt x="2353" y="5975"/>
                    <a:pt x="2317" y="6122"/>
                    <a:pt x="2288" y="6215"/>
                  </a:cubicBezTo>
                  <a:cubicBezTo>
                    <a:pt x="2283" y="6065"/>
                    <a:pt x="2286" y="5915"/>
                    <a:pt x="2296" y="5766"/>
                  </a:cubicBezTo>
                  <a:cubicBezTo>
                    <a:pt x="2374" y="5686"/>
                    <a:pt x="2484" y="5587"/>
                    <a:pt x="2599" y="5482"/>
                  </a:cubicBezTo>
                  <a:cubicBezTo>
                    <a:pt x="2691" y="5411"/>
                    <a:pt x="2770" y="5306"/>
                    <a:pt x="2857" y="5220"/>
                  </a:cubicBezTo>
                  <a:close/>
                  <a:moveTo>
                    <a:pt x="7577" y="5231"/>
                  </a:moveTo>
                  <a:cubicBezTo>
                    <a:pt x="7591" y="5224"/>
                    <a:pt x="7642" y="5263"/>
                    <a:pt x="7676" y="5319"/>
                  </a:cubicBezTo>
                  <a:cubicBezTo>
                    <a:pt x="7674" y="5336"/>
                    <a:pt x="7663" y="5350"/>
                    <a:pt x="7657" y="5365"/>
                  </a:cubicBezTo>
                  <a:cubicBezTo>
                    <a:pt x="7653" y="5374"/>
                    <a:pt x="7652" y="5383"/>
                    <a:pt x="7653" y="5393"/>
                  </a:cubicBezTo>
                  <a:cubicBezTo>
                    <a:pt x="7686" y="5627"/>
                    <a:pt x="7784" y="5822"/>
                    <a:pt x="7918" y="5917"/>
                  </a:cubicBezTo>
                  <a:lnTo>
                    <a:pt x="7925" y="5918"/>
                  </a:lnTo>
                  <a:cubicBezTo>
                    <a:pt x="7932" y="5921"/>
                    <a:pt x="7939" y="5919"/>
                    <a:pt x="7946" y="5912"/>
                  </a:cubicBezTo>
                  <a:cubicBezTo>
                    <a:pt x="7950" y="5905"/>
                    <a:pt x="7955" y="5899"/>
                    <a:pt x="7959" y="5893"/>
                  </a:cubicBezTo>
                  <a:cubicBezTo>
                    <a:pt x="7979" y="5944"/>
                    <a:pt x="7984" y="6007"/>
                    <a:pt x="7973" y="6064"/>
                  </a:cubicBezTo>
                  <a:cubicBezTo>
                    <a:pt x="7970" y="6083"/>
                    <a:pt x="7952" y="6083"/>
                    <a:pt x="7928" y="6075"/>
                  </a:cubicBezTo>
                  <a:cubicBezTo>
                    <a:pt x="7823" y="6033"/>
                    <a:pt x="7563" y="5520"/>
                    <a:pt x="7562" y="5308"/>
                  </a:cubicBezTo>
                  <a:cubicBezTo>
                    <a:pt x="7565" y="5289"/>
                    <a:pt x="7563" y="5240"/>
                    <a:pt x="7577" y="5231"/>
                  </a:cubicBezTo>
                  <a:close/>
                  <a:moveTo>
                    <a:pt x="12356" y="5244"/>
                  </a:moveTo>
                  <a:cubicBezTo>
                    <a:pt x="12335" y="5405"/>
                    <a:pt x="12298" y="5560"/>
                    <a:pt x="12246" y="5701"/>
                  </a:cubicBezTo>
                  <a:cubicBezTo>
                    <a:pt x="12206" y="5815"/>
                    <a:pt x="12133" y="5887"/>
                    <a:pt x="12054" y="5909"/>
                  </a:cubicBezTo>
                  <a:lnTo>
                    <a:pt x="12044" y="5902"/>
                  </a:lnTo>
                  <a:cubicBezTo>
                    <a:pt x="11947" y="5914"/>
                    <a:pt x="11832" y="5731"/>
                    <a:pt x="11718" y="5387"/>
                  </a:cubicBezTo>
                  <a:cubicBezTo>
                    <a:pt x="11788" y="5415"/>
                    <a:pt x="11862" y="5425"/>
                    <a:pt x="11934" y="5414"/>
                  </a:cubicBezTo>
                  <a:cubicBezTo>
                    <a:pt x="12079" y="5395"/>
                    <a:pt x="12222" y="5339"/>
                    <a:pt x="12356" y="5244"/>
                  </a:cubicBezTo>
                  <a:close/>
                  <a:moveTo>
                    <a:pt x="11159" y="5328"/>
                  </a:moveTo>
                  <a:cubicBezTo>
                    <a:pt x="11222" y="5474"/>
                    <a:pt x="11276" y="5627"/>
                    <a:pt x="11319" y="5790"/>
                  </a:cubicBezTo>
                  <a:cubicBezTo>
                    <a:pt x="11335" y="5859"/>
                    <a:pt x="11350" y="5933"/>
                    <a:pt x="11364" y="6007"/>
                  </a:cubicBezTo>
                  <a:cubicBezTo>
                    <a:pt x="11266" y="6114"/>
                    <a:pt x="11153" y="6183"/>
                    <a:pt x="11036" y="6209"/>
                  </a:cubicBezTo>
                  <a:cubicBezTo>
                    <a:pt x="11008" y="6123"/>
                    <a:pt x="10986" y="6035"/>
                    <a:pt x="10967" y="5942"/>
                  </a:cubicBezTo>
                  <a:lnTo>
                    <a:pt x="10962" y="5944"/>
                  </a:lnTo>
                  <a:cubicBezTo>
                    <a:pt x="10934" y="5798"/>
                    <a:pt x="10916" y="5651"/>
                    <a:pt x="10903" y="5500"/>
                  </a:cubicBezTo>
                  <a:cubicBezTo>
                    <a:pt x="10995" y="5473"/>
                    <a:pt x="11082" y="5415"/>
                    <a:pt x="11159" y="5328"/>
                  </a:cubicBezTo>
                  <a:close/>
                  <a:moveTo>
                    <a:pt x="16129" y="5435"/>
                  </a:moveTo>
                  <a:cubicBezTo>
                    <a:pt x="16119" y="5436"/>
                    <a:pt x="16109" y="5442"/>
                    <a:pt x="16103" y="5455"/>
                  </a:cubicBezTo>
                  <a:cubicBezTo>
                    <a:pt x="16089" y="5483"/>
                    <a:pt x="16092" y="5527"/>
                    <a:pt x="16107" y="5552"/>
                  </a:cubicBezTo>
                  <a:lnTo>
                    <a:pt x="16183" y="5653"/>
                  </a:lnTo>
                  <a:cubicBezTo>
                    <a:pt x="16190" y="5663"/>
                    <a:pt x="16198" y="5668"/>
                    <a:pt x="16206" y="5666"/>
                  </a:cubicBezTo>
                  <a:cubicBezTo>
                    <a:pt x="16217" y="5665"/>
                    <a:pt x="16226" y="5657"/>
                    <a:pt x="16232" y="5641"/>
                  </a:cubicBezTo>
                  <a:cubicBezTo>
                    <a:pt x="16246" y="5612"/>
                    <a:pt x="16243" y="5563"/>
                    <a:pt x="16228" y="5538"/>
                  </a:cubicBezTo>
                  <a:lnTo>
                    <a:pt x="16156" y="5449"/>
                  </a:lnTo>
                  <a:cubicBezTo>
                    <a:pt x="16149" y="5437"/>
                    <a:pt x="16138" y="5433"/>
                    <a:pt x="16129" y="5435"/>
                  </a:cubicBezTo>
                  <a:close/>
                  <a:moveTo>
                    <a:pt x="14012" y="5515"/>
                  </a:moveTo>
                  <a:cubicBezTo>
                    <a:pt x="14044" y="5512"/>
                    <a:pt x="14083" y="5545"/>
                    <a:pt x="14089" y="5576"/>
                  </a:cubicBezTo>
                  <a:cubicBezTo>
                    <a:pt x="14096" y="5607"/>
                    <a:pt x="14076" y="5611"/>
                    <a:pt x="14066" y="5625"/>
                  </a:cubicBezTo>
                  <a:lnTo>
                    <a:pt x="14072" y="5625"/>
                  </a:lnTo>
                  <a:cubicBezTo>
                    <a:pt x="14000" y="5720"/>
                    <a:pt x="13654" y="5743"/>
                    <a:pt x="13566" y="5633"/>
                  </a:cubicBezTo>
                  <a:cubicBezTo>
                    <a:pt x="13550" y="5613"/>
                    <a:pt x="13541" y="5594"/>
                    <a:pt x="13543" y="5584"/>
                  </a:cubicBezTo>
                  <a:cubicBezTo>
                    <a:pt x="13544" y="5573"/>
                    <a:pt x="13585" y="5531"/>
                    <a:pt x="13622" y="5525"/>
                  </a:cubicBezTo>
                  <a:cubicBezTo>
                    <a:pt x="13623" y="5539"/>
                    <a:pt x="13623" y="5556"/>
                    <a:pt x="13629" y="5568"/>
                  </a:cubicBezTo>
                  <a:cubicBezTo>
                    <a:pt x="13632" y="5578"/>
                    <a:pt x="13636" y="5585"/>
                    <a:pt x="13642" y="5590"/>
                  </a:cubicBezTo>
                  <a:cubicBezTo>
                    <a:pt x="13699" y="5639"/>
                    <a:pt x="13764" y="5660"/>
                    <a:pt x="13829" y="5650"/>
                  </a:cubicBezTo>
                  <a:cubicBezTo>
                    <a:pt x="13888" y="5644"/>
                    <a:pt x="13945" y="5616"/>
                    <a:pt x="13997" y="5571"/>
                  </a:cubicBezTo>
                  <a:cubicBezTo>
                    <a:pt x="14006" y="5564"/>
                    <a:pt x="14012" y="5549"/>
                    <a:pt x="14012" y="5533"/>
                  </a:cubicBezTo>
                  <a:lnTo>
                    <a:pt x="14012" y="5515"/>
                  </a:lnTo>
                  <a:close/>
                  <a:moveTo>
                    <a:pt x="17291" y="5588"/>
                  </a:moveTo>
                  <a:lnTo>
                    <a:pt x="17207" y="5598"/>
                  </a:lnTo>
                  <a:cubicBezTo>
                    <a:pt x="17191" y="5597"/>
                    <a:pt x="17178" y="5642"/>
                    <a:pt x="17180" y="5704"/>
                  </a:cubicBezTo>
                  <a:cubicBezTo>
                    <a:pt x="17180" y="5706"/>
                    <a:pt x="17180" y="5710"/>
                    <a:pt x="17180" y="5712"/>
                  </a:cubicBezTo>
                  <a:cubicBezTo>
                    <a:pt x="17182" y="5777"/>
                    <a:pt x="17200" y="5832"/>
                    <a:pt x="17216" y="5833"/>
                  </a:cubicBezTo>
                  <a:lnTo>
                    <a:pt x="17297" y="5823"/>
                  </a:lnTo>
                  <a:cubicBezTo>
                    <a:pt x="17314" y="5821"/>
                    <a:pt x="17325" y="5766"/>
                    <a:pt x="17323" y="5703"/>
                  </a:cubicBezTo>
                  <a:cubicBezTo>
                    <a:pt x="17322" y="5640"/>
                    <a:pt x="17308" y="5592"/>
                    <a:pt x="17291" y="5588"/>
                  </a:cubicBezTo>
                  <a:close/>
                  <a:moveTo>
                    <a:pt x="4985" y="5631"/>
                  </a:moveTo>
                  <a:lnTo>
                    <a:pt x="5349" y="5780"/>
                  </a:lnTo>
                  <a:lnTo>
                    <a:pt x="5338" y="5882"/>
                  </a:lnTo>
                  <a:cubicBezTo>
                    <a:pt x="5321" y="6026"/>
                    <a:pt x="5303" y="6225"/>
                    <a:pt x="5286" y="6316"/>
                  </a:cubicBezTo>
                  <a:cubicBezTo>
                    <a:pt x="5284" y="6328"/>
                    <a:pt x="5283" y="6336"/>
                    <a:pt x="5287" y="6347"/>
                  </a:cubicBezTo>
                  <a:cubicBezTo>
                    <a:pt x="5290" y="6357"/>
                    <a:pt x="5295" y="6365"/>
                    <a:pt x="5302" y="6367"/>
                  </a:cubicBezTo>
                  <a:cubicBezTo>
                    <a:pt x="5335" y="6391"/>
                    <a:pt x="5402" y="6414"/>
                    <a:pt x="5472" y="6437"/>
                  </a:cubicBezTo>
                  <a:cubicBezTo>
                    <a:pt x="5559" y="6471"/>
                    <a:pt x="5653" y="6518"/>
                    <a:pt x="5706" y="6535"/>
                  </a:cubicBezTo>
                  <a:cubicBezTo>
                    <a:pt x="5696" y="6620"/>
                    <a:pt x="5684" y="6704"/>
                    <a:pt x="5667" y="6786"/>
                  </a:cubicBezTo>
                  <a:cubicBezTo>
                    <a:pt x="5472" y="6764"/>
                    <a:pt x="4811" y="6504"/>
                    <a:pt x="4422" y="6343"/>
                  </a:cubicBezTo>
                  <a:cubicBezTo>
                    <a:pt x="4423" y="6333"/>
                    <a:pt x="4424" y="6329"/>
                    <a:pt x="4424" y="6329"/>
                  </a:cubicBezTo>
                  <a:cubicBezTo>
                    <a:pt x="4426" y="6265"/>
                    <a:pt x="4432" y="6209"/>
                    <a:pt x="4445" y="6148"/>
                  </a:cubicBezTo>
                  <a:cubicBezTo>
                    <a:pt x="4558" y="6154"/>
                    <a:pt x="4673" y="6175"/>
                    <a:pt x="4783" y="6213"/>
                  </a:cubicBezTo>
                  <a:lnTo>
                    <a:pt x="4870" y="6212"/>
                  </a:lnTo>
                  <a:cubicBezTo>
                    <a:pt x="4883" y="6214"/>
                    <a:pt x="4898" y="6197"/>
                    <a:pt x="4901" y="6175"/>
                  </a:cubicBezTo>
                  <a:cubicBezTo>
                    <a:pt x="4909" y="6119"/>
                    <a:pt x="4925" y="6057"/>
                    <a:pt x="4933" y="5991"/>
                  </a:cubicBezTo>
                  <a:cubicBezTo>
                    <a:pt x="4956" y="5874"/>
                    <a:pt x="4972" y="5753"/>
                    <a:pt x="4985" y="5631"/>
                  </a:cubicBezTo>
                  <a:close/>
                  <a:moveTo>
                    <a:pt x="13119" y="5671"/>
                  </a:moveTo>
                  <a:cubicBezTo>
                    <a:pt x="13116" y="5696"/>
                    <a:pt x="13112" y="5721"/>
                    <a:pt x="13113" y="5745"/>
                  </a:cubicBezTo>
                  <a:lnTo>
                    <a:pt x="13059" y="5752"/>
                  </a:lnTo>
                  <a:cubicBezTo>
                    <a:pt x="13067" y="5730"/>
                    <a:pt x="13066" y="5708"/>
                    <a:pt x="13065" y="5685"/>
                  </a:cubicBezTo>
                  <a:lnTo>
                    <a:pt x="13119" y="5671"/>
                  </a:lnTo>
                  <a:close/>
                  <a:moveTo>
                    <a:pt x="12774" y="5676"/>
                  </a:moveTo>
                  <a:lnTo>
                    <a:pt x="12814" y="5685"/>
                  </a:lnTo>
                  <a:cubicBezTo>
                    <a:pt x="12813" y="5703"/>
                    <a:pt x="12810" y="5721"/>
                    <a:pt x="12807" y="5738"/>
                  </a:cubicBezTo>
                  <a:lnTo>
                    <a:pt x="12776" y="5726"/>
                  </a:lnTo>
                  <a:lnTo>
                    <a:pt x="12774" y="5676"/>
                  </a:lnTo>
                  <a:close/>
                  <a:moveTo>
                    <a:pt x="12889" y="5693"/>
                  </a:moveTo>
                  <a:cubicBezTo>
                    <a:pt x="12895" y="5690"/>
                    <a:pt x="12899" y="5689"/>
                    <a:pt x="12900" y="5698"/>
                  </a:cubicBezTo>
                  <a:cubicBezTo>
                    <a:pt x="12900" y="5715"/>
                    <a:pt x="12902" y="5742"/>
                    <a:pt x="12903" y="5764"/>
                  </a:cubicBezTo>
                  <a:cubicBezTo>
                    <a:pt x="12888" y="5752"/>
                    <a:pt x="12877" y="5752"/>
                    <a:pt x="12862" y="5753"/>
                  </a:cubicBezTo>
                  <a:cubicBezTo>
                    <a:pt x="12871" y="5734"/>
                    <a:pt x="12870" y="5719"/>
                    <a:pt x="12869" y="5701"/>
                  </a:cubicBezTo>
                  <a:cubicBezTo>
                    <a:pt x="12875" y="5702"/>
                    <a:pt x="12883" y="5696"/>
                    <a:pt x="12889" y="5693"/>
                  </a:cubicBezTo>
                  <a:close/>
                  <a:moveTo>
                    <a:pt x="13012" y="5699"/>
                  </a:moveTo>
                  <a:cubicBezTo>
                    <a:pt x="13011" y="5723"/>
                    <a:pt x="13010" y="5744"/>
                    <a:pt x="13006" y="5766"/>
                  </a:cubicBezTo>
                  <a:lnTo>
                    <a:pt x="12961" y="5772"/>
                  </a:lnTo>
                  <a:cubicBezTo>
                    <a:pt x="12960" y="5750"/>
                    <a:pt x="12959" y="5724"/>
                    <a:pt x="12958" y="5706"/>
                  </a:cubicBezTo>
                  <a:cubicBezTo>
                    <a:pt x="12973" y="5704"/>
                    <a:pt x="12989" y="5702"/>
                    <a:pt x="13012" y="5699"/>
                  </a:cubicBezTo>
                  <a:close/>
                  <a:moveTo>
                    <a:pt x="13837" y="5791"/>
                  </a:moveTo>
                  <a:cubicBezTo>
                    <a:pt x="13849" y="5886"/>
                    <a:pt x="13884" y="6278"/>
                    <a:pt x="13906" y="6535"/>
                  </a:cubicBezTo>
                  <a:cubicBezTo>
                    <a:pt x="13907" y="6582"/>
                    <a:pt x="13906" y="6630"/>
                    <a:pt x="13903" y="6677"/>
                  </a:cubicBezTo>
                  <a:cubicBezTo>
                    <a:pt x="13885" y="6620"/>
                    <a:pt x="13869" y="6561"/>
                    <a:pt x="13863" y="6542"/>
                  </a:cubicBezTo>
                  <a:cubicBezTo>
                    <a:pt x="13860" y="6475"/>
                    <a:pt x="13830" y="6004"/>
                    <a:pt x="13821" y="5795"/>
                  </a:cubicBezTo>
                  <a:lnTo>
                    <a:pt x="13837" y="5791"/>
                  </a:lnTo>
                  <a:close/>
                  <a:moveTo>
                    <a:pt x="7662" y="5810"/>
                  </a:moveTo>
                  <a:lnTo>
                    <a:pt x="7678" y="5842"/>
                  </a:lnTo>
                  <a:cubicBezTo>
                    <a:pt x="7631" y="5935"/>
                    <a:pt x="7400" y="6324"/>
                    <a:pt x="7311" y="6474"/>
                  </a:cubicBezTo>
                  <a:cubicBezTo>
                    <a:pt x="7282" y="6514"/>
                    <a:pt x="7250" y="6550"/>
                    <a:pt x="7217" y="6581"/>
                  </a:cubicBezTo>
                  <a:cubicBezTo>
                    <a:pt x="7238" y="6509"/>
                    <a:pt x="7266" y="6418"/>
                    <a:pt x="7272" y="6404"/>
                  </a:cubicBezTo>
                  <a:cubicBezTo>
                    <a:pt x="7304" y="6355"/>
                    <a:pt x="7553" y="5969"/>
                    <a:pt x="7662" y="5810"/>
                  </a:cubicBezTo>
                  <a:close/>
                  <a:moveTo>
                    <a:pt x="12780" y="5815"/>
                  </a:moveTo>
                  <a:cubicBezTo>
                    <a:pt x="12862" y="5851"/>
                    <a:pt x="12948" y="5861"/>
                    <a:pt x="13032" y="5852"/>
                  </a:cubicBezTo>
                  <a:cubicBezTo>
                    <a:pt x="13053" y="5851"/>
                    <a:pt x="13074" y="5848"/>
                    <a:pt x="13095" y="5844"/>
                  </a:cubicBezTo>
                  <a:cubicBezTo>
                    <a:pt x="13083" y="5922"/>
                    <a:pt x="13069" y="6003"/>
                    <a:pt x="13052" y="6079"/>
                  </a:cubicBezTo>
                  <a:lnTo>
                    <a:pt x="13003" y="6085"/>
                  </a:lnTo>
                  <a:cubicBezTo>
                    <a:pt x="12937" y="6076"/>
                    <a:pt x="12870" y="6074"/>
                    <a:pt x="12805" y="6079"/>
                  </a:cubicBezTo>
                  <a:cubicBezTo>
                    <a:pt x="12789" y="5992"/>
                    <a:pt x="12784" y="5910"/>
                    <a:pt x="12780" y="5815"/>
                  </a:cubicBezTo>
                  <a:close/>
                  <a:moveTo>
                    <a:pt x="2414" y="5925"/>
                  </a:moveTo>
                  <a:cubicBezTo>
                    <a:pt x="2458" y="5981"/>
                    <a:pt x="2495" y="6021"/>
                    <a:pt x="2554" y="6091"/>
                  </a:cubicBezTo>
                  <a:cubicBezTo>
                    <a:pt x="2539" y="6103"/>
                    <a:pt x="2529" y="6114"/>
                    <a:pt x="2508" y="6129"/>
                  </a:cubicBezTo>
                  <a:cubicBezTo>
                    <a:pt x="2444" y="6184"/>
                    <a:pt x="2376" y="6231"/>
                    <a:pt x="2309" y="6274"/>
                  </a:cubicBezTo>
                  <a:cubicBezTo>
                    <a:pt x="2346" y="6183"/>
                    <a:pt x="2384" y="6057"/>
                    <a:pt x="2414" y="5925"/>
                  </a:cubicBezTo>
                  <a:close/>
                  <a:moveTo>
                    <a:pt x="15949" y="5925"/>
                  </a:moveTo>
                  <a:cubicBezTo>
                    <a:pt x="15935" y="5928"/>
                    <a:pt x="15925" y="5962"/>
                    <a:pt x="15926" y="6002"/>
                  </a:cubicBezTo>
                  <a:cubicBezTo>
                    <a:pt x="15928" y="6045"/>
                    <a:pt x="15941" y="6080"/>
                    <a:pt x="15956" y="6080"/>
                  </a:cubicBezTo>
                  <a:cubicBezTo>
                    <a:pt x="16036" y="6080"/>
                    <a:pt x="16119" y="6097"/>
                    <a:pt x="16200" y="6132"/>
                  </a:cubicBezTo>
                  <a:lnTo>
                    <a:pt x="16208" y="6131"/>
                  </a:lnTo>
                  <a:cubicBezTo>
                    <a:pt x="16220" y="6130"/>
                    <a:pt x="16226" y="6107"/>
                    <a:pt x="16229" y="6077"/>
                  </a:cubicBezTo>
                  <a:cubicBezTo>
                    <a:pt x="16231" y="6037"/>
                    <a:pt x="16225" y="5996"/>
                    <a:pt x="16211" y="5983"/>
                  </a:cubicBezTo>
                  <a:cubicBezTo>
                    <a:pt x="16124" y="5942"/>
                    <a:pt x="16036" y="5924"/>
                    <a:pt x="15949" y="5925"/>
                  </a:cubicBezTo>
                  <a:close/>
                  <a:moveTo>
                    <a:pt x="16692" y="6014"/>
                  </a:moveTo>
                  <a:lnTo>
                    <a:pt x="16697" y="6014"/>
                  </a:lnTo>
                  <a:cubicBezTo>
                    <a:pt x="16708" y="6014"/>
                    <a:pt x="16721" y="6017"/>
                    <a:pt x="16728" y="6033"/>
                  </a:cubicBezTo>
                  <a:cubicBezTo>
                    <a:pt x="16738" y="6055"/>
                    <a:pt x="16741" y="6085"/>
                    <a:pt x="16737" y="6112"/>
                  </a:cubicBezTo>
                  <a:lnTo>
                    <a:pt x="16732" y="6113"/>
                  </a:lnTo>
                  <a:cubicBezTo>
                    <a:pt x="16728" y="6130"/>
                    <a:pt x="16717" y="6139"/>
                    <a:pt x="16706" y="6139"/>
                  </a:cubicBezTo>
                  <a:cubicBezTo>
                    <a:pt x="16687" y="6138"/>
                    <a:pt x="16669" y="6119"/>
                    <a:pt x="16659" y="6091"/>
                  </a:cubicBezTo>
                  <a:cubicBezTo>
                    <a:pt x="16657" y="6070"/>
                    <a:pt x="16658" y="6050"/>
                    <a:pt x="16666" y="6033"/>
                  </a:cubicBezTo>
                  <a:cubicBezTo>
                    <a:pt x="16672" y="6020"/>
                    <a:pt x="16682" y="6015"/>
                    <a:pt x="16692" y="6014"/>
                  </a:cubicBezTo>
                  <a:close/>
                  <a:moveTo>
                    <a:pt x="11385" y="6079"/>
                  </a:moveTo>
                  <a:lnTo>
                    <a:pt x="11392" y="6129"/>
                  </a:lnTo>
                  <a:lnTo>
                    <a:pt x="11366" y="6155"/>
                  </a:lnTo>
                  <a:lnTo>
                    <a:pt x="11361" y="6155"/>
                  </a:lnTo>
                  <a:cubicBezTo>
                    <a:pt x="11356" y="6142"/>
                    <a:pt x="11354" y="6134"/>
                    <a:pt x="11351" y="6120"/>
                  </a:cubicBezTo>
                  <a:lnTo>
                    <a:pt x="11385" y="6079"/>
                  </a:lnTo>
                  <a:close/>
                  <a:moveTo>
                    <a:pt x="17269" y="6107"/>
                  </a:moveTo>
                  <a:cubicBezTo>
                    <a:pt x="17255" y="6099"/>
                    <a:pt x="17243" y="6116"/>
                    <a:pt x="17240" y="6148"/>
                  </a:cubicBezTo>
                  <a:cubicBezTo>
                    <a:pt x="17237" y="6180"/>
                    <a:pt x="17242" y="6211"/>
                    <a:pt x="17256" y="6220"/>
                  </a:cubicBezTo>
                  <a:lnTo>
                    <a:pt x="17426" y="6318"/>
                  </a:lnTo>
                  <a:lnTo>
                    <a:pt x="17436" y="6318"/>
                  </a:lnTo>
                  <a:cubicBezTo>
                    <a:pt x="17447" y="6318"/>
                    <a:pt x="17458" y="6303"/>
                    <a:pt x="17461" y="6277"/>
                  </a:cubicBezTo>
                  <a:cubicBezTo>
                    <a:pt x="17463" y="6245"/>
                    <a:pt x="17453" y="6213"/>
                    <a:pt x="17439" y="6205"/>
                  </a:cubicBezTo>
                  <a:lnTo>
                    <a:pt x="17269" y="6107"/>
                  </a:lnTo>
                  <a:close/>
                  <a:moveTo>
                    <a:pt x="11303" y="6155"/>
                  </a:moveTo>
                  <a:lnTo>
                    <a:pt x="11323" y="6204"/>
                  </a:lnTo>
                  <a:cubicBezTo>
                    <a:pt x="11309" y="6216"/>
                    <a:pt x="11293" y="6228"/>
                    <a:pt x="11279" y="6239"/>
                  </a:cubicBezTo>
                  <a:cubicBezTo>
                    <a:pt x="11272" y="6220"/>
                    <a:pt x="11269" y="6196"/>
                    <a:pt x="11268" y="6180"/>
                  </a:cubicBezTo>
                  <a:lnTo>
                    <a:pt x="11303" y="6155"/>
                  </a:lnTo>
                  <a:close/>
                  <a:moveTo>
                    <a:pt x="13032" y="6171"/>
                  </a:moveTo>
                  <a:cubicBezTo>
                    <a:pt x="13016" y="6234"/>
                    <a:pt x="12993" y="6291"/>
                    <a:pt x="12964" y="6340"/>
                  </a:cubicBezTo>
                  <a:lnTo>
                    <a:pt x="12955" y="6342"/>
                  </a:lnTo>
                  <a:cubicBezTo>
                    <a:pt x="12927" y="6333"/>
                    <a:pt x="12899" y="6335"/>
                    <a:pt x="12870" y="6337"/>
                  </a:cubicBezTo>
                  <a:lnTo>
                    <a:pt x="12865" y="6337"/>
                  </a:lnTo>
                  <a:cubicBezTo>
                    <a:pt x="12842" y="6290"/>
                    <a:pt x="12827" y="6232"/>
                    <a:pt x="12822" y="6172"/>
                  </a:cubicBezTo>
                  <a:cubicBezTo>
                    <a:pt x="12875" y="6169"/>
                    <a:pt x="12942" y="6170"/>
                    <a:pt x="13002" y="6174"/>
                  </a:cubicBezTo>
                  <a:lnTo>
                    <a:pt x="13032" y="6171"/>
                  </a:lnTo>
                  <a:close/>
                  <a:moveTo>
                    <a:pt x="11221" y="6223"/>
                  </a:moveTo>
                  <a:cubicBezTo>
                    <a:pt x="11226" y="6243"/>
                    <a:pt x="11233" y="6267"/>
                    <a:pt x="11237" y="6288"/>
                  </a:cubicBezTo>
                  <a:lnTo>
                    <a:pt x="11198" y="6307"/>
                  </a:lnTo>
                  <a:lnTo>
                    <a:pt x="11188" y="6301"/>
                  </a:lnTo>
                  <a:cubicBezTo>
                    <a:pt x="11183" y="6283"/>
                    <a:pt x="11182" y="6268"/>
                    <a:pt x="11178" y="6250"/>
                  </a:cubicBezTo>
                  <a:lnTo>
                    <a:pt x="11221" y="6223"/>
                  </a:lnTo>
                  <a:close/>
                  <a:moveTo>
                    <a:pt x="11404" y="6231"/>
                  </a:moveTo>
                  <a:cubicBezTo>
                    <a:pt x="11419" y="6318"/>
                    <a:pt x="11435" y="6407"/>
                    <a:pt x="11438" y="6486"/>
                  </a:cubicBezTo>
                  <a:cubicBezTo>
                    <a:pt x="11382" y="6514"/>
                    <a:pt x="11311" y="6571"/>
                    <a:pt x="11252" y="6612"/>
                  </a:cubicBezTo>
                  <a:lnTo>
                    <a:pt x="11212" y="6639"/>
                  </a:lnTo>
                  <a:lnTo>
                    <a:pt x="11207" y="6631"/>
                  </a:lnTo>
                  <a:cubicBezTo>
                    <a:pt x="11175" y="6570"/>
                    <a:pt x="11146" y="6502"/>
                    <a:pt x="11118" y="6435"/>
                  </a:cubicBezTo>
                  <a:cubicBezTo>
                    <a:pt x="11222" y="6399"/>
                    <a:pt x="11318" y="6334"/>
                    <a:pt x="11404" y="6231"/>
                  </a:cubicBezTo>
                  <a:close/>
                  <a:moveTo>
                    <a:pt x="11120" y="6272"/>
                  </a:moveTo>
                  <a:cubicBezTo>
                    <a:pt x="11126" y="6294"/>
                    <a:pt x="11134" y="6313"/>
                    <a:pt x="11141" y="6336"/>
                  </a:cubicBezTo>
                  <a:cubicBezTo>
                    <a:pt x="11124" y="6348"/>
                    <a:pt x="11109" y="6348"/>
                    <a:pt x="11092" y="6350"/>
                  </a:cubicBezTo>
                  <a:lnTo>
                    <a:pt x="11067" y="6286"/>
                  </a:lnTo>
                  <a:lnTo>
                    <a:pt x="11120" y="6272"/>
                  </a:lnTo>
                  <a:close/>
                  <a:moveTo>
                    <a:pt x="16181" y="6401"/>
                  </a:moveTo>
                  <a:lnTo>
                    <a:pt x="16096" y="6410"/>
                  </a:lnTo>
                  <a:cubicBezTo>
                    <a:pt x="16080" y="6418"/>
                    <a:pt x="16070" y="6471"/>
                    <a:pt x="16070" y="6532"/>
                  </a:cubicBezTo>
                  <a:cubicBezTo>
                    <a:pt x="16072" y="6597"/>
                    <a:pt x="16085" y="6646"/>
                    <a:pt x="16102" y="6646"/>
                  </a:cubicBezTo>
                  <a:lnTo>
                    <a:pt x="16186" y="6637"/>
                  </a:lnTo>
                  <a:cubicBezTo>
                    <a:pt x="16203" y="6635"/>
                    <a:pt x="16214" y="6586"/>
                    <a:pt x="16212" y="6523"/>
                  </a:cubicBezTo>
                  <a:cubicBezTo>
                    <a:pt x="16211" y="6460"/>
                    <a:pt x="16197" y="6404"/>
                    <a:pt x="16181" y="6401"/>
                  </a:cubicBezTo>
                  <a:close/>
                  <a:moveTo>
                    <a:pt x="4419" y="6440"/>
                  </a:moveTo>
                  <a:lnTo>
                    <a:pt x="4511" y="6470"/>
                  </a:lnTo>
                  <a:cubicBezTo>
                    <a:pt x="4507" y="6523"/>
                    <a:pt x="4497" y="6571"/>
                    <a:pt x="4484" y="6619"/>
                  </a:cubicBezTo>
                  <a:lnTo>
                    <a:pt x="4458" y="6612"/>
                  </a:lnTo>
                  <a:cubicBezTo>
                    <a:pt x="4442" y="6608"/>
                    <a:pt x="4425" y="6603"/>
                    <a:pt x="4409" y="6596"/>
                  </a:cubicBezTo>
                  <a:lnTo>
                    <a:pt x="4411" y="6581"/>
                  </a:lnTo>
                  <a:cubicBezTo>
                    <a:pt x="4411" y="6534"/>
                    <a:pt x="4414" y="6486"/>
                    <a:pt x="4419" y="6440"/>
                  </a:cubicBezTo>
                  <a:close/>
                  <a:moveTo>
                    <a:pt x="4563" y="6496"/>
                  </a:moveTo>
                  <a:lnTo>
                    <a:pt x="4655" y="6524"/>
                  </a:lnTo>
                  <a:cubicBezTo>
                    <a:pt x="4649" y="6574"/>
                    <a:pt x="4641" y="6620"/>
                    <a:pt x="4629" y="6667"/>
                  </a:cubicBezTo>
                  <a:lnTo>
                    <a:pt x="4536" y="6643"/>
                  </a:lnTo>
                  <a:cubicBezTo>
                    <a:pt x="4547" y="6594"/>
                    <a:pt x="4558" y="6547"/>
                    <a:pt x="4563" y="6496"/>
                  </a:cubicBezTo>
                  <a:close/>
                  <a:moveTo>
                    <a:pt x="4707" y="6542"/>
                  </a:moveTo>
                  <a:lnTo>
                    <a:pt x="4804" y="6573"/>
                  </a:lnTo>
                  <a:cubicBezTo>
                    <a:pt x="4798" y="6622"/>
                    <a:pt x="4785" y="6667"/>
                    <a:pt x="4774" y="6713"/>
                  </a:cubicBezTo>
                  <a:lnTo>
                    <a:pt x="4681" y="6691"/>
                  </a:lnTo>
                  <a:cubicBezTo>
                    <a:pt x="4692" y="6644"/>
                    <a:pt x="4701" y="6591"/>
                    <a:pt x="4707" y="6542"/>
                  </a:cubicBezTo>
                  <a:close/>
                  <a:moveTo>
                    <a:pt x="17234" y="6562"/>
                  </a:moveTo>
                  <a:cubicBezTo>
                    <a:pt x="17225" y="6562"/>
                    <a:pt x="17216" y="6568"/>
                    <a:pt x="17210" y="6581"/>
                  </a:cubicBezTo>
                  <a:cubicBezTo>
                    <a:pt x="17196" y="6608"/>
                    <a:pt x="17194" y="6652"/>
                    <a:pt x="17209" y="6677"/>
                  </a:cubicBezTo>
                  <a:cubicBezTo>
                    <a:pt x="17211" y="6680"/>
                    <a:pt x="17216" y="6680"/>
                    <a:pt x="17218" y="6683"/>
                  </a:cubicBezTo>
                  <a:lnTo>
                    <a:pt x="17289" y="6778"/>
                  </a:lnTo>
                  <a:cubicBezTo>
                    <a:pt x="17296" y="6788"/>
                    <a:pt x="17304" y="6792"/>
                    <a:pt x="17313" y="6791"/>
                  </a:cubicBezTo>
                  <a:cubicBezTo>
                    <a:pt x="17323" y="6790"/>
                    <a:pt x="17332" y="6781"/>
                    <a:pt x="17339" y="6765"/>
                  </a:cubicBezTo>
                  <a:cubicBezTo>
                    <a:pt x="17351" y="6738"/>
                    <a:pt x="17349" y="6694"/>
                    <a:pt x="17335" y="6670"/>
                  </a:cubicBezTo>
                  <a:lnTo>
                    <a:pt x="17259" y="6583"/>
                  </a:lnTo>
                  <a:cubicBezTo>
                    <a:pt x="17251" y="6571"/>
                    <a:pt x="17243" y="6563"/>
                    <a:pt x="17234" y="6562"/>
                  </a:cubicBezTo>
                  <a:close/>
                  <a:moveTo>
                    <a:pt x="11447" y="6581"/>
                  </a:moveTo>
                  <a:cubicBezTo>
                    <a:pt x="11453" y="6641"/>
                    <a:pt x="11454" y="6702"/>
                    <a:pt x="11442" y="6759"/>
                  </a:cubicBezTo>
                  <a:cubicBezTo>
                    <a:pt x="11414" y="6774"/>
                    <a:pt x="11385" y="6798"/>
                    <a:pt x="11359" y="6821"/>
                  </a:cubicBezTo>
                  <a:lnTo>
                    <a:pt x="11346" y="6823"/>
                  </a:lnTo>
                  <a:cubicBezTo>
                    <a:pt x="11310" y="6797"/>
                    <a:pt x="11279" y="6760"/>
                    <a:pt x="11252" y="6715"/>
                  </a:cubicBezTo>
                  <a:lnTo>
                    <a:pt x="11278" y="6697"/>
                  </a:lnTo>
                  <a:cubicBezTo>
                    <a:pt x="11333" y="6659"/>
                    <a:pt x="11395" y="6609"/>
                    <a:pt x="11447" y="6581"/>
                  </a:cubicBezTo>
                  <a:close/>
                  <a:moveTo>
                    <a:pt x="4851" y="6596"/>
                  </a:moveTo>
                  <a:lnTo>
                    <a:pt x="4948" y="6627"/>
                  </a:lnTo>
                  <a:cubicBezTo>
                    <a:pt x="4943" y="6675"/>
                    <a:pt x="4933" y="6717"/>
                    <a:pt x="4922" y="6762"/>
                  </a:cubicBezTo>
                  <a:lnTo>
                    <a:pt x="4914" y="6759"/>
                  </a:lnTo>
                  <a:lnTo>
                    <a:pt x="4830" y="6740"/>
                  </a:lnTo>
                  <a:cubicBezTo>
                    <a:pt x="4840" y="6694"/>
                    <a:pt x="4845" y="6644"/>
                    <a:pt x="4851" y="6596"/>
                  </a:cubicBezTo>
                  <a:close/>
                  <a:moveTo>
                    <a:pt x="5000" y="6645"/>
                  </a:moveTo>
                  <a:lnTo>
                    <a:pt x="5093" y="6673"/>
                  </a:lnTo>
                  <a:cubicBezTo>
                    <a:pt x="5088" y="6721"/>
                    <a:pt x="5079" y="6763"/>
                    <a:pt x="5068" y="6808"/>
                  </a:cubicBezTo>
                  <a:lnTo>
                    <a:pt x="4975" y="6780"/>
                  </a:lnTo>
                  <a:cubicBezTo>
                    <a:pt x="4985" y="6735"/>
                    <a:pt x="4995" y="6692"/>
                    <a:pt x="5000" y="6645"/>
                  </a:cubicBezTo>
                  <a:close/>
                  <a:moveTo>
                    <a:pt x="5145" y="6691"/>
                  </a:moveTo>
                  <a:lnTo>
                    <a:pt x="5238" y="6721"/>
                  </a:lnTo>
                  <a:cubicBezTo>
                    <a:pt x="5232" y="6768"/>
                    <a:pt x="5224" y="6811"/>
                    <a:pt x="5213" y="6856"/>
                  </a:cubicBezTo>
                  <a:lnTo>
                    <a:pt x="5119" y="6834"/>
                  </a:lnTo>
                  <a:cubicBezTo>
                    <a:pt x="5130" y="6788"/>
                    <a:pt x="5140" y="6739"/>
                    <a:pt x="5145" y="6691"/>
                  </a:cubicBezTo>
                  <a:close/>
                  <a:moveTo>
                    <a:pt x="5290" y="6738"/>
                  </a:moveTo>
                  <a:lnTo>
                    <a:pt x="5382" y="6769"/>
                  </a:lnTo>
                  <a:cubicBezTo>
                    <a:pt x="5377" y="6816"/>
                    <a:pt x="5373" y="6859"/>
                    <a:pt x="5362" y="6903"/>
                  </a:cubicBezTo>
                  <a:lnTo>
                    <a:pt x="5265" y="6873"/>
                  </a:lnTo>
                  <a:cubicBezTo>
                    <a:pt x="5275" y="6829"/>
                    <a:pt x="5284" y="6786"/>
                    <a:pt x="5290" y="6738"/>
                  </a:cubicBezTo>
                  <a:close/>
                  <a:moveTo>
                    <a:pt x="5435" y="6784"/>
                  </a:moveTo>
                  <a:lnTo>
                    <a:pt x="5532" y="6816"/>
                  </a:lnTo>
                  <a:cubicBezTo>
                    <a:pt x="5526" y="6863"/>
                    <a:pt x="5517" y="6907"/>
                    <a:pt x="5506" y="6951"/>
                  </a:cubicBezTo>
                  <a:lnTo>
                    <a:pt x="5415" y="6921"/>
                  </a:lnTo>
                  <a:cubicBezTo>
                    <a:pt x="5425" y="6876"/>
                    <a:pt x="5429" y="6832"/>
                    <a:pt x="5435" y="6784"/>
                  </a:cubicBezTo>
                  <a:close/>
                  <a:moveTo>
                    <a:pt x="5575" y="6830"/>
                  </a:moveTo>
                  <a:cubicBezTo>
                    <a:pt x="5603" y="6839"/>
                    <a:pt x="5631" y="6848"/>
                    <a:pt x="5660" y="6851"/>
                  </a:cubicBezTo>
                  <a:cubicBezTo>
                    <a:pt x="5656" y="6880"/>
                    <a:pt x="5653" y="6907"/>
                    <a:pt x="5649" y="6938"/>
                  </a:cubicBezTo>
                  <a:lnTo>
                    <a:pt x="5642" y="6995"/>
                  </a:lnTo>
                  <a:lnTo>
                    <a:pt x="5549" y="6973"/>
                  </a:lnTo>
                  <a:cubicBezTo>
                    <a:pt x="5560" y="6929"/>
                    <a:pt x="5569" y="6878"/>
                    <a:pt x="5575" y="6830"/>
                  </a:cubicBezTo>
                  <a:close/>
                  <a:moveTo>
                    <a:pt x="16378" y="6865"/>
                  </a:moveTo>
                  <a:cubicBezTo>
                    <a:pt x="16369" y="6868"/>
                    <a:pt x="16360" y="6877"/>
                    <a:pt x="16353" y="6891"/>
                  </a:cubicBezTo>
                  <a:lnTo>
                    <a:pt x="16297" y="7008"/>
                  </a:lnTo>
                  <a:cubicBezTo>
                    <a:pt x="16282" y="7034"/>
                    <a:pt x="16284" y="7073"/>
                    <a:pt x="16301" y="7095"/>
                  </a:cubicBezTo>
                  <a:cubicBezTo>
                    <a:pt x="16308" y="7104"/>
                    <a:pt x="16313" y="7109"/>
                    <a:pt x="16323" y="7108"/>
                  </a:cubicBezTo>
                  <a:cubicBezTo>
                    <a:pt x="16335" y="7106"/>
                    <a:pt x="16346" y="7098"/>
                    <a:pt x="16353" y="7083"/>
                  </a:cubicBezTo>
                  <a:lnTo>
                    <a:pt x="16410" y="6957"/>
                  </a:lnTo>
                  <a:cubicBezTo>
                    <a:pt x="16425" y="6932"/>
                    <a:pt x="16424" y="6898"/>
                    <a:pt x="16407" y="6876"/>
                  </a:cubicBezTo>
                  <a:cubicBezTo>
                    <a:pt x="16399" y="6867"/>
                    <a:pt x="16388" y="6863"/>
                    <a:pt x="16378" y="6865"/>
                  </a:cubicBezTo>
                  <a:close/>
                  <a:moveTo>
                    <a:pt x="13545" y="6883"/>
                  </a:moveTo>
                  <a:cubicBezTo>
                    <a:pt x="13531" y="6880"/>
                    <a:pt x="13519" y="6882"/>
                    <a:pt x="13506" y="6894"/>
                  </a:cubicBezTo>
                  <a:cubicBezTo>
                    <a:pt x="13485" y="6924"/>
                    <a:pt x="13470" y="6964"/>
                    <a:pt x="13471" y="7010"/>
                  </a:cubicBezTo>
                  <a:cubicBezTo>
                    <a:pt x="13469" y="7082"/>
                    <a:pt x="13477" y="7154"/>
                    <a:pt x="13494" y="7221"/>
                  </a:cubicBezTo>
                  <a:cubicBezTo>
                    <a:pt x="13499" y="7245"/>
                    <a:pt x="13506" y="7274"/>
                    <a:pt x="13510" y="7300"/>
                  </a:cubicBezTo>
                  <a:cubicBezTo>
                    <a:pt x="13531" y="7445"/>
                    <a:pt x="13537" y="7593"/>
                    <a:pt x="13529" y="7741"/>
                  </a:cubicBezTo>
                  <a:cubicBezTo>
                    <a:pt x="13521" y="7740"/>
                    <a:pt x="13512" y="7741"/>
                    <a:pt x="13503" y="7744"/>
                  </a:cubicBezTo>
                  <a:lnTo>
                    <a:pt x="13494" y="7738"/>
                  </a:lnTo>
                  <a:cubicBezTo>
                    <a:pt x="13466" y="7689"/>
                    <a:pt x="13439" y="7640"/>
                    <a:pt x="13415" y="7586"/>
                  </a:cubicBezTo>
                  <a:cubicBezTo>
                    <a:pt x="13319" y="7381"/>
                    <a:pt x="13271" y="7284"/>
                    <a:pt x="13227" y="7289"/>
                  </a:cubicBezTo>
                  <a:cubicBezTo>
                    <a:pt x="13213" y="7291"/>
                    <a:pt x="13200" y="7309"/>
                    <a:pt x="13194" y="7330"/>
                  </a:cubicBezTo>
                  <a:cubicBezTo>
                    <a:pt x="13179" y="7376"/>
                    <a:pt x="13204" y="7435"/>
                    <a:pt x="13262" y="7566"/>
                  </a:cubicBezTo>
                  <a:cubicBezTo>
                    <a:pt x="13273" y="7592"/>
                    <a:pt x="13286" y="7610"/>
                    <a:pt x="13287" y="7622"/>
                  </a:cubicBezTo>
                  <a:cubicBezTo>
                    <a:pt x="13311" y="7692"/>
                    <a:pt x="13342" y="7754"/>
                    <a:pt x="13380" y="7803"/>
                  </a:cubicBezTo>
                  <a:lnTo>
                    <a:pt x="13326" y="7795"/>
                  </a:lnTo>
                  <a:cubicBezTo>
                    <a:pt x="13174" y="7772"/>
                    <a:pt x="13092" y="7771"/>
                    <a:pt x="13067" y="7827"/>
                  </a:cubicBezTo>
                  <a:cubicBezTo>
                    <a:pt x="13058" y="7846"/>
                    <a:pt x="13060" y="7871"/>
                    <a:pt x="13066" y="7893"/>
                  </a:cubicBezTo>
                  <a:cubicBezTo>
                    <a:pt x="13077" y="7942"/>
                    <a:pt x="13118" y="7956"/>
                    <a:pt x="13217" y="7971"/>
                  </a:cubicBezTo>
                  <a:lnTo>
                    <a:pt x="13258" y="7980"/>
                  </a:lnTo>
                  <a:cubicBezTo>
                    <a:pt x="13293" y="7994"/>
                    <a:pt x="13330" y="7995"/>
                    <a:pt x="13366" y="7990"/>
                  </a:cubicBezTo>
                  <a:cubicBezTo>
                    <a:pt x="13396" y="7986"/>
                    <a:pt x="13425" y="7973"/>
                    <a:pt x="13454" y="7957"/>
                  </a:cubicBezTo>
                  <a:lnTo>
                    <a:pt x="13454" y="7973"/>
                  </a:lnTo>
                  <a:cubicBezTo>
                    <a:pt x="13454" y="7980"/>
                    <a:pt x="13454" y="7987"/>
                    <a:pt x="13455" y="7995"/>
                  </a:cubicBezTo>
                  <a:cubicBezTo>
                    <a:pt x="13331" y="8119"/>
                    <a:pt x="13197" y="8209"/>
                    <a:pt x="13054" y="8257"/>
                  </a:cubicBezTo>
                  <a:cubicBezTo>
                    <a:pt x="12711" y="8407"/>
                    <a:pt x="12355" y="8563"/>
                    <a:pt x="12128" y="9794"/>
                  </a:cubicBezTo>
                  <a:cubicBezTo>
                    <a:pt x="11906" y="11002"/>
                    <a:pt x="12736" y="11571"/>
                    <a:pt x="12992" y="11732"/>
                  </a:cubicBezTo>
                  <a:cubicBezTo>
                    <a:pt x="13151" y="11826"/>
                    <a:pt x="13321" y="11866"/>
                    <a:pt x="13490" y="11849"/>
                  </a:cubicBezTo>
                  <a:cubicBezTo>
                    <a:pt x="13876" y="11809"/>
                    <a:pt x="14207" y="11389"/>
                    <a:pt x="14326" y="10782"/>
                  </a:cubicBezTo>
                  <a:cubicBezTo>
                    <a:pt x="14408" y="10406"/>
                    <a:pt x="14473" y="9858"/>
                    <a:pt x="14309" y="9386"/>
                  </a:cubicBezTo>
                  <a:cubicBezTo>
                    <a:pt x="14290" y="9333"/>
                    <a:pt x="14267" y="9275"/>
                    <a:pt x="14244" y="9216"/>
                  </a:cubicBezTo>
                  <a:cubicBezTo>
                    <a:pt x="14158" y="9002"/>
                    <a:pt x="14073" y="8779"/>
                    <a:pt x="14115" y="8544"/>
                  </a:cubicBezTo>
                  <a:lnTo>
                    <a:pt x="14125" y="8542"/>
                  </a:lnTo>
                  <a:cubicBezTo>
                    <a:pt x="14142" y="8541"/>
                    <a:pt x="14158" y="8531"/>
                    <a:pt x="14173" y="8515"/>
                  </a:cubicBezTo>
                  <a:cubicBezTo>
                    <a:pt x="14190" y="8494"/>
                    <a:pt x="14204" y="8464"/>
                    <a:pt x="14205" y="8429"/>
                  </a:cubicBezTo>
                  <a:cubicBezTo>
                    <a:pt x="14219" y="8426"/>
                    <a:pt x="14229" y="8413"/>
                    <a:pt x="14239" y="8396"/>
                  </a:cubicBezTo>
                  <a:cubicBezTo>
                    <a:pt x="14251" y="8376"/>
                    <a:pt x="14258" y="8347"/>
                    <a:pt x="14254" y="8320"/>
                  </a:cubicBezTo>
                  <a:cubicBezTo>
                    <a:pt x="14247" y="8285"/>
                    <a:pt x="14232" y="8259"/>
                    <a:pt x="14214" y="8236"/>
                  </a:cubicBezTo>
                  <a:cubicBezTo>
                    <a:pt x="14286" y="8036"/>
                    <a:pt x="14479" y="7937"/>
                    <a:pt x="14646" y="7852"/>
                  </a:cubicBezTo>
                  <a:lnTo>
                    <a:pt x="14684" y="7825"/>
                  </a:lnTo>
                  <a:cubicBezTo>
                    <a:pt x="14694" y="7820"/>
                    <a:pt x="14704" y="7809"/>
                    <a:pt x="14705" y="7793"/>
                  </a:cubicBezTo>
                  <a:cubicBezTo>
                    <a:pt x="14707" y="7777"/>
                    <a:pt x="14703" y="7761"/>
                    <a:pt x="14695" y="7750"/>
                  </a:cubicBezTo>
                  <a:cubicBezTo>
                    <a:pt x="14674" y="7724"/>
                    <a:pt x="14655" y="7693"/>
                    <a:pt x="14637" y="7662"/>
                  </a:cubicBezTo>
                  <a:cubicBezTo>
                    <a:pt x="14594" y="7571"/>
                    <a:pt x="14529" y="7509"/>
                    <a:pt x="14459" y="7490"/>
                  </a:cubicBezTo>
                  <a:cubicBezTo>
                    <a:pt x="14441" y="7491"/>
                    <a:pt x="14424" y="7493"/>
                    <a:pt x="14406" y="7497"/>
                  </a:cubicBezTo>
                  <a:cubicBezTo>
                    <a:pt x="14375" y="7513"/>
                    <a:pt x="14343" y="7512"/>
                    <a:pt x="14315" y="7486"/>
                  </a:cubicBezTo>
                  <a:cubicBezTo>
                    <a:pt x="14291" y="7457"/>
                    <a:pt x="14271" y="7416"/>
                    <a:pt x="14257" y="7373"/>
                  </a:cubicBezTo>
                  <a:cubicBezTo>
                    <a:pt x="14244" y="7338"/>
                    <a:pt x="14230" y="7304"/>
                    <a:pt x="14212" y="7275"/>
                  </a:cubicBezTo>
                  <a:cubicBezTo>
                    <a:pt x="14168" y="7210"/>
                    <a:pt x="14114" y="7168"/>
                    <a:pt x="14055" y="7160"/>
                  </a:cubicBezTo>
                  <a:cubicBezTo>
                    <a:pt x="14006" y="7155"/>
                    <a:pt x="13958" y="7128"/>
                    <a:pt x="13921" y="7073"/>
                  </a:cubicBezTo>
                  <a:lnTo>
                    <a:pt x="13912" y="7053"/>
                  </a:lnTo>
                  <a:cubicBezTo>
                    <a:pt x="13880" y="6968"/>
                    <a:pt x="13822" y="6923"/>
                    <a:pt x="13763" y="6937"/>
                  </a:cubicBezTo>
                  <a:lnTo>
                    <a:pt x="13745" y="6940"/>
                  </a:lnTo>
                  <a:cubicBezTo>
                    <a:pt x="13698" y="6956"/>
                    <a:pt x="13649" y="6951"/>
                    <a:pt x="13605" y="6919"/>
                  </a:cubicBezTo>
                  <a:lnTo>
                    <a:pt x="13592" y="6905"/>
                  </a:lnTo>
                  <a:cubicBezTo>
                    <a:pt x="13575" y="6894"/>
                    <a:pt x="13560" y="6886"/>
                    <a:pt x="13545" y="6883"/>
                  </a:cubicBezTo>
                  <a:close/>
                  <a:moveTo>
                    <a:pt x="16990" y="6888"/>
                  </a:moveTo>
                  <a:cubicBezTo>
                    <a:pt x="16951" y="6891"/>
                    <a:pt x="16916" y="6915"/>
                    <a:pt x="16916" y="6941"/>
                  </a:cubicBezTo>
                  <a:lnTo>
                    <a:pt x="16922" y="7081"/>
                  </a:lnTo>
                  <a:cubicBezTo>
                    <a:pt x="16920" y="7107"/>
                    <a:pt x="16950" y="7128"/>
                    <a:pt x="16987" y="7125"/>
                  </a:cubicBezTo>
                  <a:cubicBezTo>
                    <a:pt x="16990" y="7125"/>
                    <a:pt x="16992" y="7124"/>
                    <a:pt x="16995" y="7124"/>
                  </a:cubicBezTo>
                  <a:cubicBezTo>
                    <a:pt x="17034" y="7119"/>
                    <a:pt x="17064" y="7091"/>
                    <a:pt x="17065" y="7064"/>
                  </a:cubicBezTo>
                  <a:lnTo>
                    <a:pt x="17059" y="6924"/>
                  </a:lnTo>
                  <a:cubicBezTo>
                    <a:pt x="17058" y="6897"/>
                    <a:pt x="17029" y="6884"/>
                    <a:pt x="16990" y="6888"/>
                  </a:cubicBezTo>
                  <a:close/>
                  <a:moveTo>
                    <a:pt x="6618" y="6916"/>
                  </a:moveTo>
                  <a:cubicBezTo>
                    <a:pt x="6459" y="6911"/>
                    <a:pt x="6302" y="7000"/>
                    <a:pt x="6177" y="7171"/>
                  </a:cubicBezTo>
                  <a:cubicBezTo>
                    <a:pt x="5998" y="7399"/>
                    <a:pt x="5904" y="7760"/>
                    <a:pt x="5931" y="8130"/>
                  </a:cubicBezTo>
                  <a:cubicBezTo>
                    <a:pt x="5947" y="8520"/>
                    <a:pt x="6073" y="8880"/>
                    <a:pt x="6271" y="9097"/>
                  </a:cubicBezTo>
                  <a:cubicBezTo>
                    <a:pt x="6323" y="9143"/>
                    <a:pt x="6380" y="9170"/>
                    <a:pt x="6438" y="9188"/>
                  </a:cubicBezTo>
                  <a:cubicBezTo>
                    <a:pt x="6618" y="9238"/>
                    <a:pt x="6802" y="9198"/>
                    <a:pt x="6967" y="9067"/>
                  </a:cubicBezTo>
                  <a:cubicBezTo>
                    <a:pt x="6977" y="9097"/>
                    <a:pt x="6989" y="9126"/>
                    <a:pt x="7002" y="9153"/>
                  </a:cubicBezTo>
                  <a:cubicBezTo>
                    <a:pt x="7014" y="9178"/>
                    <a:pt x="7027" y="9205"/>
                    <a:pt x="7038" y="9232"/>
                  </a:cubicBezTo>
                  <a:lnTo>
                    <a:pt x="7027" y="9245"/>
                  </a:lnTo>
                  <a:cubicBezTo>
                    <a:pt x="7018" y="9258"/>
                    <a:pt x="7015" y="9284"/>
                    <a:pt x="7020" y="9302"/>
                  </a:cubicBezTo>
                  <a:cubicBezTo>
                    <a:pt x="7020" y="9302"/>
                    <a:pt x="7118" y="9526"/>
                    <a:pt x="7242" y="9809"/>
                  </a:cubicBezTo>
                  <a:cubicBezTo>
                    <a:pt x="7244" y="9820"/>
                    <a:pt x="7247" y="9832"/>
                    <a:pt x="7253" y="9836"/>
                  </a:cubicBezTo>
                  <a:cubicBezTo>
                    <a:pt x="7479" y="10345"/>
                    <a:pt x="7800" y="11036"/>
                    <a:pt x="7877" y="11061"/>
                  </a:cubicBezTo>
                  <a:lnTo>
                    <a:pt x="7885" y="11064"/>
                  </a:lnTo>
                  <a:cubicBezTo>
                    <a:pt x="7933" y="11014"/>
                    <a:pt x="7977" y="10952"/>
                    <a:pt x="8012" y="10879"/>
                  </a:cubicBezTo>
                  <a:cubicBezTo>
                    <a:pt x="8016" y="10867"/>
                    <a:pt x="8014" y="10848"/>
                    <a:pt x="8012" y="10834"/>
                  </a:cubicBezTo>
                  <a:cubicBezTo>
                    <a:pt x="7977" y="10697"/>
                    <a:pt x="7311" y="9169"/>
                    <a:pt x="7254" y="9062"/>
                  </a:cubicBezTo>
                  <a:cubicBezTo>
                    <a:pt x="7246" y="9045"/>
                    <a:pt x="7234" y="9031"/>
                    <a:pt x="7221" y="9029"/>
                  </a:cubicBezTo>
                  <a:cubicBezTo>
                    <a:pt x="7209" y="9029"/>
                    <a:pt x="7199" y="9040"/>
                    <a:pt x="7188" y="9048"/>
                  </a:cubicBezTo>
                  <a:lnTo>
                    <a:pt x="7169" y="9005"/>
                  </a:lnTo>
                  <a:cubicBezTo>
                    <a:pt x="7155" y="8971"/>
                    <a:pt x="7139" y="8938"/>
                    <a:pt x="7122" y="8907"/>
                  </a:cubicBezTo>
                  <a:cubicBezTo>
                    <a:pt x="7140" y="8884"/>
                    <a:pt x="7158" y="8867"/>
                    <a:pt x="7175" y="8842"/>
                  </a:cubicBezTo>
                  <a:cubicBezTo>
                    <a:pt x="7363" y="8590"/>
                    <a:pt x="7427" y="8162"/>
                    <a:pt x="7332" y="7795"/>
                  </a:cubicBezTo>
                  <a:cubicBezTo>
                    <a:pt x="7236" y="7388"/>
                    <a:pt x="7030" y="7077"/>
                    <a:pt x="6776" y="6953"/>
                  </a:cubicBezTo>
                  <a:cubicBezTo>
                    <a:pt x="6724" y="6930"/>
                    <a:pt x="6671" y="6918"/>
                    <a:pt x="6618" y="6916"/>
                  </a:cubicBezTo>
                  <a:close/>
                  <a:moveTo>
                    <a:pt x="16714" y="6935"/>
                  </a:moveTo>
                  <a:cubicBezTo>
                    <a:pt x="16680" y="6932"/>
                    <a:pt x="16644" y="6950"/>
                    <a:pt x="16635" y="6975"/>
                  </a:cubicBezTo>
                  <a:cubicBezTo>
                    <a:pt x="16617" y="7101"/>
                    <a:pt x="16617" y="7221"/>
                    <a:pt x="16633" y="7344"/>
                  </a:cubicBezTo>
                  <a:cubicBezTo>
                    <a:pt x="16637" y="7367"/>
                    <a:pt x="16664" y="7385"/>
                    <a:pt x="16698" y="7381"/>
                  </a:cubicBezTo>
                  <a:cubicBezTo>
                    <a:pt x="16731" y="7376"/>
                    <a:pt x="16756" y="7353"/>
                    <a:pt x="16754" y="7330"/>
                  </a:cubicBezTo>
                  <a:cubicBezTo>
                    <a:pt x="16740" y="7212"/>
                    <a:pt x="16739" y="7094"/>
                    <a:pt x="16752" y="6975"/>
                  </a:cubicBezTo>
                  <a:cubicBezTo>
                    <a:pt x="16755" y="6955"/>
                    <a:pt x="16740" y="6940"/>
                    <a:pt x="16714" y="6935"/>
                  </a:cubicBezTo>
                  <a:close/>
                  <a:moveTo>
                    <a:pt x="13545" y="6956"/>
                  </a:moveTo>
                  <a:cubicBezTo>
                    <a:pt x="13557" y="6961"/>
                    <a:pt x="13569" y="6972"/>
                    <a:pt x="13581" y="6981"/>
                  </a:cubicBezTo>
                  <a:lnTo>
                    <a:pt x="13599" y="6986"/>
                  </a:lnTo>
                  <a:lnTo>
                    <a:pt x="13632" y="7005"/>
                  </a:lnTo>
                  <a:cubicBezTo>
                    <a:pt x="13675" y="7028"/>
                    <a:pt x="13667" y="7263"/>
                    <a:pt x="13662" y="7386"/>
                  </a:cubicBezTo>
                  <a:cubicBezTo>
                    <a:pt x="13657" y="7437"/>
                    <a:pt x="13653" y="7489"/>
                    <a:pt x="13655" y="7541"/>
                  </a:cubicBezTo>
                  <a:cubicBezTo>
                    <a:pt x="13657" y="7565"/>
                    <a:pt x="13669" y="7584"/>
                    <a:pt x="13684" y="7582"/>
                  </a:cubicBezTo>
                  <a:cubicBezTo>
                    <a:pt x="13699" y="7579"/>
                    <a:pt x="13710" y="7553"/>
                    <a:pt x="13708" y="7528"/>
                  </a:cubicBezTo>
                  <a:cubicBezTo>
                    <a:pt x="13707" y="7482"/>
                    <a:pt x="13708" y="7433"/>
                    <a:pt x="13711" y="7387"/>
                  </a:cubicBezTo>
                  <a:cubicBezTo>
                    <a:pt x="13722" y="7263"/>
                    <a:pt x="13722" y="7139"/>
                    <a:pt x="13704" y="7018"/>
                  </a:cubicBezTo>
                  <a:cubicBezTo>
                    <a:pt x="13723" y="7017"/>
                    <a:pt x="13743" y="7015"/>
                    <a:pt x="13762" y="7011"/>
                  </a:cubicBezTo>
                  <a:lnTo>
                    <a:pt x="13775" y="7010"/>
                  </a:lnTo>
                  <a:cubicBezTo>
                    <a:pt x="13826" y="7000"/>
                    <a:pt x="13842" y="7029"/>
                    <a:pt x="13882" y="7100"/>
                  </a:cubicBezTo>
                  <a:lnTo>
                    <a:pt x="13891" y="7114"/>
                  </a:lnTo>
                  <a:cubicBezTo>
                    <a:pt x="13920" y="7164"/>
                    <a:pt x="13954" y="7198"/>
                    <a:pt x="13994" y="7213"/>
                  </a:cubicBezTo>
                  <a:cubicBezTo>
                    <a:pt x="13912" y="7335"/>
                    <a:pt x="13861" y="7500"/>
                    <a:pt x="13845" y="7681"/>
                  </a:cubicBezTo>
                  <a:cubicBezTo>
                    <a:pt x="13845" y="7682"/>
                    <a:pt x="13845" y="7688"/>
                    <a:pt x="13845" y="7689"/>
                  </a:cubicBezTo>
                  <a:cubicBezTo>
                    <a:pt x="13843" y="7712"/>
                    <a:pt x="13851" y="7728"/>
                    <a:pt x="13865" y="7731"/>
                  </a:cubicBezTo>
                  <a:lnTo>
                    <a:pt x="13874" y="7730"/>
                  </a:lnTo>
                  <a:cubicBezTo>
                    <a:pt x="13886" y="7728"/>
                    <a:pt x="13893" y="7718"/>
                    <a:pt x="13895" y="7698"/>
                  </a:cubicBezTo>
                  <a:cubicBezTo>
                    <a:pt x="13912" y="7528"/>
                    <a:pt x="13981" y="7259"/>
                    <a:pt x="14077" y="7248"/>
                  </a:cubicBezTo>
                  <a:cubicBezTo>
                    <a:pt x="14114" y="7256"/>
                    <a:pt x="14151" y="7282"/>
                    <a:pt x="14179" y="7324"/>
                  </a:cubicBezTo>
                  <a:cubicBezTo>
                    <a:pt x="14193" y="7350"/>
                    <a:pt x="14207" y="7378"/>
                    <a:pt x="14218" y="7408"/>
                  </a:cubicBezTo>
                  <a:cubicBezTo>
                    <a:pt x="14235" y="7453"/>
                    <a:pt x="14252" y="7493"/>
                    <a:pt x="14277" y="7527"/>
                  </a:cubicBezTo>
                  <a:cubicBezTo>
                    <a:pt x="14193" y="7589"/>
                    <a:pt x="14119" y="7679"/>
                    <a:pt x="14061" y="7796"/>
                  </a:cubicBezTo>
                  <a:cubicBezTo>
                    <a:pt x="14051" y="7815"/>
                    <a:pt x="14053" y="7839"/>
                    <a:pt x="14063" y="7855"/>
                  </a:cubicBezTo>
                  <a:cubicBezTo>
                    <a:pt x="14069" y="7864"/>
                    <a:pt x="14079" y="7875"/>
                    <a:pt x="14087" y="7874"/>
                  </a:cubicBezTo>
                  <a:cubicBezTo>
                    <a:pt x="14093" y="7874"/>
                    <a:pt x="14099" y="7867"/>
                    <a:pt x="14104" y="7858"/>
                  </a:cubicBezTo>
                  <a:cubicBezTo>
                    <a:pt x="14165" y="7713"/>
                    <a:pt x="14259" y="7610"/>
                    <a:pt x="14364" y="7574"/>
                  </a:cubicBezTo>
                  <a:lnTo>
                    <a:pt x="14369" y="7574"/>
                  </a:lnTo>
                  <a:cubicBezTo>
                    <a:pt x="14386" y="7574"/>
                    <a:pt x="14402" y="7572"/>
                    <a:pt x="14418" y="7568"/>
                  </a:cubicBezTo>
                  <a:cubicBezTo>
                    <a:pt x="14434" y="7564"/>
                    <a:pt x="14451" y="7563"/>
                    <a:pt x="14467" y="7563"/>
                  </a:cubicBezTo>
                  <a:cubicBezTo>
                    <a:pt x="14511" y="7563"/>
                    <a:pt x="14558" y="7637"/>
                    <a:pt x="14604" y="7709"/>
                  </a:cubicBezTo>
                  <a:lnTo>
                    <a:pt x="14628" y="7750"/>
                  </a:lnTo>
                  <a:cubicBezTo>
                    <a:pt x="14455" y="7840"/>
                    <a:pt x="14264" y="7942"/>
                    <a:pt x="14185" y="8166"/>
                  </a:cubicBezTo>
                  <a:cubicBezTo>
                    <a:pt x="14109" y="8086"/>
                    <a:pt x="14029" y="8015"/>
                    <a:pt x="13946" y="7958"/>
                  </a:cubicBezTo>
                  <a:lnTo>
                    <a:pt x="13891" y="7920"/>
                  </a:lnTo>
                  <a:cubicBezTo>
                    <a:pt x="13797" y="7840"/>
                    <a:pt x="13696" y="7784"/>
                    <a:pt x="13593" y="7741"/>
                  </a:cubicBezTo>
                  <a:cubicBezTo>
                    <a:pt x="13601" y="7582"/>
                    <a:pt x="13594" y="7419"/>
                    <a:pt x="13571" y="7264"/>
                  </a:cubicBezTo>
                  <a:cubicBezTo>
                    <a:pt x="13567" y="7238"/>
                    <a:pt x="13560" y="7211"/>
                    <a:pt x="13559" y="7183"/>
                  </a:cubicBezTo>
                  <a:cubicBezTo>
                    <a:pt x="13545" y="7128"/>
                    <a:pt x="13537" y="7068"/>
                    <a:pt x="13538" y="7008"/>
                  </a:cubicBezTo>
                  <a:cubicBezTo>
                    <a:pt x="13541" y="6956"/>
                    <a:pt x="13545" y="6956"/>
                    <a:pt x="13545" y="6956"/>
                  </a:cubicBezTo>
                  <a:close/>
                  <a:moveTo>
                    <a:pt x="3331" y="6983"/>
                  </a:moveTo>
                  <a:cubicBezTo>
                    <a:pt x="3045" y="7072"/>
                    <a:pt x="2205" y="7533"/>
                    <a:pt x="2170" y="7552"/>
                  </a:cubicBezTo>
                  <a:cubicBezTo>
                    <a:pt x="2169" y="7553"/>
                    <a:pt x="2171" y="7560"/>
                    <a:pt x="2170" y="7560"/>
                  </a:cubicBezTo>
                  <a:cubicBezTo>
                    <a:pt x="2157" y="7570"/>
                    <a:pt x="2148" y="7593"/>
                    <a:pt x="2154" y="7616"/>
                  </a:cubicBezTo>
                  <a:cubicBezTo>
                    <a:pt x="2209" y="7759"/>
                    <a:pt x="2279" y="7889"/>
                    <a:pt x="2360" y="7996"/>
                  </a:cubicBezTo>
                  <a:cubicBezTo>
                    <a:pt x="2350" y="8188"/>
                    <a:pt x="2347" y="8381"/>
                    <a:pt x="2354" y="8574"/>
                  </a:cubicBezTo>
                  <a:cubicBezTo>
                    <a:pt x="2354" y="8578"/>
                    <a:pt x="2357" y="8580"/>
                    <a:pt x="2358" y="8583"/>
                  </a:cubicBezTo>
                  <a:cubicBezTo>
                    <a:pt x="2358" y="8587"/>
                    <a:pt x="2352" y="8585"/>
                    <a:pt x="2353" y="8588"/>
                  </a:cubicBezTo>
                  <a:cubicBezTo>
                    <a:pt x="2355" y="8599"/>
                    <a:pt x="2363" y="8603"/>
                    <a:pt x="2368" y="8609"/>
                  </a:cubicBezTo>
                  <a:cubicBezTo>
                    <a:pt x="2371" y="8611"/>
                    <a:pt x="2372" y="8617"/>
                    <a:pt x="2376" y="8618"/>
                  </a:cubicBezTo>
                  <a:lnTo>
                    <a:pt x="2389" y="8623"/>
                  </a:lnTo>
                  <a:cubicBezTo>
                    <a:pt x="2479" y="8571"/>
                    <a:pt x="2563" y="8509"/>
                    <a:pt x="2648" y="8437"/>
                  </a:cubicBezTo>
                  <a:cubicBezTo>
                    <a:pt x="2681" y="8412"/>
                    <a:pt x="2708" y="8387"/>
                    <a:pt x="2724" y="8379"/>
                  </a:cubicBezTo>
                  <a:cubicBezTo>
                    <a:pt x="2755" y="8415"/>
                    <a:pt x="2812" y="8490"/>
                    <a:pt x="2815" y="8491"/>
                  </a:cubicBezTo>
                  <a:cubicBezTo>
                    <a:pt x="2818" y="8494"/>
                    <a:pt x="2824" y="8495"/>
                    <a:pt x="2828" y="8494"/>
                  </a:cubicBezTo>
                  <a:cubicBezTo>
                    <a:pt x="2829" y="8496"/>
                    <a:pt x="2831" y="8496"/>
                    <a:pt x="2832" y="8496"/>
                  </a:cubicBezTo>
                  <a:cubicBezTo>
                    <a:pt x="2840" y="8494"/>
                    <a:pt x="2845" y="8483"/>
                    <a:pt x="2849" y="8472"/>
                  </a:cubicBezTo>
                  <a:cubicBezTo>
                    <a:pt x="2883" y="8377"/>
                    <a:pt x="2935" y="8251"/>
                    <a:pt x="2995" y="8090"/>
                  </a:cubicBezTo>
                  <a:cubicBezTo>
                    <a:pt x="3132" y="7754"/>
                    <a:pt x="3255" y="7400"/>
                    <a:pt x="3366" y="7038"/>
                  </a:cubicBezTo>
                  <a:cubicBezTo>
                    <a:pt x="3370" y="7019"/>
                    <a:pt x="3368" y="7003"/>
                    <a:pt x="3358" y="6991"/>
                  </a:cubicBezTo>
                  <a:cubicBezTo>
                    <a:pt x="3352" y="6984"/>
                    <a:pt x="3346" y="6991"/>
                    <a:pt x="3340" y="6992"/>
                  </a:cubicBezTo>
                  <a:cubicBezTo>
                    <a:pt x="3336" y="6990"/>
                    <a:pt x="3335" y="6982"/>
                    <a:pt x="3331" y="6983"/>
                  </a:cubicBezTo>
                  <a:close/>
                  <a:moveTo>
                    <a:pt x="6616" y="7007"/>
                  </a:moveTo>
                  <a:cubicBezTo>
                    <a:pt x="6665" y="7008"/>
                    <a:pt x="6713" y="7018"/>
                    <a:pt x="6762" y="7038"/>
                  </a:cubicBezTo>
                  <a:cubicBezTo>
                    <a:pt x="7000" y="7155"/>
                    <a:pt x="7193" y="7448"/>
                    <a:pt x="7282" y="7831"/>
                  </a:cubicBezTo>
                  <a:cubicBezTo>
                    <a:pt x="7368" y="8164"/>
                    <a:pt x="7312" y="8551"/>
                    <a:pt x="7142" y="8778"/>
                  </a:cubicBezTo>
                  <a:cubicBezTo>
                    <a:pt x="6909" y="9122"/>
                    <a:pt x="6536" y="9226"/>
                    <a:pt x="6295" y="9013"/>
                  </a:cubicBezTo>
                  <a:lnTo>
                    <a:pt x="6294" y="9021"/>
                  </a:lnTo>
                  <a:cubicBezTo>
                    <a:pt x="6112" y="8819"/>
                    <a:pt x="5996" y="8484"/>
                    <a:pt x="5981" y="8123"/>
                  </a:cubicBezTo>
                  <a:cubicBezTo>
                    <a:pt x="5957" y="7784"/>
                    <a:pt x="6045" y="7452"/>
                    <a:pt x="6209" y="7243"/>
                  </a:cubicBezTo>
                  <a:cubicBezTo>
                    <a:pt x="6325" y="7085"/>
                    <a:pt x="6469" y="7003"/>
                    <a:pt x="6616" y="7007"/>
                  </a:cubicBezTo>
                  <a:close/>
                  <a:moveTo>
                    <a:pt x="6626" y="7099"/>
                  </a:moveTo>
                  <a:cubicBezTo>
                    <a:pt x="6492" y="7096"/>
                    <a:pt x="6361" y="7174"/>
                    <a:pt x="6255" y="7317"/>
                  </a:cubicBezTo>
                  <a:cubicBezTo>
                    <a:pt x="6106" y="7509"/>
                    <a:pt x="6028" y="7814"/>
                    <a:pt x="6050" y="8123"/>
                  </a:cubicBezTo>
                  <a:cubicBezTo>
                    <a:pt x="6063" y="8452"/>
                    <a:pt x="6170" y="8746"/>
                    <a:pt x="6336" y="8929"/>
                  </a:cubicBezTo>
                  <a:cubicBezTo>
                    <a:pt x="6380" y="8967"/>
                    <a:pt x="6424" y="8997"/>
                    <a:pt x="6473" y="9012"/>
                  </a:cubicBezTo>
                  <a:cubicBezTo>
                    <a:pt x="6695" y="9069"/>
                    <a:pt x="6924" y="8957"/>
                    <a:pt x="7091" y="8709"/>
                  </a:cubicBezTo>
                  <a:cubicBezTo>
                    <a:pt x="7248" y="8498"/>
                    <a:pt x="7300" y="8142"/>
                    <a:pt x="7222" y="7835"/>
                  </a:cubicBezTo>
                  <a:cubicBezTo>
                    <a:pt x="7143" y="7494"/>
                    <a:pt x="6972" y="7233"/>
                    <a:pt x="6760" y="7129"/>
                  </a:cubicBezTo>
                  <a:cubicBezTo>
                    <a:pt x="6716" y="7110"/>
                    <a:pt x="6671" y="7099"/>
                    <a:pt x="6626" y="7099"/>
                  </a:cubicBezTo>
                  <a:close/>
                  <a:moveTo>
                    <a:pt x="3235" y="7102"/>
                  </a:moveTo>
                  <a:cubicBezTo>
                    <a:pt x="3062" y="7295"/>
                    <a:pt x="2882" y="7470"/>
                    <a:pt x="2695" y="7625"/>
                  </a:cubicBezTo>
                  <a:cubicBezTo>
                    <a:pt x="2577" y="7729"/>
                    <a:pt x="2466" y="7828"/>
                    <a:pt x="2387" y="7909"/>
                  </a:cubicBezTo>
                  <a:cubicBezTo>
                    <a:pt x="2325" y="7823"/>
                    <a:pt x="2266" y="7729"/>
                    <a:pt x="2217" y="7620"/>
                  </a:cubicBezTo>
                  <a:lnTo>
                    <a:pt x="2218" y="7612"/>
                  </a:lnTo>
                  <a:cubicBezTo>
                    <a:pt x="2356" y="7537"/>
                    <a:pt x="2929" y="7224"/>
                    <a:pt x="3235" y="7102"/>
                  </a:cubicBezTo>
                  <a:close/>
                  <a:moveTo>
                    <a:pt x="3276" y="7175"/>
                  </a:moveTo>
                  <a:cubicBezTo>
                    <a:pt x="3188" y="7432"/>
                    <a:pt x="3061" y="7766"/>
                    <a:pt x="2955" y="8041"/>
                  </a:cubicBezTo>
                  <a:cubicBezTo>
                    <a:pt x="2903" y="8173"/>
                    <a:pt x="2857" y="8289"/>
                    <a:pt x="2824" y="8380"/>
                  </a:cubicBezTo>
                  <a:cubicBezTo>
                    <a:pt x="2770" y="8321"/>
                    <a:pt x="2641" y="8171"/>
                    <a:pt x="2568" y="8080"/>
                  </a:cubicBezTo>
                  <a:cubicBezTo>
                    <a:pt x="2672" y="7949"/>
                    <a:pt x="3044" y="7466"/>
                    <a:pt x="3276" y="7175"/>
                  </a:cubicBezTo>
                  <a:close/>
                  <a:moveTo>
                    <a:pt x="6560" y="7194"/>
                  </a:moveTo>
                  <a:cubicBezTo>
                    <a:pt x="6593" y="7189"/>
                    <a:pt x="6628" y="7188"/>
                    <a:pt x="6662" y="7194"/>
                  </a:cubicBezTo>
                  <a:cubicBezTo>
                    <a:pt x="6596" y="7352"/>
                    <a:pt x="6459" y="7803"/>
                    <a:pt x="6348" y="8182"/>
                  </a:cubicBezTo>
                  <a:cubicBezTo>
                    <a:pt x="6291" y="8371"/>
                    <a:pt x="6238" y="8556"/>
                    <a:pt x="6212" y="8634"/>
                  </a:cubicBezTo>
                  <a:cubicBezTo>
                    <a:pt x="6150" y="8479"/>
                    <a:pt x="6115" y="8296"/>
                    <a:pt x="6105" y="8111"/>
                  </a:cubicBezTo>
                  <a:lnTo>
                    <a:pt x="6097" y="8107"/>
                  </a:lnTo>
                  <a:cubicBezTo>
                    <a:pt x="6077" y="7827"/>
                    <a:pt x="6149" y="7552"/>
                    <a:pt x="6284" y="7379"/>
                  </a:cubicBezTo>
                  <a:cubicBezTo>
                    <a:pt x="6364" y="7271"/>
                    <a:pt x="6460" y="7209"/>
                    <a:pt x="6560" y="7194"/>
                  </a:cubicBezTo>
                  <a:close/>
                  <a:moveTo>
                    <a:pt x="6719" y="7213"/>
                  </a:moveTo>
                  <a:lnTo>
                    <a:pt x="6741" y="7219"/>
                  </a:lnTo>
                  <a:cubicBezTo>
                    <a:pt x="6776" y="7234"/>
                    <a:pt x="6809" y="7257"/>
                    <a:pt x="6842" y="7283"/>
                  </a:cubicBezTo>
                  <a:cubicBezTo>
                    <a:pt x="6799" y="7465"/>
                    <a:pt x="6649" y="7937"/>
                    <a:pt x="6525" y="8337"/>
                  </a:cubicBezTo>
                  <a:cubicBezTo>
                    <a:pt x="6456" y="8554"/>
                    <a:pt x="6396" y="8745"/>
                    <a:pt x="6363" y="8856"/>
                  </a:cubicBezTo>
                  <a:lnTo>
                    <a:pt x="6355" y="8847"/>
                  </a:lnTo>
                  <a:cubicBezTo>
                    <a:pt x="6316" y="8810"/>
                    <a:pt x="6278" y="8762"/>
                    <a:pt x="6249" y="8705"/>
                  </a:cubicBezTo>
                  <a:cubicBezTo>
                    <a:pt x="6270" y="8647"/>
                    <a:pt x="6320" y="8483"/>
                    <a:pt x="6398" y="8220"/>
                  </a:cubicBezTo>
                  <a:cubicBezTo>
                    <a:pt x="6493" y="7874"/>
                    <a:pt x="6600" y="7538"/>
                    <a:pt x="6719" y="7213"/>
                  </a:cubicBezTo>
                  <a:close/>
                  <a:moveTo>
                    <a:pt x="6884" y="7311"/>
                  </a:moveTo>
                  <a:cubicBezTo>
                    <a:pt x="6988" y="7414"/>
                    <a:pt x="7076" y="7569"/>
                    <a:pt x="7133" y="7746"/>
                  </a:cubicBezTo>
                  <a:cubicBezTo>
                    <a:pt x="7133" y="7746"/>
                    <a:pt x="7133" y="7742"/>
                    <a:pt x="7132" y="7752"/>
                  </a:cubicBezTo>
                  <a:lnTo>
                    <a:pt x="7112" y="7806"/>
                  </a:lnTo>
                  <a:cubicBezTo>
                    <a:pt x="7037" y="8050"/>
                    <a:pt x="6836" y="8696"/>
                    <a:pt x="6769" y="8889"/>
                  </a:cubicBezTo>
                  <a:cubicBezTo>
                    <a:pt x="6651" y="8945"/>
                    <a:pt x="6527" y="8949"/>
                    <a:pt x="6410" y="8886"/>
                  </a:cubicBezTo>
                  <a:lnTo>
                    <a:pt x="6405" y="8885"/>
                  </a:lnTo>
                  <a:cubicBezTo>
                    <a:pt x="6438" y="8775"/>
                    <a:pt x="6499" y="8586"/>
                    <a:pt x="6567" y="8374"/>
                  </a:cubicBezTo>
                  <a:cubicBezTo>
                    <a:pt x="6695" y="7966"/>
                    <a:pt x="6838" y="7505"/>
                    <a:pt x="6884" y="7311"/>
                  </a:cubicBezTo>
                  <a:close/>
                  <a:moveTo>
                    <a:pt x="18464" y="7419"/>
                  </a:moveTo>
                  <a:cubicBezTo>
                    <a:pt x="18460" y="7418"/>
                    <a:pt x="18459" y="7418"/>
                    <a:pt x="18455" y="7421"/>
                  </a:cubicBezTo>
                  <a:cubicBezTo>
                    <a:pt x="18268" y="7433"/>
                    <a:pt x="18083" y="7464"/>
                    <a:pt x="17900" y="7524"/>
                  </a:cubicBezTo>
                  <a:cubicBezTo>
                    <a:pt x="17897" y="7522"/>
                    <a:pt x="17893" y="7522"/>
                    <a:pt x="17891" y="7524"/>
                  </a:cubicBezTo>
                  <a:cubicBezTo>
                    <a:pt x="17887" y="7529"/>
                    <a:pt x="17884" y="7540"/>
                    <a:pt x="17882" y="7547"/>
                  </a:cubicBezTo>
                  <a:cubicBezTo>
                    <a:pt x="17883" y="7553"/>
                    <a:pt x="17883" y="7562"/>
                    <a:pt x="17883" y="7562"/>
                  </a:cubicBezTo>
                  <a:cubicBezTo>
                    <a:pt x="17883" y="7565"/>
                    <a:pt x="17884" y="7573"/>
                    <a:pt x="17884" y="7576"/>
                  </a:cubicBezTo>
                  <a:cubicBezTo>
                    <a:pt x="17880" y="7697"/>
                    <a:pt x="17882" y="7817"/>
                    <a:pt x="17891" y="7938"/>
                  </a:cubicBezTo>
                  <a:cubicBezTo>
                    <a:pt x="17898" y="8022"/>
                    <a:pt x="17901" y="8104"/>
                    <a:pt x="17902" y="8188"/>
                  </a:cubicBezTo>
                  <a:cubicBezTo>
                    <a:pt x="17733" y="8178"/>
                    <a:pt x="17561" y="8199"/>
                    <a:pt x="17394" y="8249"/>
                  </a:cubicBezTo>
                  <a:cubicBezTo>
                    <a:pt x="17389" y="8251"/>
                    <a:pt x="17389" y="8258"/>
                    <a:pt x="17386" y="8264"/>
                  </a:cubicBezTo>
                  <a:lnTo>
                    <a:pt x="17387" y="8279"/>
                  </a:lnTo>
                  <a:cubicBezTo>
                    <a:pt x="17386" y="8283"/>
                    <a:pt x="17386" y="8282"/>
                    <a:pt x="17387" y="8287"/>
                  </a:cubicBezTo>
                  <a:cubicBezTo>
                    <a:pt x="17389" y="8343"/>
                    <a:pt x="17388" y="8403"/>
                    <a:pt x="17390" y="8464"/>
                  </a:cubicBezTo>
                  <a:cubicBezTo>
                    <a:pt x="17402" y="8653"/>
                    <a:pt x="17410" y="8849"/>
                    <a:pt x="17411" y="9039"/>
                  </a:cubicBezTo>
                  <a:cubicBezTo>
                    <a:pt x="17339" y="9061"/>
                    <a:pt x="17088" y="9134"/>
                    <a:pt x="16943" y="9197"/>
                  </a:cubicBezTo>
                  <a:cubicBezTo>
                    <a:pt x="16928" y="9199"/>
                    <a:pt x="16917" y="9221"/>
                    <a:pt x="16918" y="9245"/>
                  </a:cubicBezTo>
                  <a:cubicBezTo>
                    <a:pt x="16920" y="9296"/>
                    <a:pt x="16922" y="9356"/>
                    <a:pt x="16925" y="9421"/>
                  </a:cubicBezTo>
                  <a:cubicBezTo>
                    <a:pt x="16938" y="9611"/>
                    <a:pt x="16946" y="9796"/>
                    <a:pt x="16945" y="9987"/>
                  </a:cubicBezTo>
                  <a:cubicBezTo>
                    <a:pt x="16803" y="10012"/>
                    <a:pt x="16661" y="10058"/>
                    <a:pt x="16522" y="10112"/>
                  </a:cubicBezTo>
                  <a:lnTo>
                    <a:pt x="16508" y="10122"/>
                  </a:lnTo>
                  <a:cubicBezTo>
                    <a:pt x="16506" y="10126"/>
                    <a:pt x="16505" y="10131"/>
                    <a:pt x="16504" y="10136"/>
                  </a:cubicBezTo>
                  <a:cubicBezTo>
                    <a:pt x="16504" y="10140"/>
                    <a:pt x="16504" y="10140"/>
                    <a:pt x="16504" y="10144"/>
                  </a:cubicBezTo>
                  <a:cubicBezTo>
                    <a:pt x="16512" y="10320"/>
                    <a:pt x="16520" y="10529"/>
                    <a:pt x="16519" y="10674"/>
                  </a:cubicBezTo>
                  <a:cubicBezTo>
                    <a:pt x="16518" y="10819"/>
                    <a:pt x="16523" y="10958"/>
                    <a:pt x="16527" y="11066"/>
                  </a:cubicBezTo>
                  <a:cubicBezTo>
                    <a:pt x="16519" y="11084"/>
                    <a:pt x="16524" y="11108"/>
                    <a:pt x="16534" y="11123"/>
                  </a:cubicBezTo>
                  <a:cubicBezTo>
                    <a:pt x="16537" y="11126"/>
                    <a:pt x="16845" y="11415"/>
                    <a:pt x="17117" y="11631"/>
                  </a:cubicBezTo>
                  <a:cubicBezTo>
                    <a:pt x="17180" y="11680"/>
                    <a:pt x="17233" y="11723"/>
                    <a:pt x="17288" y="11759"/>
                  </a:cubicBezTo>
                  <a:cubicBezTo>
                    <a:pt x="17292" y="11760"/>
                    <a:pt x="17297" y="11760"/>
                    <a:pt x="17301" y="11757"/>
                  </a:cubicBezTo>
                  <a:lnTo>
                    <a:pt x="17310" y="11756"/>
                  </a:lnTo>
                  <a:cubicBezTo>
                    <a:pt x="17433" y="11741"/>
                    <a:pt x="17971" y="11581"/>
                    <a:pt x="18421" y="11446"/>
                  </a:cubicBezTo>
                  <a:cubicBezTo>
                    <a:pt x="19382" y="11157"/>
                    <a:pt x="19380" y="11143"/>
                    <a:pt x="19378" y="11096"/>
                  </a:cubicBezTo>
                  <a:cubicBezTo>
                    <a:pt x="19376" y="10983"/>
                    <a:pt x="19376" y="10805"/>
                    <a:pt x="19374" y="10593"/>
                  </a:cubicBezTo>
                  <a:cubicBezTo>
                    <a:pt x="19366" y="9782"/>
                    <a:pt x="19352" y="8421"/>
                    <a:pt x="19334" y="8144"/>
                  </a:cubicBezTo>
                  <a:cubicBezTo>
                    <a:pt x="19332" y="8135"/>
                    <a:pt x="19328" y="8128"/>
                    <a:pt x="19324" y="8122"/>
                  </a:cubicBezTo>
                  <a:cubicBezTo>
                    <a:pt x="19321" y="8109"/>
                    <a:pt x="19316" y="8100"/>
                    <a:pt x="19309" y="8095"/>
                  </a:cubicBezTo>
                  <a:cubicBezTo>
                    <a:pt x="19147" y="7982"/>
                    <a:pt x="18989" y="7854"/>
                    <a:pt x="18836" y="7714"/>
                  </a:cubicBezTo>
                  <a:cubicBezTo>
                    <a:pt x="18676" y="7577"/>
                    <a:pt x="18522" y="7453"/>
                    <a:pt x="18464" y="7419"/>
                  </a:cubicBezTo>
                  <a:close/>
                  <a:moveTo>
                    <a:pt x="2976" y="7446"/>
                  </a:moveTo>
                  <a:cubicBezTo>
                    <a:pt x="2766" y="7715"/>
                    <a:pt x="2503" y="8052"/>
                    <a:pt x="2503" y="8052"/>
                  </a:cubicBezTo>
                  <a:cubicBezTo>
                    <a:pt x="2501" y="8056"/>
                    <a:pt x="2502" y="8061"/>
                    <a:pt x="2501" y="8066"/>
                  </a:cubicBezTo>
                  <a:cubicBezTo>
                    <a:pt x="2471" y="8200"/>
                    <a:pt x="2435" y="8347"/>
                    <a:pt x="2407" y="8441"/>
                  </a:cubicBezTo>
                  <a:cubicBezTo>
                    <a:pt x="2402" y="8291"/>
                    <a:pt x="2405" y="8142"/>
                    <a:pt x="2414" y="7993"/>
                  </a:cubicBezTo>
                  <a:cubicBezTo>
                    <a:pt x="2492" y="7913"/>
                    <a:pt x="2602" y="7812"/>
                    <a:pt x="2717" y="7708"/>
                  </a:cubicBezTo>
                  <a:cubicBezTo>
                    <a:pt x="2809" y="7636"/>
                    <a:pt x="2888" y="7531"/>
                    <a:pt x="2976" y="7446"/>
                  </a:cubicBezTo>
                  <a:close/>
                  <a:moveTo>
                    <a:pt x="18472" y="7484"/>
                  </a:moveTo>
                  <a:cubicBezTo>
                    <a:pt x="18531" y="7519"/>
                    <a:pt x="18676" y="7642"/>
                    <a:pt x="18829" y="7774"/>
                  </a:cubicBezTo>
                  <a:cubicBezTo>
                    <a:pt x="18973" y="7896"/>
                    <a:pt x="19125" y="8027"/>
                    <a:pt x="19219" y="8098"/>
                  </a:cubicBezTo>
                  <a:lnTo>
                    <a:pt x="19197" y="8101"/>
                  </a:lnTo>
                  <a:cubicBezTo>
                    <a:pt x="19054" y="8114"/>
                    <a:pt x="18911" y="8140"/>
                    <a:pt x="18770" y="8180"/>
                  </a:cubicBezTo>
                  <a:cubicBezTo>
                    <a:pt x="18735" y="8160"/>
                    <a:pt x="18680" y="8119"/>
                    <a:pt x="18614" y="8074"/>
                  </a:cubicBezTo>
                  <a:cubicBezTo>
                    <a:pt x="18398" y="7926"/>
                    <a:pt x="18186" y="7756"/>
                    <a:pt x="17982" y="7565"/>
                  </a:cubicBezTo>
                  <a:cubicBezTo>
                    <a:pt x="18144" y="7521"/>
                    <a:pt x="18308" y="7497"/>
                    <a:pt x="18472" y="7484"/>
                  </a:cubicBezTo>
                  <a:close/>
                  <a:moveTo>
                    <a:pt x="13327" y="7528"/>
                  </a:moveTo>
                  <a:lnTo>
                    <a:pt x="13343" y="7563"/>
                  </a:lnTo>
                  <a:lnTo>
                    <a:pt x="13329" y="7565"/>
                  </a:lnTo>
                  <a:lnTo>
                    <a:pt x="13319" y="7530"/>
                  </a:lnTo>
                  <a:lnTo>
                    <a:pt x="13327" y="7528"/>
                  </a:lnTo>
                  <a:close/>
                  <a:moveTo>
                    <a:pt x="13377" y="7641"/>
                  </a:moveTo>
                  <a:lnTo>
                    <a:pt x="13397" y="7676"/>
                  </a:lnTo>
                  <a:lnTo>
                    <a:pt x="13383" y="7678"/>
                  </a:lnTo>
                  <a:cubicBezTo>
                    <a:pt x="13376" y="7666"/>
                    <a:pt x="13371" y="7656"/>
                    <a:pt x="13364" y="7643"/>
                  </a:cubicBezTo>
                  <a:lnTo>
                    <a:pt x="13377" y="7641"/>
                  </a:lnTo>
                  <a:close/>
                  <a:moveTo>
                    <a:pt x="17973" y="7662"/>
                  </a:moveTo>
                  <a:cubicBezTo>
                    <a:pt x="18014" y="7704"/>
                    <a:pt x="18069" y="7760"/>
                    <a:pt x="18132" y="7814"/>
                  </a:cubicBezTo>
                  <a:cubicBezTo>
                    <a:pt x="18162" y="7934"/>
                    <a:pt x="18275" y="8314"/>
                    <a:pt x="18342" y="8520"/>
                  </a:cubicBezTo>
                  <a:cubicBezTo>
                    <a:pt x="18325" y="8508"/>
                    <a:pt x="18310" y="8488"/>
                    <a:pt x="18295" y="8474"/>
                  </a:cubicBezTo>
                  <a:lnTo>
                    <a:pt x="18207" y="8402"/>
                  </a:lnTo>
                  <a:cubicBezTo>
                    <a:pt x="18207" y="8392"/>
                    <a:pt x="18206" y="8396"/>
                    <a:pt x="18206" y="8396"/>
                  </a:cubicBezTo>
                  <a:cubicBezTo>
                    <a:pt x="18134" y="8187"/>
                    <a:pt x="18042" y="7899"/>
                    <a:pt x="17973" y="7662"/>
                  </a:cubicBezTo>
                  <a:close/>
                  <a:moveTo>
                    <a:pt x="17951" y="7776"/>
                  </a:moveTo>
                  <a:cubicBezTo>
                    <a:pt x="18006" y="7957"/>
                    <a:pt x="18070" y="8161"/>
                    <a:pt x="18127" y="8331"/>
                  </a:cubicBezTo>
                  <a:cubicBezTo>
                    <a:pt x="18058" y="8272"/>
                    <a:pt x="18003" y="8220"/>
                    <a:pt x="17965" y="8195"/>
                  </a:cubicBezTo>
                  <a:cubicBezTo>
                    <a:pt x="17965" y="8102"/>
                    <a:pt x="17962" y="8015"/>
                    <a:pt x="17954" y="7923"/>
                  </a:cubicBezTo>
                  <a:lnTo>
                    <a:pt x="17951" y="7776"/>
                  </a:lnTo>
                  <a:close/>
                  <a:moveTo>
                    <a:pt x="13546" y="7812"/>
                  </a:moveTo>
                  <a:cubicBezTo>
                    <a:pt x="13546" y="7837"/>
                    <a:pt x="13547" y="7862"/>
                    <a:pt x="13549" y="7887"/>
                  </a:cubicBezTo>
                  <a:cubicBezTo>
                    <a:pt x="13535" y="7876"/>
                    <a:pt x="13521" y="7860"/>
                    <a:pt x="13512" y="7839"/>
                  </a:cubicBezTo>
                  <a:cubicBezTo>
                    <a:pt x="13517" y="7828"/>
                    <a:pt x="13529" y="7822"/>
                    <a:pt x="13546" y="7812"/>
                  </a:cubicBezTo>
                  <a:close/>
                  <a:moveTo>
                    <a:pt x="7160" y="7830"/>
                  </a:moveTo>
                  <a:lnTo>
                    <a:pt x="7169" y="7862"/>
                  </a:lnTo>
                  <a:cubicBezTo>
                    <a:pt x="7240" y="8135"/>
                    <a:pt x="7191" y="8449"/>
                    <a:pt x="7050" y="8636"/>
                  </a:cubicBezTo>
                  <a:cubicBezTo>
                    <a:pt x="6990" y="8728"/>
                    <a:pt x="6918" y="8803"/>
                    <a:pt x="6842" y="8853"/>
                  </a:cubicBezTo>
                  <a:lnTo>
                    <a:pt x="6843" y="8847"/>
                  </a:lnTo>
                  <a:cubicBezTo>
                    <a:pt x="6926" y="8595"/>
                    <a:pt x="7085" y="8080"/>
                    <a:pt x="7158" y="7844"/>
                  </a:cubicBezTo>
                  <a:lnTo>
                    <a:pt x="7160" y="7830"/>
                  </a:lnTo>
                  <a:close/>
                  <a:moveTo>
                    <a:pt x="13596" y="7830"/>
                  </a:moveTo>
                  <a:lnTo>
                    <a:pt x="13633" y="7847"/>
                  </a:lnTo>
                  <a:cubicBezTo>
                    <a:pt x="13630" y="7885"/>
                    <a:pt x="13627" y="7921"/>
                    <a:pt x="13629" y="7958"/>
                  </a:cubicBezTo>
                  <a:lnTo>
                    <a:pt x="13601" y="7947"/>
                  </a:lnTo>
                  <a:cubicBezTo>
                    <a:pt x="13597" y="7910"/>
                    <a:pt x="13595" y="7868"/>
                    <a:pt x="13596" y="7830"/>
                  </a:cubicBezTo>
                  <a:close/>
                  <a:moveTo>
                    <a:pt x="18210" y="7863"/>
                  </a:moveTo>
                  <a:cubicBezTo>
                    <a:pt x="18254" y="7899"/>
                    <a:pt x="18294" y="7933"/>
                    <a:pt x="18340" y="7966"/>
                  </a:cubicBezTo>
                  <a:cubicBezTo>
                    <a:pt x="18340" y="7972"/>
                    <a:pt x="18340" y="7983"/>
                    <a:pt x="18341" y="7988"/>
                  </a:cubicBezTo>
                  <a:cubicBezTo>
                    <a:pt x="18361" y="8046"/>
                    <a:pt x="18410" y="8212"/>
                    <a:pt x="18447" y="8345"/>
                  </a:cubicBezTo>
                  <a:cubicBezTo>
                    <a:pt x="18483" y="8479"/>
                    <a:pt x="18515" y="8604"/>
                    <a:pt x="18542" y="8688"/>
                  </a:cubicBezTo>
                  <a:cubicBezTo>
                    <a:pt x="18507" y="8659"/>
                    <a:pt x="18469" y="8626"/>
                    <a:pt x="18430" y="8591"/>
                  </a:cubicBezTo>
                  <a:lnTo>
                    <a:pt x="18426" y="8599"/>
                  </a:lnTo>
                  <a:cubicBezTo>
                    <a:pt x="18390" y="8501"/>
                    <a:pt x="18266" y="8088"/>
                    <a:pt x="18210" y="7863"/>
                  </a:cubicBezTo>
                  <a:close/>
                  <a:moveTo>
                    <a:pt x="13244" y="7871"/>
                  </a:moveTo>
                  <a:lnTo>
                    <a:pt x="13272" y="7876"/>
                  </a:lnTo>
                  <a:lnTo>
                    <a:pt x="13263" y="7892"/>
                  </a:lnTo>
                  <a:lnTo>
                    <a:pt x="13240" y="7887"/>
                  </a:lnTo>
                  <a:lnTo>
                    <a:pt x="13244" y="7871"/>
                  </a:lnTo>
                  <a:close/>
                  <a:moveTo>
                    <a:pt x="13679" y="7879"/>
                  </a:moveTo>
                  <a:lnTo>
                    <a:pt x="13716" y="7896"/>
                  </a:lnTo>
                  <a:lnTo>
                    <a:pt x="13720" y="7896"/>
                  </a:lnTo>
                  <a:cubicBezTo>
                    <a:pt x="13715" y="7936"/>
                    <a:pt x="13715" y="7981"/>
                    <a:pt x="13717" y="8022"/>
                  </a:cubicBezTo>
                  <a:lnTo>
                    <a:pt x="13685" y="8004"/>
                  </a:lnTo>
                  <a:cubicBezTo>
                    <a:pt x="13680" y="7963"/>
                    <a:pt x="13678" y="7921"/>
                    <a:pt x="13679" y="7879"/>
                  </a:cubicBezTo>
                  <a:close/>
                  <a:moveTo>
                    <a:pt x="13352" y="7881"/>
                  </a:moveTo>
                  <a:lnTo>
                    <a:pt x="13352" y="7895"/>
                  </a:lnTo>
                  <a:lnTo>
                    <a:pt x="13322" y="7900"/>
                  </a:lnTo>
                  <a:lnTo>
                    <a:pt x="13330" y="7884"/>
                  </a:lnTo>
                  <a:lnTo>
                    <a:pt x="13352" y="7881"/>
                  </a:lnTo>
                  <a:close/>
                  <a:moveTo>
                    <a:pt x="13771" y="7934"/>
                  </a:moveTo>
                  <a:lnTo>
                    <a:pt x="13817" y="7966"/>
                  </a:lnTo>
                  <a:cubicBezTo>
                    <a:pt x="13816" y="8006"/>
                    <a:pt x="13817" y="8044"/>
                    <a:pt x="13822" y="8084"/>
                  </a:cubicBezTo>
                  <a:lnTo>
                    <a:pt x="13776" y="8060"/>
                  </a:lnTo>
                  <a:cubicBezTo>
                    <a:pt x="13772" y="8018"/>
                    <a:pt x="13771" y="7977"/>
                    <a:pt x="13771" y="7934"/>
                  </a:cubicBezTo>
                  <a:close/>
                  <a:moveTo>
                    <a:pt x="13559" y="8004"/>
                  </a:moveTo>
                  <a:lnTo>
                    <a:pt x="13592" y="8030"/>
                  </a:lnTo>
                  <a:lnTo>
                    <a:pt x="13594" y="8088"/>
                  </a:lnTo>
                  <a:cubicBezTo>
                    <a:pt x="13583" y="8079"/>
                    <a:pt x="13571" y="8068"/>
                    <a:pt x="13561" y="8055"/>
                  </a:cubicBezTo>
                  <a:lnTo>
                    <a:pt x="13559" y="8004"/>
                  </a:lnTo>
                  <a:close/>
                  <a:moveTo>
                    <a:pt x="13868" y="8004"/>
                  </a:moveTo>
                  <a:lnTo>
                    <a:pt x="13900" y="8030"/>
                  </a:lnTo>
                  <a:cubicBezTo>
                    <a:pt x="13899" y="8069"/>
                    <a:pt x="13901" y="8109"/>
                    <a:pt x="13906" y="8147"/>
                  </a:cubicBezTo>
                  <a:cubicBezTo>
                    <a:pt x="13897" y="8141"/>
                    <a:pt x="13887" y="8132"/>
                    <a:pt x="13878" y="8128"/>
                  </a:cubicBezTo>
                  <a:cubicBezTo>
                    <a:pt x="13872" y="8088"/>
                    <a:pt x="13869" y="8046"/>
                    <a:pt x="13868" y="8004"/>
                  </a:cubicBezTo>
                  <a:close/>
                  <a:moveTo>
                    <a:pt x="18410" y="8031"/>
                  </a:moveTo>
                  <a:lnTo>
                    <a:pt x="18581" y="8152"/>
                  </a:lnTo>
                  <a:cubicBezTo>
                    <a:pt x="18598" y="8229"/>
                    <a:pt x="18618" y="8320"/>
                    <a:pt x="18638" y="8418"/>
                  </a:cubicBezTo>
                  <a:cubicBezTo>
                    <a:pt x="18666" y="8560"/>
                    <a:pt x="18690" y="8712"/>
                    <a:pt x="18718" y="8831"/>
                  </a:cubicBezTo>
                  <a:cubicBezTo>
                    <a:pt x="18691" y="8813"/>
                    <a:pt x="18660" y="8784"/>
                    <a:pt x="18621" y="8753"/>
                  </a:cubicBezTo>
                  <a:cubicBezTo>
                    <a:pt x="18622" y="8746"/>
                    <a:pt x="18622" y="8737"/>
                    <a:pt x="18620" y="8731"/>
                  </a:cubicBezTo>
                  <a:cubicBezTo>
                    <a:pt x="18598" y="8682"/>
                    <a:pt x="18542" y="8482"/>
                    <a:pt x="18494" y="8310"/>
                  </a:cubicBezTo>
                  <a:cubicBezTo>
                    <a:pt x="18463" y="8199"/>
                    <a:pt x="18431" y="8105"/>
                    <a:pt x="18410" y="8031"/>
                  </a:cubicBezTo>
                  <a:close/>
                  <a:moveTo>
                    <a:pt x="13960" y="8060"/>
                  </a:moveTo>
                  <a:lnTo>
                    <a:pt x="13992" y="8085"/>
                  </a:lnTo>
                  <a:cubicBezTo>
                    <a:pt x="13988" y="8126"/>
                    <a:pt x="13986" y="8171"/>
                    <a:pt x="13989" y="8212"/>
                  </a:cubicBezTo>
                  <a:lnTo>
                    <a:pt x="13966" y="8191"/>
                  </a:lnTo>
                  <a:cubicBezTo>
                    <a:pt x="13961" y="8149"/>
                    <a:pt x="13958" y="8103"/>
                    <a:pt x="13960" y="8060"/>
                  </a:cubicBezTo>
                  <a:close/>
                  <a:moveTo>
                    <a:pt x="13638" y="8068"/>
                  </a:moveTo>
                  <a:lnTo>
                    <a:pt x="13670" y="8087"/>
                  </a:lnTo>
                  <a:lnTo>
                    <a:pt x="13673" y="8160"/>
                  </a:lnTo>
                  <a:lnTo>
                    <a:pt x="13645" y="8134"/>
                  </a:lnTo>
                  <a:lnTo>
                    <a:pt x="13638" y="8068"/>
                  </a:lnTo>
                  <a:close/>
                  <a:moveTo>
                    <a:pt x="13481" y="8072"/>
                  </a:moveTo>
                  <a:cubicBezTo>
                    <a:pt x="13570" y="8189"/>
                    <a:pt x="13671" y="8273"/>
                    <a:pt x="13779" y="8333"/>
                  </a:cubicBezTo>
                  <a:lnTo>
                    <a:pt x="13793" y="8337"/>
                  </a:lnTo>
                  <a:lnTo>
                    <a:pt x="13825" y="8364"/>
                  </a:lnTo>
                  <a:cubicBezTo>
                    <a:pt x="13901" y="8429"/>
                    <a:pt x="13978" y="8479"/>
                    <a:pt x="14061" y="8513"/>
                  </a:cubicBezTo>
                  <a:cubicBezTo>
                    <a:pt x="14020" y="8780"/>
                    <a:pt x="14114" y="9029"/>
                    <a:pt x="14200" y="9243"/>
                  </a:cubicBezTo>
                  <a:cubicBezTo>
                    <a:pt x="14223" y="9301"/>
                    <a:pt x="14247" y="9350"/>
                    <a:pt x="14265" y="9407"/>
                  </a:cubicBezTo>
                  <a:cubicBezTo>
                    <a:pt x="14418" y="9849"/>
                    <a:pt x="14356" y="10365"/>
                    <a:pt x="14279" y="10728"/>
                  </a:cubicBezTo>
                  <a:cubicBezTo>
                    <a:pt x="14084" y="11600"/>
                    <a:pt x="13591" y="11952"/>
                    <a:pt x="13014" y="11632"/>
                  </a:cubicBezTo>
                  <a:cubicBezTo>
                    <a:pt x="12765" y="11492"/>
                    <a:pt x="11972" y="10956"/>
                    <a:pt x="12178" y="9825"/>
                  </a:cubicBezTo>
                  <a:cubicBezTo>
                    <a:pt x="12396" y="8640"/>
                    <a:pt x="12738" y="8488"/>
                    <a:pt x="13068" y="8344"/>
                  </a:cubicBezTo>
                  <a:cubicBezTo>
                    <a:pt x="13215" y="8292"/>
                    <a:pt x="13352" y="8203"/>
                    <a:pt x="13481" y="8072"/>
                  </a:cubicBezTo>
                  <a:close/>
                  <a:moveTo>
                    <a:pt x="13725" y="8117"/>
                  </a:moveTo>
                  <a:lnTo>
                    <a:pt x="13758" y="8142"/>
                  </a:lnTo>
                  <a:lnTo>
                    <a:pt x="13761" y="8223"/>
                  </a:lnTo>
                  <a:lnTo>
                    <a:pt x="13729" y="8198"/>
                  </a:lnTo>
                  <a:lnTo>
                    <a:pt x="13725" y="8117"/>
                  </a:lnTo>
                  <a:close/>
                  <a:moveTo>
                    <a:pt x="14039" y="8131"/>
                  </a:moveTo>
                  <a:lnTo>
                    <a:pt x="14090" y="8177"/>
                  </a:lnTo>
                  <a:cubicBezTo>
                    <a:pt x="14089" y="8214"/>
                    <a:pt x="14090" y="8252"/>
                    <a:pt x="14095" y="8288"/>
                  </a:cubicBezTo>
                  <a:lnTo>
                    <a:pt x="14045" y="8257"/>
                  </a:lnTo>
                  <a:cubicBezTo>
                    <a:pt x="14041" y="8214"/>
                    <a:pt x="14039" y="8174"/>
                    <a:pt x="14039" y="8131"/>
                  </a:cubicBezTo>
                  <a:close/>
                  <a:moveTo>
                    <a:pt x="3894" y="8134"/>
                  </a:moveTo>
                  <a:cubicBezTo>
                    <a:pt x="3994" y="8175"/>
                    <a:pt x="4066" y="8316"/>
                    <a:pt x="4071" y="8485"/>
                  </a:cubicBezTo>
                  <a:lnTo>
                    <a:pt x="4066" y="8483"/>
                  </a:lnTo>
                  <a:cubicBezTo>
                    <a:pt x="4068" y="8514"/>
                    <a:pt x="4070" y="8542"/>
                    <a:pt x="4074" y="8575"/>
                  </a:cubicBezTo>
                  <a:cubicBezTo>
                    <a:pt x="4002" y="8575"/>
                    <a:pt x="3929" y="8570"/>
                    <a:pt x="3858" y="8552"/>
                  </a:cubicBezTo>
                  <a:lnTo>
                    <a:pt x="3867" y="8472"/>
                  </a:lnTo>
                  <a:cubicBezTo>
                    <a:pt x="3874" y="8363"/>
                    <a:pt x="3881" y="8249"/>
                    <a:pt x="3894" y="8134"/>
                  </a:cubicBezTo>
                  <a:close/>
                  <a:moveTo>
                    <a:pt x="3838" y="8139"/>
                  </a:moveTo>
                  <a:cubicBezTo>
                    <a:pt x="3826" y="8256"/>
                    <a:pt x="3818" y="8366"/>
                    <a:pt x="3813" y="8475"/>
                  </a:cubicBezTo>
                  <a:lnTo>
                    <a:pt x="3803" y="8556"/>
                  </a:lnTo>
                  <a:cubicBezTo>
                    <a:pt x="3750" y="8539"/>
                    <a:pt x="3700" y="8522"/>
                    <a:pt x="3645" y="8504"/>
                  </a:cubicBezTo>
                  <a:lnTo>
                    <a:pt x="3544" y="8472"/>
                  </a:lnTo>
                  <a:cubicBezTo>
                    <a:pt x="3558" y="8418"/>
                    <a:pt x="3578" y="8364"/>
                    <a:pt x="3599" y="8317"/>
                  </a:cubicBezTo>
                  <a:cubicBezTo>
                    <a:pt x="3652" y="8186"/>
                    <a:pt x="3744" y="8120"/>
                    <a:pt x="3838" y="8139"/>
                  </a:cubicBezTo>
                  <a:close/>
                  <a:moveTo>
                    <a:pt x="2532" y="8150"/>
                  </a:moveTo>
                  <a:cubicBezTo>
                    <a:pt x="2575" y="8206"/>
                    <a:pt x="2613" y="8246"/>
                    <a:pt x="2672" y="8317"/>
                  </a:cubicBezTo>
                  <a:cubicBezTo>
                    <a:pt x="2657" y="8328"/>
                    <a:pt x="2646" y="8339"/>
                    <a:pt x="2626" y="8355"/>
                  </a:cubicBezTo>
                  <a:cubicBezTo>
                    <a:pt x="2561" y="8410"/>
                    <a:pt x="2495" y="8458"/>
                    <a:pt x="2427" y="8501"/>
                  </a:cubicBezTo>
                  <a:cubicBezTo>
                    <a:pt x="2464" y="8410"/>
                    <a:pt x="2501" y="8282"/>
                    <a:pt x="2532" y="8150"/>
                  </a:cubicBezTo>
                  <a:close/>
                  <a:moveTo>
                    <a:pt x="13813" y="8172"/>
                  </a:moveTo>
                  <a:lnTo>
                    <a:pt x="13840" y="8185"/>
                  </a:lnTo>
                  <a:lnTo>
                    <a:pt x="13854" y="8198"/>
                  </a:lnTo>
                  <a:lnTo>
                    <a:pt x="13858" y="8287"/>
                  </a:lnTo>
                  <a:lnTo>
                    <a:pt x="13849" y="8287"/>
                  </a:lnTo>
                  <a:lnTo>
                    <a:pt x="13816" y="8261"/>
                  </a:lnTo>
                  <a:lnTo>
                    <a:pt x="13813" y="8172"/>
                  </a:lnTo>
                  <a:close/>
                  <a:moveTo>
                    <a:pt x="19304" y="8184"/>
                  </a:moveTo>
                  <a:cubicBezTo>
                    <a:pt x="19322" y="8532"/>
                    <a:pt x="19330" y="9803"/>
                    <a:pt x="19336" y="10576"/>
                  </a:cubicBezTo>
                  <a:cubicBezTo>
                    <a:pt x="19337" y="10770"/>
                    <a:pt x="19339" y="10936"/>
                    <a:pt x="19344" y="11048"/>
                  </a:cubicBezTo>
                  <a:lnTo>
                    <a:pt x="19339" y="11048"/>
                  </a:lnTo>
                  <a:cubicBezTo>
                    <a:pt x="19168" y="11125"/>
                    <a:pt x="17648" y="11581"/>
                    <a:pt x="17340" y="11634"/>
                  </a:cubicBezTo>
                  <a:cubicBezTo>
                    <a:pt x="17334" y="11518"/>
                    <a:pt x="17328" y="11410"/>
                    <a:pt x="17314" y="11245"/>
                  </a:cubicBezTo>
                  <a:cubicBezTo>
                    <a:pt x="17301" y="11080"/>
                    <a:pt x="17287" y="10913"/>
                    <a:pt x="17280" y="10761"/>
                  </a:cubicBezTo>
                  <a:cubicBezTo>
                    <a:pt x="17389" y="10743"/>
                    <a:pt x="17496" y="10708"/>
                    <a:pt x="17602" y="10657"/>
                  </a:cubicBezTo>
                  <a:cubicBezTo>
                    <a:pt x="17645" y="10637"/>
                    <a:pt x="17689" y="10614"/>
                    <a:pt x="17738" y="10596"/>
                  </a:cubicBezTo>
                  <a:cubicBezTo>
                    <a:pt x="17747" y="10593"/>
                    <a:pt x="17757" y="10586"/>
                    <a:pt x="17759" y="10571"/>
                  </a:cubicBezTo>
                  <a:cubicBezTo>
                    <a:pt x="17778" y="10435"/>
                    <a:pt x="17780" y="10294"/>
                    <a:pt x="17764" y="10157"/>
                  </a:cubicBezTo>
                  <a:cubicBezTo>
                    <a:pt x="17762" y="10106"/>
                    <a:pt x="17760" y="10055"/>
                    <a:pt x="17758" y="10009"/>
                  </a:cubicBezTo>
                  <a:lnTo>
                    <a:pt x="17890" y="9957"/>
                  </a:lnTo>
                  <a:cubicBezTo>
                    <a:pt x="18026" y="9899"/>
                    <a:pt x="18162" y="9854"/>
                    <a:pt x="18300" y="9819"/>
                  </a:cubicBezTo>
                  <a:cubicBezTo>
                    <a:pt x="18311" y="9817"/>
                    <a:pt x="18318" y="9803"/>
                    <a:pt x="18322" y="9787"/>
                  </a:cubicBezTo>
                  <a:cubicBezTo>
                    <a:pt x="18348" y="9613"/>
                    <a:pt x="18352" y="9430"/>
                    <a:pt x="18334" y="9253"/>
                  </a:cubicBezTo>
                  <a:cubicBezTo>
                    <a:pt x="18332" y="9198"/>
                    <a:pt x="18329" y="9139"/>
                    <a:pt x="18326" y="9077"/>
                  </a:cubicBezTo>
                  <a:cubicBezTo>
                    <a:pt x="18443" y="9023"/>
                    <a:pt x="18564" y="8985"/>
                    <a:pt x="18684" y="8967"/>
                  </a:cubicBezTo>
                  <a:lnTo>
                    <a:pt x="18768" y="8958"/>
                  </a:lnTo>
                  <a:cubicBezTo>
                    <a:pt x="18782" y="8955"/>
                    <a:pt x="18794" y="8941"/>
                    <a:pt x="18793" y="8918"/>
                  </a:cubicBezTo>
                  <a:cubicBezTo>
                    <a:pt x="18792" y="8793"/>
                    <a:pt x="18796" y="8666"/>
                    <a:pt x="18791" y="8540"/>
                  </a:cubicBezTo>
                  <a:lnTo>
                    <a:pt x="18783" y="8268"/>
                  </a:lnTo>
                  <a:cubicBezTo>
                    <a:pt x="18924" y="8229"/>
                    <a:pt x="19068" y="8208"/>
                    <a:pt x="19211" y="8195"/>
                  </a:cubicBezTo>
                  <a:lnTo>
                    <a:pt x="19304" y="8184"/>
                  </a:lnTo>
                  <a:close/>
                  <a:moveTo>
                    <a:pt x="18645" y="8196"/>
                  </a:moveTo>
                  <a:cubicBezTo>
                    <a:pt x="18679" y="8219"/>
                    <a:pt x="18711" y="8239"/>
                    <a:pt x="18734" y="8252"/>
                  </a:cubicBezTo>
                  <a:cubicBezTo>
                    <a:pt x="18731" y="8349"/>
                    <a:pt x="18733" y="8450"/>
                    <a:pt x="18738" y="8547"/>
                  </a:cubicBezTo>
                  <a:cubicBezTo>
                    <a:pt x="18739" y="8587"/>
                    <a:pt x="18741" y="8625"/>
                    <a:pt x="18743" y="8664"/>
                  </a:cubicBezTo>
                  <a:cubicBezTo>
                    <a:pt x="18725" y="8580"/>
                    <a:pt x="18707" y="8482"/>
                    <a:pt x="18691" y="8390"/>
                  </a:cubicBezTo>
                  <a:lnTo>
                    <a:pt x="18645" y="8196"/>
                  </a:lnTo>
                  <a:close/>
                  <a:moveTo>
                    <a:pt x="15492" y="8204"/>
                  </a:moveTo>
                  <a:cubicBezTo>
                    <a:pt x="15484" y="8206"/>
                    <a:pt x="15477" y="8214"/>
                    <a:pt x="15472" y="8226"/>
                  </a:cubicBezTo>
                  <a:cubicBezTo>
                    <a:pt x="15419" y="8383"/>
                    <a:pt x="15361" y="8576"/>
                    <a:pt x="15312" y="8745"/>
                  </a:cubicBezTo>
                  <a:lnTo>
                    <a:pt x="15271" y="8885"/>
                  </a:lnTo>
                  <a:cubicBezTo>
                    <a:pt x="15266" y="8893"/>
                    <a:pt x="15262" y="8905"/>
                    <a:pt x="15264" y="8918"/>
                  </a:cubicBezTo>
                  <a:cubicBezTo>
                    <a:pt x="15267" y="8947"/>
                    <a:pt x="15271" y="8976"/>
                    <a:pt x="15277" y="9004"/>
                  </a:cubicBezTo>
                  <a:cubicBezTo>
                    <a:pt x="15282" y="9028"/>
                    <a:pt x="15285" y="9052"/>
                    <a:pt x="15288" y="9077"/>
                  </a:cubicBezTo>
                  <a:cubicBezTo>
                    <a:pt x="15290" y="9100"/>
                    <a:pt x="15304" y="9118"/>
                    <a:pt x="15319" y="9115"/>
                  </a:cubicBezTo>
                  <a:cubicBezTo>
                    <a:pt x="15353" y="9111"/>
                    <a:pt x="15388" y="9105"/>
                    <a:pt x="15425" y="9100"/>
                  </a:cubicBezTo>
                  <a:lnTo>
                    <a:pt x="15501" y="9092"/>
                  </a:lnTo>
                  <a:cubicBezTo>
                    <a:pt x="15529" y="9256"/>
                    <a:pt x="15534" y="9428"/>
                    <a:pt x="15516" y="9595"/>
                  </a:cubicBezTo>
                  <a:cubicBezTo>
                    <a:pt x="15473" y="9871"/>
                    <a:pt x="15390" y="10123"/>
                    <a:pt x="15272" y="10331"/>
                  </a:cubicBezTo>
                  <a:cubicBezTo>
                    <a:pt x="15267" y="10339"/>
                    <a:pt x="15264" y="10352"/>
                    <a:pt x="15265" y="10363"/>
                  </a:cubicBezTo>
                  <a:cubicBezTo>
                    <a:pt x="15265" y="10363"/>
                    <a:pt x="15265" y="10363"/>
                    <a:pt x="15266" y="10376"/>
                  </a:cubicBezTo>
                  <a:cubicBezTo>
                    <a:pt x="15263" y="10441"/>
                    <a:pt x="15266" y="10506"/>
                    <a:pt x="15274" y="10569"/>
                  </a:cubicBezTo>
                  <a:cubicBezTo>
                    <a:pt x="15275" y="10587"/>
                    <a:pt x="15275" y="10606"/>
                    <a:pt x="15276" y="10623"/>
                  </a:cubicBezTo>
                  <a:cubicBezTo>
                    <a:pt x="15276" y="10629"/>
                    <a:pt x="15276" y="10635"/>
                    <a:pt x="15277" y="10641"/>
                  </a:cubicBezTo>
                  <a:cubicBezTo>
                    <a:pt x="15361" y="10815"/>
                    <a:pt x="15474" y="10947"/>
                    <a:pt x="15601" y="11021"/>
                  </a:cubicBezTo>
                  <a:cubicBezTo>
                    <a:pt x="15669" y="10985"/>
                    <a:pt x="15938" y="10376"/>
                    <a:pt x="15936" y="9971"/>
                  </a:cubicBezTo>
                  <a:cubicBezTo>
                    <a:pt x="15928" y="9627"/>
                    <a:pt x="15884" y="9287"/>
                    <a:pt x="15806" y="8967"/>
                  </a:cubicBezTo>
                  <a:lnTo>
                    <a:pt x="15846" y="8934"/>
                  </a:lnTo>
                  <a:lnTo>
                    <a:pt x="15885" y="8896"/>
                  </a:lnTo>
                  <a:cubicBezTo>
                    <a:pt x="15895" y="8885"/>
                    <a:pt x="15899" y="8863"/>
                    <a:pt x="15894" y="8845"/>
                  </a:cubicBezTo>
                  <a:cubicBezTo>
                    <a:pt x="15880" y="8796"/>
                    <a:pt x="15863" y="8750"/>
                    <a:pt x="15842" y="8707"/>
                  </a:cubicBezTo>
                  <a:cubicBezTo>
                    <a:pt x="15840" y="8700"/>
                    <a:pt x="15837" y="8694"/>
                    <a:pt x="15834" y="8690"/>
                  </a:cubicBezTo>
                  <a:cubicBezTo>
                    <a:pt x="15720" y="8547"/>
                    <a:pt x="15613" y="8390"/>
                    <a:pt x="15515" y="8218"/>
                  </a:cubicBezTo>
                  <a:cubicBezTo>
                    <a:pt x="15509" y="8209"/>
                    <a:pt x="15501" y="8203"/>
                    <a:pt x="15492" y="8204"/>
                  </a:cubicBezTo>
                  <a:close/>
                  <a:moveTo>
                    <a:pt x="14142" y="8237"/>
                  </a:moveTo>
                  <a:cubicBezTo>
                    <a:pt x="14177" y="8276"/>
                    <a:pt x="14204" y="8326"/>
                    <a:pt x="14200" y="8326"/>
                  </a:cubicBezTo>
                  <a:cubicBezTo>
                    <a:pt x="14196" y="8327"/>
                    <a:pt x="14190" y="8328"/>
                    <a:pt x="14178" y="8329"/>
                  </a:cubicBezTo>
                  <a:lnTo>
                    <a:pt x="14156" y="8325"/>
                  </a:lnTo>
                  <a:cubicBezTo>
                    <a:pt x="14150" y="8296"/>
                    <a:pt x="14145" y="8268"/>
                    <a:pt x="14142" y="8237"/>
                  </a:cubicBezTo>
                  <a:close/>
                  <a:moveTo>
                    <a:pt x="13911" y="8250"/>
                  </a:moveTo>
                  <a:lnTo>
                    <a:pt x="13942" y="8276"/>
                  </a:lnTo>
                  <a:lnTo>
                    <a:pt x="13952" y="8276"/>
                  </a:lnTo>
                  <a:lnTo>
                    <a:pt x="13956" y="8363"/>
                  </a:lnTo>
                  <a:lnTo>
                    <a:pt x="13914" y="8331"/>
                  </a:lnTo>
                  <a:lnTo>
                    <a:pt x="13911" y="8250"/>
                  </a:lnTo>
                  <a:close/>
                  <a:moveTo>
                    <a:pt x="17928" y="8274"/>
                  </a:moveTo>
                  <a:cubicBezTo>
                    <a:pt x="17985" y="8310"/>
                    <a:pt x="18117" y="8425"/>
                    <a:pt x="18268" y="8558"/>
                  </a:cubicBezTo>
                  <a:cubicBezTo>
                    <a:pt x="18418" y="8690"/>
                    <a:pt x="18575" y="8824"/>
                    <a:pt x="18672" y="8894"/>
                  </a:cubicBezTo>
                  <a:cubicBezTo>
                    <a:pt x="18547" y="8913"/>
                    <a:pt x="18421" y="8955"/>
                    <a:pt x="18300" y="9013"/>
                  </a:cubicBezTo>
                  <a:cubicBezTo>
                    <a:pt x="18012" y="8816"/>
                    <a:pt x="17737" y="8586"/>
                    <a:pt x="17469" y="8322"/>
                  </a:cubicBezTo>
                  <a:lnTo>
                    <a:pt x="17468" y="8314"/>
                  </a:lnTo>
                  <a:cubicBezTo>
                    <a:pt x="17621" y="8281"/>
                    <a:pt x="17774" y="8268"/>
                    <a:pt x="17928" y="8274"/>
                  </a:cubicBezTo>
                  <a:close/>
                  <a:moveTo>
                    <a:pt x="14003" y="8320"/>
                  </a:moveTo>
                  <a:lnTo>
                    <a:pt x="14049" y="8352"/>
                  </a:lnTo>
                  <a:cubicBezTo>
                    <a:pt x="14050" y="8373"/>
                    <a:pt x="14051" y="8397"/>
                    <a:pt x="14052" y="8418"/>
                  </a:cubicBezTo>
                  <a:lnTo>
                    <a:pt x="14006" y="8395"/>
                  </a:lnTo>
                  <a:lnTo>
                    <a:pt x="14003" y="8320"/>
                  </a:lnTo>
                  <a:close/>
                  <a:moveTo>
                    <a:pt x="15501" y="8322"/>
                  </a:moveTo>
                  <a:cubicBezTo>
                    <a:pt x="15585" y="8464"/>
                    <a:pt x="15674" y="8596"/>
                    <a:pt x="15769" y="8718"/>
                  </a:cubicBezTo>
                  <a:cubicBezTo>
                    <a:pt x="15746" y="8738"/>
                    <a:pt x="15721" y="8756"/>
                    <a:pt x="15696" y="8770"/>
                  </a:cubicBezTo>
                  <a:lnTo>
                    <a:pt x="15652" y="8797"/>
                  </a:lnTo>
                  <a:cubicBezTo>
                    <a:pt x="15645" y="8803"/>
                    <a:pt x="15639" y="8813"/>
                    <a:pt x="15637" y="8824"/>
                  </a:cubicBezTo>
                  <a:cubicBezTo>
                    <a:pt x="15634" y="8836"/>
                    <a:pt x="15635" y="8848"/>
                    <a:pt x="15639" y="8859"/>
                  </a:cubicBezTo>
                  <a:cubicBezTo>
                    <a:pt x="15720" y="9150"/>
                    <a:pt x="15772" y="9460"/>
                    <a:pt x="15796" y="9778"/>
                  </a:cubicBezTo>
                  <a:cubicBezTo>
                    <a:pt x="15800" y="10131"/>
                    <a:pt x="15719" y="10472"/>
                    <a:pt x="15570" y="10726"/>
                  </a:cubicBezTo>
                  <a:cubicBezTo>
                    <a:pt x="15484" y="10615"/>
                    <a:pt x="15403" y="10495"/>
                    <a:pt x="15325" y="10368"/>
                  </a:cubicBezTo>
                  <a:cubicBezTo>
                    <a:pt x="15441" y="10153"/>
                    <a:pt x="15524" y="9896"/>
                    <a:pt x="15566" y="9618"/>
                  </a:cubicBezTo>
                  <a:cubicBezTo>
                    <a:pt x="15591" y="9367"/>
                    <a:pt x="15571" y="9109"/>
                    <a:pt x="15510" y="8877"/>
                  </a:cubicBezTo>
                  <a:cubicBezTo>
                    <a:pt x="15507" y="8863"/>
                    <a:pt x="15500" y="8854"/>
                    <a:pt x="15491" y="8853"/>
                  </a:cubicBezTo>
                  <a:cubicBezTo>
                    <a:pt x="15440" y="8842"/>
                    <a:pt x="15389" y="8844"/>
                    <a:pt x="15338" y="8861"/>
                  </a:cubicBezTo>
                  <a:lnTo>
                    <a:pt x="15360" y="8783"/>
                  </a:lnTo>
                  <a:cubicBezTo>
                    <a:pt x="15404" y="8633"/>
                    <a:pt x="15454" y="8465"/>
                    <a:pt x="15501" y="8322"/>
                  </a:cubicBezTo>
                  <a:close/>
                  <a:moveTo>
                    <a:pt x="14105" y="8390"/>
                  </a:moveTo>
                  <a:cubicBezTo>
                    <a:pt x="14121" y="8399"/>
                    <a:pt x="14138" y="8400"/>
                    <a:pt x="14155" y="8406"/>
                  </a:cubicBezTo>
                  <a:cubicBezTo>
                    <a:pt x="14153" y="8411"/>
                    <a:pt x="14148" y="8417"/>
                    <a:pt x="14146" y="8421"/>
                  </a:cubicBezTo>
                  <a:cubicBezTo>
                    <a:pt x="14133" y="8434"/>
                    <a:pt x="14121" y="8438"/>
                    <a:pt x="14107" y="8434"/>
                  </a:cubicBezTo>
                  <a:cubicBezTo>
                    <a:pt x="14106" y="8418"/>
                    <a:pt x="14106" y="8409"/>
                    <a:pt x="14105" y="8390"/>
                  </a:cubicBezTo>
                  <a:close/>
                  <a:moveTo>
                    <a:pt x="19067" y="8418"/>
                  </a:moveTo>
                  <a:cubicBezTo>
                    <a:pt x="19060" y="8413"/>
                    <a:pt x="19052" y="8415"/>
                    <a:pt x="19045" y="8421"/>
                  </a:cubicBezTo>
                  <a:cubicBezTo>
                    <a:pt x="19039" y="8431"/>
                    <a:pt x="19037" y="8438"/>
                    <a:pt x="19038" y="8452"/>
                  </a:cubicBezTo>
                  <a:cubicBezTo>
                    <a:pt x="19042" y="8559"/>
                    <a:pt x="19047" y="8670"/>
                    <a:pt x="19052" y="8775"/>
                  </a:cubicBezTo>
                  <a:lnTo>
                    <a:pt x="19058" y="8908"/>
                  </a:lnTo>
                  <a:lnTo>
                    <a:pt x="19010" y="8929"/>
                  </a:lnTo>
                  <a:cubicBezTo>
                    <a:pt x="19008" y="8930"/>
                    <a:pt x="19006" y="8928"/>
                    <a:pt x="19005" y="8929"/>
                  </a:cubicBezTo>
                  <a:cubicBezTo>
                    <a:pt x="18992" y="8941"/>
                    <a:pt x="18987" y="8968"/>
                    <a:pt x="18994" y="8989"/>
                  </a:cubicBezTo>
                  <a:cubicBezTo>
                    <a:pt x="18997" y="9010"/>
                    <a:pt x="19009" y="9024"/>
                    <a:pt x="19022" y="9023"/>
                  </a:cubicBezTo>
                  <a:lnTo>
                    <a:pt x="19066" y="9004"/>
                  </a:lnTo>
                  <a:cubicBezTo>
                    <a:pt x="19115" y="8989"/>
                    <a:pt x="19162" y="8966"/>
                    <a:pt x="19207" y="8927"/>
                  </a:cubicBezTo>
                  <a:cubicBezTo>
                    <a:pt x="19219" y="8915"/>
                    <a:pt x="19225" y="8888"/>
                    <a:pt x="19217" y="8867"/>
                  </a:cubicBezTo>
                  <a:cubicBezTo>
                    <a:pt x="19209" y="8847"/>
                    <a:pt x="19189" y="8838"/>
                    <a:pt x="19176" y="8850"/>
                  </a:cubicBezTo>
                  <a:cubicBezTo>
                    <a:pt x="19155" y="8869"/>
                    <a:pt x="19134" y="8884"/>
                    <a:pt x="19111" y="8894"/>
                  </a:cubicBezTo>
                  <a:lnTo>
                    <a:pt x="19106" y="8783"/>
                  </a:lnTo>
                  <a:cubicBezTo>
                    <a:pt x="19102" y="8702"/>
                    <a:pt x="19099" y="8612"/>
                    <a:pt x="19095" y="8526"/>
                  </a:cubicBezTo>
                  <a:cubicBezTo>
                    <a:pt x="19106" y="8534"/>
                    <a:pt x="19114" y="8542"/>
                    <a:pt x="19123" y="8553"/>
                  </a:cubicBezTo>
                  <a:cubicBezTo>
                    <a:pt x="19134" y="8569"/>
                    <a:pt x="19154" y="8566"/>
                    <a:pt x="19163" y="8548"/>
                  </a:cubicBezTo>
                  <a:cubicBezTo>
                    <a:pt x="19173" y="8529"/>
                    <a:pt x="19172" y="8506"/>
                    <a:pt x="19161" y="8490"/>
                  </a:cubicBezTo>
                  <a:cubicBezTo>
                    <a:pt x="19134" y="8454"/>
                    <a:pt x="19101" y="8430"/>
                    <a:pt x="19067" y="8418"/>
                  </a:cubicBezTo>
                  <a:close/>
                  <a:moveTo>
                    <a:pt x="17478" y="8423"/>
                  </a:moveTo>
                  <a:cubicBezTo>
                    <a:pt x="17522" y="8476"/>
                    <a:pt x="17572" y="8527"/>
                    <a:pt x="17633" y="8582"/>
                  </a:cubicBezTo>
                  <a:cubicBezTo>
                    <a:pt x="17633" y="8592"/>
                    <a:pt x="17633" y="8590"/>
                    <a:pt x="17633" y="8590"/>
                  </a:cubicBezTo>
                  <a:cubicBezTo>
                    <a:pt x="17661" y="8708"/>
                    <a:pt x="17778" y="9143"/>
                    <a:pt x="17846" y="9364"/>
                  </a:cubicBezTo>
                  <a:lnTo>
                    <a:pt x="17822" y="9337"/>
                  </a:lnTo>
                  <a:lnTo>
                    <a:pt x="17710" y="9246"/>
                  </a:lnTo>
                  <a:cubicBezTo>
                    <a:pt x="17639" y="9048"/>
                    <a:pt x="17561" y="8757"/>
                    <a:pt x="17500" y="8531"/>
                  </a:cubicBezTo>
                  <a:lnTo>
                    <a:pt x="17478" y="8423"/>
                  </a:lnTo>
                  <a:close/>
                  <a:moveTo>
                    <a:pt x="3526" y="8548"/>
                  </a:moveTo>
                  <a:cubicBezTo>
                    <a:pt x="3530" y="8551"/>
                    <a:pt x="3535" y="8554"/>
                    <a:pt x="3539" y="8553"/>
                  </a:cubicBezTo>
                  <a:lnTo>
                    <a:pt x="3728" y="8613"/>
                  </a:lnTo>
                  <a:cubicBezTo>
                    <a:pt x="3840" y="8653"/>
                    <a:pt x="3952" y="8670"/>
                    <a:pt x="4067" y="8672"/>
                  </a:cubicBezTo>
                  <a:cubicBezTo>
                    <a:pt x="4072" y="8886"/>
                    <a:pt x="4029" y="9099"/>
                    <a:pt x="3946" y="9264"/>
                  </a:cubicBezTo>
                  <a:cubicBezTo>
                    <a:pt x="3891" y="9349"/>
                    <a:pt x="3817" y="9385"/>
                    <a:pt x="3743" y="9364"/>
                  </a:cubicBezTo>
                  <a:cubicBezTo>
                    <a:pt x="3645" y="9352"/>
                    <a:pt x="3558" y="9252"/>
                    <a:pt x="3519" y="9102"/>
                  </a:cubicBezTo>
                  <a:lnTo>
                    <a:pt x="3519" y="9096"/>
                  </a:lnTo>
                  <a:cubicBezTo>
                    <a:pt x="3483" y="8918"/>
                    <a:pt x="3486" y="8724"/>
                    <a:pt x="3526" y="8548"/>
                  </a:cubicBezTo>
                  <a:close/>
                  <a:moveTo>
                    <a:pt x="17453" y="8567"/>
                  </a:moveTo>
                  <a:cubicBezTo>
                    <a:pt x="17504" y="8759"/>
                    <a:pt x="17566" y="8989"/>
                    <a:pt x="17628" y="9181"/>
                  </a:cubicBezTo>
                  <a:cubicBezTo>
                    <a:pt x="17559" y="9124"/>
                    <a:pt x="17502" y="9077"/>
                    <a:pt x="17465" y="9053"/>
                  </a:cubicBezTo>
                  <a:lnTo>
                    <a:pt x="17464" y="9039"/>
                  </a:lnTo>
                  <a:cubicBezTo>
                    <a:pt x="17466" y="8880"/>
                    <a:pt x="17462" y="8725"/>
                    <a:pt x="17453" y="8567"/>
                  </a:cubicBezTo>
                  <a:close/>
                  <a:moveTo>
                    <a:pt x="17703" y="8640"/>
                  </a:moveTo>
                  <a:lnTo>
                    <a:pt x="17856" y="8778"/>
                  </a:lnTo>
                  <a:cubicBezTo>
                    <a:pt x="17910" y="9039"/>
                    <a:pt x="17975" y="9293"/>
                    <a:pt x="18051" y="9538"/>
                  </a:cubicBezTo>
                  <a:lnTo>
                    <a:pt x="17930" y="9435"/>
                  </a:lnTo>
                  <a:lnTo>
                    <a:pt x="17929" y="9419"/>
                  </a:lnTo>
                  <a:cubicBezTo>
                    <a:pt x="17890" y="9334"/>
                    <a:pt x="17763" y="8862"/>
                    <a:pt x="17703" y="8640"/>
                  </a:cubicBezTo>
                  <a:close/>
                  <a:moveTo>
                    <a:pt x="13509" y="8712"/>
                  </a:moveTo>
                  <a:cubicBezTo>
                    <a:pt x="13496" y="8704"/>
                    <a:pt x="13480" y="8718"/>
                    <a:pt x="13474" y="8739"/>
                  </a:cubicBezTo>
                  <a:lnTo>
                    <a:pt x="13471" y="8761"/>
                  </a:lnTo>
                  <a:cubicBezTo>
                    <a:pt x="13459" y="8803"/>
                    <a:pt x="13445" y="8846"/>
                    <a:pt x="13437" y="8891"/>
                  </a:cubicBezTo>
                  <a:cubicBezTo>
                    <a:pt x="13335" y="8830"/>
                    <a:pt x="13222" y="8838"/>
                    <a:pt x="13124" y="8913"/>
                  </a:cubicBezTo>
                  <a:cubicBezTo>
                    <a:pt x="13033" y="8975"/>
                    <a:pt x="12964" y="9100"/>
                    <a:pt x="12932" y="9254"/>
                  </a:cubicBezTo>
                  <a:cubicBezTo>
                    <a:pt x="12929" y="9274"/>
                    <a:pt x="12938" y="9293"/>
                    <a:pt x="12949" y="9303"/>
                  </a:cubicBezTo>
                  <a:lnTo>
                    <a:pt x="12995" y="9349"/>
                  </a:lnTo>
                  <a:cubicBezTo>
                    <a:pt x="13023" y="9383"/>
                    <a:pt x="13053" y="9419"/>
                    <a:pt x="13084" y="9443"/>
                  </a:cubicBezTo>
                  <a:cubicBezTo>
                    <a:pt x="13094" y="9453"/>
                    <a:pt x="13107" y="9452"/>
                    <a:pt x="13116" y="9440"/>
                  </a:cubicBezTo>
                  <a:cubicBezTo>
                    <a:pt x="13130" y="9409"/>
                    <a:pt x="13145" y="9372"/>
                    <a:pt x="13156" y="9338"/>
                  </a:cubicBezTo>
                  <a:cubicBezTo>
                    <a:pt x="13172" y="9266"/>
                    <a:pt x="13212" y="9216"/>
                    <a:pt x="13258" y="9208"/>
                  </a:cubicBezTo>
                  <a:cubicBezTo>
                    <a:pt x="13301" y="9205"/>
                    <a:pt x="13340" y="9223"/>
                    <a:pt x="13376" y="9261"/>
                  </a:cubicBezTo>
                  <a:cubicBezTo>
                    <a:pt x="13346" y="9378"/>
                    <a:pt x="13292" y="9584"/>
                    <a:pt x="13253" y="9711"/>
                  </a:cubicBezTo>
                  <a:lnTo>
                    <a:pt x="13246" y="9741"/>
                  </a:lnTo>
                  <a:cubicBezTo>
                    <a:pt x="13233" y="9789"/>
                    <a:pt x="13220" y="9783"/>
                    <a:pt x="13202" y="9776"/>
                  </a:cubicBezTo>
                  <a:cubicBezTo>
                    <a:pt x="13185" y="9770"/>
                    <a:pt x="13164" y="9763"/>
                    <a:pt x="13148" y="9754"/>
                  </a:cubicBezTo>
                  <a:cubicBezTo>
                    <a:pt x="13129" y="9742"/>
                    <a:pt x="13111" y="9731"/>
                    <a:pt x="13092" y="9724"/>
                  </a:cubicBezTo>
                  <a:cubicBezTo>
                    <a:pt x="12784" y="9615"/>
                    <a:pt x="12691" y="10079"/>
                    <a:pt x="12658" y="10227"/>
                  </a:cubicBezTo>
                  <a:cubicBezTo>
                    <a:pt x="12595" y="10551"/>
                    <a:pt x="12743" y="10833"/>
                    <a:pt x="12914" y="10972"/>
                  </a:cubicBezTo>
                  <a:cubicBezTo>
                    <a:pt x="12899" y="11031"/>
                    <a:pt x="12885" y="11096"/>
                    <a:pt x="12872" y="11139"/>
                  </a:cubicBezTo>
                  <a:cubicBezTo>
                    <a:pt x="12870" y="11150"/>
                    <a:pt x="12870" y="11158"/>
                    <a:pt x="12873" y="11169"/>
                  </a:cubicBezTo>
                  <a:cubicBezTo>
                    <a:pt x="12876" y="11180"/>
                    <a:pt x="12881" y="11193"/>
                    <a:pt x="12888" y="11197"/>
                  </a:cubicBezTo>
                  <a:cubicBezTo>
                    <a:pt x="12934" y="11229"/>
                    <a:pt x="12982" y="11257"/>
                    <a:pt x="13030" y="11283"/>
                  </a:cubicBezTo>
                  <a:lnTo>
                    <a:pt x="13039" y="11282"/>
                  </a:lnTo>
                  <a:cubicBezTo>
                    <a:pt x="13049" y="11280"/>
                    <a:pt x="13057" y="11273"/>
                    <a:pt x="13061" y="11258"/>
                  </a:cubicBezTo>
                  <a:lnTo>
                    <a:pt x="13107" y="11090"/>
                  </a:lnTo>
                  <a:cubicBezTo>
                    <a:pt x="13222" y="11146"/>
                    <a:pt x="13345" y="11133"/>
                    <a:pt x="13450" y="11040"/>
                  </a:cubicBezTo>
                  <a:cubicBezTo>
                    <a:pt x="13547" y="10950"/>
                    <a:pt x="13623" y="10806"/>
                    <a:pt x="13666" y="10637"/>
                  </a:cubicBezTo>
                  <a:cubicBezTo>
                    <a:pt x="13668" y="10626"/>
                    <a:pt x="13667" y="10619"/>
                    <a:pt x="13664" y="10609"/>
                  </a:cubicBezTo>
                  <a:cubicBezTo>
                    <a:pt x="13661" y="10599"/>
                    <a:pt x="13656" y="10583"/>
                    <a:pt x="13649" y="10580"/>
                  </a:cubicBezTo>
                  <a:cubicBezTo>
                    <a:pt x="13623" y="10566"/>
                    <a:pt x="13596" y="10552"/>
                    <a:pt x="13571" y="10531"/>
                  </a:cubicBezTo>
                  <a:cubicBezTo>
                    <a:pt x="13545" y="10509"/>
                    <a:pt x="13516" y="10490"/>
                    <a:pt x="13488" y="10474"/>
                  </a:cubicBezTo>
                  <a:cubicBezTo>
                    <a:pt x="13477" y="10469"/>
                    <a:pt x="13469" y="10477"/>
                    <a:pt x="13462" y="10492"/>
                  </a:cubicBezTo>
                  <a:cubicBezTo>
                    <a:pt x="13364" y="10700"/>
                    <a:pt x="13299" y="10756"/>
                    <a:pt x="13258" y="10761"/>
                  </a:cubicBezTo>
                  <a:cubicBezTo>
                    <a:pt x="13230" y="10765"/>
                    <a:pt x="13201" y="10742"/>
                    <a:pt x="13180" y="10710"/>
                  </a:cubicBezTo>
                  <a:cubicBezTo>
                    <a:pt x="13207" y="10562"/>
                    <a:pt x="13246" y="10419"/>
                    <a:pt x="13292" y="10284"/>
                  </a:cubicBezTo>
                  <a:lnTo>
                    <a:pt x="13319" y="10192"/>
                  </a:lnTo>
                  <a:cubicBezTo>
                    <a:pt x="13576" y="10239"/>
                    <a:pt x="13743" y="10142"/>
                    <a:pt x="13812" y="9897"/>
                  </a:cubicBezTo>
                  <a:cubicBezTo>
                    <a:pt x="13863" y="9743"/>
                    <a:pt x="13868" y="9562"/>
                    <a:pt x="13831" y="9399"/>
                  </a:cubicBezTo>
                  <a:cubicBezTo>
                    <a:pt x="13785" y="9241"/>
                    <a:pt x="13706" y="9110"/>
                    <a:pt x="13609" y="9040"/>
                  </a:cubicBezTo>
                  <a:cubicBezTo>
                    <a:pt x="13625" y="8978"/>
                    <a:pt x="13637" y="8918"/>
                    <a:pt x="13645" y="8851"/>
                  </a:cubicBezTo>
                  <a:cubicBezTo>
                    <a:pt x="13648" y="8834"/>
                    <a:pt x="13643" y="8819"/>
                    <a:pt x="13635" y="8809"/>
                  </a:cubicBezTo>
                  <a:cubicBezTo>
                    <a:pt x="13595" y="8769"/>
                    <a:pt x="13554" y="8732"/>
                    <a:pt x="13509" y="8712"/>
                  </a:cubicBezTo>
                  <a:close/>
                  <a:moveTo>
                    <a:pt x="5685" y="8772"/>
                  </a:moveTo>
                  <a:cubicBezTo>
                    <a:pt x="5671" y="8771"/>
                    <a:pt x="5658" y="8780"/>
                    <a:pt x="5648" y="8796"/>
                  </a:cubicBezTo>
                  <a:cubicBezTo>
                    <a:pt x="5541" y="8931"/>
                    <a:pt x="5440" y="9080"/>
                    <a:pt x="5345" y="9238"/>
                  </a:cubicBezTo>
                  <a:cubicBezTo>
                    <a:pt x="5310" y="9165"/>
                    <a:pt x="5255" y="9127"/>
                    <a:pt x="5198" y="9138"/>
                  </a:cubicBezTo>
                  <a:cubicBezTo>
                    <a:pt x="5175" y="9151"/>
                    <a:pt x="5147" y="9190"/>
                    <a:pt x="5147" y="9302"/>
                  </a:cubicBezTo>
                  <a:cubicBezTo>
                    <a:pt x="5164" y="9459"/>
                    <a:pt x="5205" y="9605"/>
                    <a:pt x="5267" y="9727"/>
                  </a:cubicBezTo>
                  <a:cubicBezTo>
                    <a:pt x="5151" y="9896"/>
                    <a:pt x="4867" y="10328"/>
                    <a:pt x="4867" y="10333"/>
                  </a:cubicBezTo>
                  <a:cubicBezTo>
                    <a:pt x="4866" y="10337"/>
                    <a:pt x="4865" y="10343"/>
                    <a:pt x="4865" y="10347"/>
                  </a:cubicBezTo>
                  <a:cubicBezTo>
                    <a:pt x="4865" y="10347"/>
                    <a:pt x="4798" y="10562"/>
                    <a:pt x="4781" y="10641"/>
                  </a:cubicBezTo>
                  <a:cubicBezTo>
                    <a:pt x="4778" y="10655"/>
                    <a:pt x="4780" y="10672"/>
                    <a:pt x="4786" y="10683"/>
                  </a:cubicBezTo>
                  <a:cubicBezTo>
                    <a:pt x="4790" y="10692"/>
                    <a:pt x="4795" y="10697"/>
                    <a:pt x="4801" y="10699"/>
                  </a:cubicBezTo>
                  <a:lnTo>
                    <a:pt x="4811" y="10703"/>
                  </a:lnTo>
                  <a:cubicBezTo>
                    <a:pt x="4875" y="10666"/>
                    <a:pt x="4934" y="10608"/>
                    <a:pt x="4984" y="10534"/>
                  </a:cubicBezTo>
                  <a:cubicBezTo>
                    <a:pt x="5017" y="10480"/>
                    <a:pt x="5279" y="10040"/>
                    <a:pt x="5350" y="9903"/>
                  </a:cubicBezTo>
                  <a:cubicBezTo>
                    <a:pt x="5403" y="10014"/>
                    <a:pt x="5472" y="10103"/>
                    <a:pt x="5551" y="10158"/>
                  </a:cubicBezTo>
                  <a:lnTo>
                    <a:pt x="5560" y="10160"/>
                  </a:lnTo>
                  <a:cubicBezTo>
                    <a:pt x="5595" y="10180"/>
                    <a:pt x="5634" y="10157"/>
                    <a:pt x="5655" y="10106"/>
                  </a:cubicBezTo>
                  <a:cubicBezTo>
                    <a:pt x="5678" y="10012"/>
                    <a:pt x="5667" y="9906"/>
                    <a:pt x="5627" y="9828"/>
                  </a:cubicBezTo>
                  <a:cubicBezTo>
                    <a:pt x="5693" y="9737"/>
                    <a:pt x="5758" y="9640"/>
                    <a:pt x="5823" y="9546"/>
                  </a:cubicBezTo>
                  <a:cubicBezTo>
                    <a:pt x="5857" y="9496"/>
                    <a:pt x="5890" y="9445"/>
                    <a:pt x="5924" y="9399"/>
                  </a:cubicBezTo>
                  <a:cubicBezTo>
                    <a:pt x="5955" y="9355"/>
                    <a:pt x="5951" y="9289"/>
                    <a:pt x="5944" y="9237"/>
                  </a:cubicBezTo>
                  <a:cubicBezTo>
                    <a:pt x="5909" y="8983"/>
                    <a:pt x="5762" y="8774"/>
                    <a:pt x="5685" y="8772"/>
                  </a:cubicBezTo>
                  <a:close/>
                  <a:moveTo>
                    <a:pt x="3440" y="8775"/>
                  </a:moveTo>
                  <a:cubicBezTo>
                    <a:pt x="3435" y="8855"/>
                    <a:pt x="3438" y="8933"/>
                    <a:pt x="3447" y="9012"/>
                  </a:cubicBezTo>
                  <a:cubicBezTo>
                    <a:pt x="3439" y="9023"/>
                    <a:pt x="3431" y="9032"/>
                    <a:pt x="3421" y="9040"/>
                  </a:cubicBezTo>
                  <a:cubicBezTo>
                    <a:pt x="3419" y="8949"/>
                    <a:pt x="3424" y="8863"/>
                    <a:pt x="3440" y="8775"/>
                  </a:cubicBezTo>
                  <a:close/>
                  <a:moveTo>
                    <a:pt x="15813" y="8788"/>
                  </a:moveTo>
                  <a:cubicBezTo>
                    <a:pt x="15822" y="8808"/>
                    <a:pt x="15831" y="8829"/>
                    <a:pt x="15838" y="8850"/>
                  </a:cubicBezTo>
                  <a:lnTo>
                    <a:pt x="15825" y="8862"/>
                  </a:lnTo>
                  <a:cubicBezTo>
                    <a:pt x="15805" y="8881"/>
                    <a:pt x="15782" y="8903"/>
                    <a:pt x="15763" y="8923"/>
                  </a:cubicBezTo>
                  <a:cubicBezTo>
                    <a:pt x="15757" y="8929"/>
                    <a:pt x="15753" y="8941"/>
                    <a:pt x="15752" y="8953"/>
                  </a:cubicBezTo>
                  <a:cubicBezTo>
                    <a:pt x="15750" y="8964"/>
                    <a:pt x="15750" y="8976"/>
                    <a:pt x="15753" y="8986"/>
                  </a:cubicBezTo>
                  <a:cubicBezTo>
                    <a:pt x="15830" y="9300"/>
                    <a:pt x="15875" y="9633"/>
                    <a:pt x="15885" y="9971"/>
                  </a:cubicBezTo>
                  <a:cubicBezTo>
                    <a:pt x="15886" y="10300"/>
                    <a:pt x="15687" y="10776"/>
                    <a:pt x="15611" y="10906"/>
                  </a:cubicBezTo>
                  <a:cubicBezTo>
                    <a:pt x="15609" y="10872"/>
                    <a:pt x="15601" y="10830"/>
                    <a:pt x="15599" y="10807"/>
                  </a:cubicBezTo>
                  <a:cubicBezTo>
                    <a:pt x="15764" y="10533"/>
                    <a:pt x="15854" y="10162"/>
                    <a:pt x="15851" y="9776"/>
                  </a:cubicBezTo>
                  <a:cubicBezTo>
                    <a:pt x="15829" y="9461"/>
                    <a:pt x="15780" y="9152"/>
                    <a:pt x="15704" y="8861"/>
                  </a:cubicBezTo>
                  <a:lnTo>
                    <a:pt x="15721" y="8859"/>
                  </a:lnTo>
                  <a:cubicBezTo>
                    <a:pt x="15753" y="8839"/>
                    <a:pt x="15784" y="8815"/>
                    <a:pt x="15813" y="8788"/>
                  </a:cubicBezTo>
                  <a:close/>
                  <a:moveTo>
                    <a:pt x="13519" y="8821"/>
                  </a:moveTo>
                  <a:cubicBezTo>
                    <a:pt x="13545" y="8836"/>
                    <a:pt x="13568" y="8850"/>
                    <a:pt x="13593" y="8872"/>
                  </a:cubicBezTo>
                  <a:cubicBezTo>
                    <a:pt x="13585" y="8923"/>
                    <a:pt x="13576" y="8976"/>
                    <a:pt x="13564" y="9024"/>
                  </a:cubicBezTo>
                  <a:lnTo>
                    <a:pt x="13556" y="9054"/>
                  </a:lnTo>
                  <a:cubicBezTo>
                    <a:pt x="13554" y="9065"/>
                    <a:pt x="13554" y="9072"/>
                    <a:pt x="13557" y="9083"/>
                  </a:cubicBezTo>
                  <a:cubicBezTo>
                    <a:pt x="13560" y="9094"/>
                    <a:pt x="13564" y="9108"/>
                    <a:pt x="13571" y="9112"/>
                  </a:cubicBezTo>
                  <a:cubicBezTo>
                    <a:pt x="13665" y="9174"/>
                    <a:pt x="13742" y="9292"/>
                    <a:pt x="13788" y="9441"/>
                  </a:cubicBezTo>
                  <a:cubicBezTo>
                    <a:pt x="13818" y="9583"/>
                    <a:pt x="13809" y="9733"/>
                    <a:pt x="13766" y="9865"/>
                  </a:cubicBezTo>
                  <a:cubicBezTo>
                    <a:pt x="13705" y="10077"/>
                    <a:pt x="13554" y="10162"/>
                    <a:pt x="13311" y="10111"/>
                  </a:cubicBezTo>
                  <a:cubicBezTo>
                    <a:pt x="13299" y="10108"/>
                    <a:pt x="13285" y="10118"/>
                    <a:pt x="13280" y="10136"/>
                  </a:cubicBezTo>
                  <a:cubicBezTo>
                    <a:pt x="13273" y="10164"/>
                    <a:pt x="13264" y="10204"/>
                    <a:pt x="13249" y="10252"/>
                  </a:cubicBezTo>
                  <a:cubicBezTo>
                    <a:pt x="13150" y="10584"/>
                    <a:pt x="13115" y="10734"/>
                    <a:pt x="13152" y="10788"/>
                  </a:cubicBezTo>
                  <a:cubicBezTo>
                    <a:pt x="13183" y="10838"/>
                    <a:pt x="13224" y="10866"/>
                    <a:pt x="13267" y="10856"/>
                  </a:cubicBezTo>
                  <a:cubicBezTo>
                    <a:pt x="13360" y="10814"/>
                    <a:pt x="13439" y="10709"/>
                    <a:pt x="13488" y="10571"/>
                  </a:cubicBezTo>
                  <a:lnTo>
                    <a:pt x="13547" y="10615"/>
                  </a:lnTo>
                  <a:lnTo>
                    <a:pt x="13603" y="10653"/>
                  </a:lnTo>
                  <a:cubicBezTo>
                    <a:pt x="13561" y="10782"/>
                    <a:pt x="13496" y="10889"/>
                    <a:pt x="13420" y="10963"/>
                  </a:cubicBezTo>
                  <a:cubicBezTo>
                    <a:pt x="13320" y="11047"/>
                    <a:pt x="13204" y="11061"/>
                    <a:pt x="13099" y="11001"/>
                  </a:cubicBezTo>
                  <a:lnTo>
                    <a:pt x="13090" y="11002"/>
                  </a:lnTo>
                  <a:cubicBezTo>
                    <a:pt x="13080" y="11004"/>
                    <a:pt x="13073" y="11013"/>
                    <a:pt x="13069" y="11028"/>
                  </a:cubicBezTo>
                  <a:lnTo>
                    <a:pt x="13022" y="11196"/>
                  </a:lnTo>
                  <a:cubicBezTo>
                    <a:pt x="12992" y="11178"/>
                    <a:pt x="12963" y="11160"/>
                    <a:pt x="12934" y="11139"/>
                  </a:cubicBezTo>
                  <a:cubicBezTo>
                    <a:pt x="12949" y="11086"/>
                    <a:pt x="12965" y="11015"/>
                    <a:pt x="12977" y="10964"/>
                  </a:cubicBezTo>
                  <a:cubicBezTo>
                    <a:pt x="12982" y="10942"/>
                    <a:pt x="12978" y="10917"/>
                    <a:pt x="12965" y="10907"/>
                  </a:cubicBezTo>
                  <a:cubicBezTo>
                    <a:pt x="12807" y="10793"/>
                    <a:pt x="12661" y="10551"/>
                    <a:pt x="12717" y="10263"/>
                  </a:cubicBezTo>
                  <a:cubicBezTo>
                    <a:pt x="12788" y="9890"/>
                    <a:pt x="12899" y="9750"/>
                    <a:pt x="13082" y="9813"/>
                  </a:cubicBezTo>
                  <a:cubicBezTo>
                    <a:pt x="13099" y="9820"/>
                    <a:pt x="13117" y="9826"/>
                    <a:pt x="13133" y="9836"/>
                  </a:cubicBezTo>
                  <a:lnTo>
                    <a:pt x="13193" y="9867"/>
                  </a:lnTo>
                  <a:cubicBezTo>
                    <a:pt x="13258" y="9891"/>
                    <a:pt x="13275" y="9856"/>
                    <a:pt x="13297" y="9779"/>
                  </a:cubicBezTo>
                  <a:lnTo>
                    <a:pt x="13304" y="9757"/>
                  </a:lnTo>
                  <a:cubicBezTo>
                    <a:pt x="13344" y="9627"/>
                    <a:pt x="13398" y="9423"/>
                    <a:pt x="13427" y="9299"/>
                  </a:cubicBezTo>
                  <a:cubicBezTo>
                    <a:pt x="13433" y="9270"/>
                    <a:pt x="13431" y="9235"/>
                    <a:pt x="13420" y="9211"/>
                  </a:cubicBezTo>
                  <a:cubicBezTo>
                    <a:pt x="13371" y="9149"/>
                    <a:pt x="13311" y="9120"/>
                    <a:pt x="13249" y="9127"/>
                  </a:cubicBezTo>
                  <a:cubicBezTo>
                    <a:pt x="13188" y="9141"/>
                    <a:pt x="13133" y="9206"/>
                    <a:pt x="13109" y="9300"/>
                  </a:cubicBezTo>
                  <a:cubicBezTo>
                    <a:pt x="13102" y="9319"/>
                    <a:pt x="13098" y="9342"/>
                    <a:pt x="13090" y="9361"/>
                  </a:cubicBezTo>
                  <a:cubicBezTo>
                    <a:pt x="13069" y="9342"/>
                    <a:pt x="13048" y="9317"/>
                    <a:pt x="13028" y="9294"/>
                  </a:cubicBezTo>
                  <a:lnTo>
                    <a:pt x="12996" y="9262"/>
                  </a:lnTo>
                  <a:cubicBezTo>
                    <a:pt x="13026" y="9148"/>
                    <a:pt x="13081" y="9055"/>
                    <a:pt x="13151" y="9007"/>
                  </a:cubicBezTo>
                  <a:cubicBezTo>
                    <a:pt x="13246" y="8934"/>
                    <a:pt x="13355" y="8936"/>
                    <a:pt x="13450" y="9008"/>
                  </a:cubicBezTo>
                  <a:cubicBezTo>
                    <a:pt x="13459" y="9014"/>
                    <a:pt x="13469" y="9012"/>
                    <a:pt x="13477" y="9005"/>
                  </a:cubicBezTo>
                  <a:cubicBezTo>
                    <a:pt x="13485" y="8997"/>
                    <a:pt x="13488" y="8980"/>
                    <a:pt x="13489" y="8966"/>
                  </a:cubicBezTo>
                  <a:cubicBezTo>
                    <a:pt x="13494" y="8915"/>
                    <a:pt x="13504" y="8867"/>
                    <a:pt x="13519" y="8821"/>
                  </a:cubicBezTo>
                  <a:close/>
                  <a:moveTo>
                    <a:pt x="17917" y="8829"/>
                  </a:moveTo>
                  <a:cubicBezTo>
                    <a:pt x="17986" y="8881"/>
                    <a:pt x="18042" y="8929"/>
                    <a:pt x="18098" y="8970"/>
                  </a:cubicBezTo>
                  <a:cubicBezTo>
                    <a:pt x="18098" y="8976"/>
                    <a:pt x="18098" y="8985"/>
                    <a:pt x="18098" y="8985"/>
                  </a:cubicBezTo>
                  <a:cubicBezTo>
                    <a:pt x="18115" y="9066"/>
                    <a:pt x="18136" y="9169"/>
                    <a:pt x="18155" y="9275"/>
                  </a:cubicBezTo>
                  <a:cubicBezTo>
                    <a:pt x="18183" y="9422"/>
                    <a:pt x="18211" y="9565"/>
                    <a:pt x="18241" y="9686"/>
                  </a:cubicBezTo>
                  <a:cubicBezTo>
                    <a:pt x="18213" y="9663"/>
                    <a:pt x="18174" y="9631"/>
                    <a:pt x="18129" y="9595"/>
                  </a:cubicBezTo>
                  <a:cubicBezTo>
                    <a:pt x="18130" y="9591"/>
                    <a:pt x="18129" y="9586"/>
                    <a:pt x="18128" y="9581"/>
                  </a:cubicBezTo>
                  <a:cubicBezTo>
                    <a:pt x="18048" y="9338"/>
                    <a:pt x="17978" y="9088"/>
                    <a:pt x="17917" y="8829"/>
                  </a:cubicBezTo>
                  <a:close/>
                  <a:moveTo>
                    <a:pt x="5682" y="8861"/>
                  </a:moveTo>
                  <a:lnTo>
                    <a:pt x="5690" y="8864"/>
                  </a:lnTo>
                  <a:cubicBezTo>
                    <a:pt x="5703" y="8868"/>
                    <a:pt x="5715" y="8875"/>
                    <a:pt x="5727" y="8886"/>
                  </a:cubicBezTo>
                  <a:cubicBezTo>
                    <a:pt x="5808" y="8970"/>
                    <a:pt x="5867" y="9103"/>
                    <a:pt x="5891" y="9256"/>
                  </a:cubicBezTo>
                  <a:cubicBezTo>
                    <a:pt x="5893" y="9271"/>
                    <a:pt x="5894" y="9286"/>
                    <a:pt x="5895" y="9302"/>
                  </a:cubicBezTo>
                  <a:cubicBezTo>
                    <a:pt x="5805" y="9184"/>
                    <a:pt x="5732" y="9032"/>
                    <a:pt x="5682" y="8861"/>
                  </a:cubicBezTo>
                  <a:close/>
                  <a:moveTo>
                    <a:pt x="5643" y="8912"/>
                  </a:moveTo>
                  <a:cubicBezTo>
                    <a:pt x="5694" y="9083"/>
                    <a:pt x="5766" y="9236"/>
                    <a:pt x="5855" y="9359"/>
                  </a:cubicBezTo>
                  <a:lnTo>
                    <a:pt x="5861" y="9361"/>
                  </a:lnTo>
                  <a:cubicBezTo>
                    <a:pt x="5836" y="9405"/>
                    <a:pt x="5812" y="9440"/>
                    <a:pt x="5787" y="9475"/>
                  </a:cubicBezTo>
                  <a:cubicBezTo>
                    <a:pt x="5712" y="9589"/>
                    <a:pt x="5633" y="9706"/>
                    <a:pt x="5553" y="9811"/>
                  </a:cubicBezTo>
                  <a:cubicBezTo>
                    <a:pt x="5448" y="9725"/>
                    <a:pt x="5371" y="9569"/>
                    <a:pt x="5341" y="9383"/>
                  </a:cubicBezTo>
                  <a:cubicBezTo>
                    <a:pt x="5431" y="9208"/>
                    <a:pt x="5532" y="9050"/>
                    <a:pt x="5643" y="8912"/>
                  </a:cubicBezTo>
                  <a:close/>
                  <a:moveTo>
                    <a:pt x="15470" y="8935"/>
                  </a:moveTo>
                  <a:cubicBezTo>
                    <a:pt x="15471" y="8957"/>
                    <a:pt x="15481" y="8979"/>
                    <a:pt x="15487" y="9005"/>
                  </a:cubicBezTo>
                  <a:lnTo>
                    <a:pt x="15420" y="9012"/>
                  </a:lnTo>
                  <a:cubicBezTo>
                    <a:pt x="15392" y="9015"/>
                    <a:pt x="15364" y="9018"/>
                    <a:pt x="15336" y="9021"/>
                  </a:cubicBezTo>
                  <a:lnTo>
                    <a:pt x="15328" y="8978"/>
                  </a:lnTo>
                  <a:lnTo>
                    <a:pt x="15326" y="8951"/>
                  </a:lnTo>
                  <a:cubicBezTo>
                    <a:pt x="15374" y="8938"/>
                    <a:pt x="15422" y="8933"/>
                    <a:pt x="15470" y="8935"/>
                  </a:cubicBezTo>
                  <a:close/>
                  <a:moveTo>
                    <a:pt x="7078" y="8967"/>
                  </a:moveTo>
                  <a:cubicBezTo>
                    <a:pt x="7095" y="8998"/>
                    <a:pt x="7113" y="9026"/>
                    <a:pt x="7127" y="9059"/>
                  </a:cubicBezTo>
                  <a:lnTo>
                    <a:pt x="7140" y="9094"/>
                  </a:lnTo>
                  <a:cubicBezTo>
                    <a:pt x="7121" y="9117"/>
                    <a:pt x="7100" y="9146"/>
                    <a:pt x="7076" y="9178"/>
                  </a:cubicBezTo>
                  <a:cubicBezTo>
                    <a:pt x="7066" y="9150"/>
                    <a:pt x="7056" y="9122"/>
                    <a:pt x="7044" y="9099"/>
                  </a:cubicBezTo>
                  <a:cubicBezTo>
                    <a:pt x="7032" y="9072"/>
                    <a:pt x="7019" y="9049"/>
                    <a:pt x="7012" y="9029"/>
                  </a:cubicBezTo>
                  <a:cubicBezTo>
                    <a:pt x="7035" y="9009"/>
                    <a:pt x="7056" y="8990"/>
                    <a:pt x="7078" y="8967"/>
                  </a:cubicBezTo>
                  <a:close/>
                  <a:moveTo>
                    <a:pt x="18167" y="9015"/>
                  </a:moveTo>
                  <a:cubicBezTo>
                    <a:pt x="18212" y="9048"/>
                    <a:pt x="18250" y="9073"/>
                    <a:pt x="18277" y="9089"/>
                  </a:cubicBezTo>
                  <a:cubicBezTo>
                    <a:pt x="18280" y="9153"/>
                    <a:pt x="18283" y="9216"/>
                    <a:pt x="18286" y="9281"/>
                  </a:cubicBezTo>
                  <a:cubicBezTo>
                    <a:pt x="18295" y="9398"/>
                    <a:pt x="18296" y="9517"/>
                    <a:pt x="18292" y="9635"/>
                  </a:cubicBezTo>
                  <a:cubicBezTo>
                    <a:pt x="18264" y="9521"/>
                    <a:pt x="18239" y="9383"/>
                    <a:pt x="18213" y="9245"/>
                  </a:cubicBezTo>
                  <a:lnTo>
                    <a:pt x="18208" y="9238"/>
                  </a:lnTo>
                  <a:cubicBezTo>
                    <a:pt x="18195" y="9157"/>
                    <a:pt x="18182" y="9082"/>
                    <a:pt x="18167" y="9015"/>
                  </a:cubicBezTo>
                  <a:close/>
                  <a:moveTo>
                    <a:pt x="3464" y="9107"/>
                  </a:moveTo>
                  <a:lnTo>
                    <a:pt x="3469" y="9138"/>
                  </a:lnTo>
                  <a:cubicBezTo>
                    <a:pt x="3479" y="9176"/>
                    <a:pt x="3492" y="9209"/>
                    <a:pt x="3507" y="9242"/>
                  </a:cubicBezTo>
                  <a:lnTo>
                    <a:pt x="3471" y="9313"/>
                  </a:lnTo>
                  <a:cubicBezTo>
                    <a:pt x="3451" y="9259"/>
                    <a:pt x="3436" y="9196"/>
                    <a:pt x="3429" y="9134"/>
                  </a:cubicBezTo>
                  <a:cubicBezTo>
                    <a:pt x="3442" y="9126"/>
                    <a:pt x="3452" y="9118"/>
                    <a:pt x="3464" y="9107"/>
                  </a:cubicBezTo>
                  <a:close/>
                  <a:moveTo>
                    <a:pt x="17437" y="9124"/>
                  </a:moveTo>
                  <a:cubicBezTo>
                    <a:pt x="17497" y="9161"/>
                    <a:pt x="17638" y="9284"/>
                    <a:pt x="17799" y="9421"/>
                  </a:cubicBezTo>
                  <a:cubicBezTo>
                    <a:pt x="17959" y="9557"/>
                    <a:pt x="18123" y="9702"/>
                    <a:pt x="18226" y="9776"/>
                  </a:cubicBezTo>
                  <a:cubicBezTo>
                    <a:pt x="18115" y="9807"/>
                    <a:pt x="17998" y="9845"/>
                    <a:pt x="17882" y="9890"/>
                  </a:cubicBezTo>
                  <a:lnTo>
                    <a:pt x="17741" y="9944"/>
                  </a:lnTo>
                  <a:cubicBezTo>
                    <a:pt x="17693" y="9895"/>
                    <a:pt x="17600" y="9818"/>
                    <a:pt x="17494" y="9722"/>
                  </a:cubicBezTo>
                  <a:lnTo>
                    <a:pt x="17489" y="9716"/>
                  </a:lnTo>
                  <a:cubicBezTo>
                    <a:pt x="17329" y="9574"/>
                    <a:pt x="17097" y="9368"/>
                    <a:pt x="17013" y="9270"/>
                  </a:cubicBezTo>
                  <a:cubicBezTo>
                    <a:pt x="17166" y="9208"/>
                    <a:pt x="17394" y="9129"/>
                    <a:pt x="17437" y="9124"/>
                  </a:cubicBezTo>
                  <a:close/>
                  <a:moveTo>
                    <a:pt x="7210" y="9131"/>
                  </a:moveTo>
                  <a:cubicBezTo>
                    <a:pt x="7263" y="9223"/>
                    <a:pt x="7882" y="10647"/>
                    <a:pt x="7954" y="10861"/>
                  </a:cubicBezTo>
                  <a:cubicBezTo>
                    <a:pt x="7930" y="10901"/>
                    <a:pt x="7905" y="10936"/>
                    <a:pt x="7878" y="10971"/>
                  </a:cubicBezTo>
                  <a:lnTo>
                    <a:pt x="7877" y="10979"/>
                  </a:lnTo>
                  <a:cubicBezTo>
                    <a:pt x="7698" y="10659"/>
                    <a:pt x="7532" y="10318"/>
                    <a:pt x="7378" y="9967"/>
                  </a:cubicBezTo>
                  <a:cubicBezTo>
                    <a:pt x="7399" y="9944"/>
                    <a:pt x="7417" y="9914"/>
                    <a:pt x="7430" y="9879"/>
                  </a:cubicBezTo>
                  <a:cubicBezTo>
                    <a:pt x="7438" y="9859"/>
                    <a:pt x="7431" y="9835"/>
                    <a:pt x="7418" y="9822"/>
                  </a:cubicBezTo>
                  <a:cubicBezTo>
                    <a:pt x="7406" y="9809"/>
                    <a:pt x="7393" y="9813"/>
                    <a:pt x="7386" y="9833"/>
                  </a:cubicBezTo>
                  <a:cubicBezTo>
                    <a:pt x="7384" y="9836"/>
                    <a:pt x="7380" y="9837"/>
                    <a:pt x="7380" y="9840"/>
                  </a:cubicBezTo>
                  <a:cubicBezTo>
                    <a:pt x="7370" y="9862"/>
                    <a:pt x="7361" y="9884"/>
                    <a:pt x="7346" y="9897"/>
                  </a:cubicBezTo>
                  <a:lnTo>
                    <a:pt x="7309" y="9824"/>
                  </a:lnTo>
                  <a:lnTo>
                    <a:pt x="7330" y="9802"/>
                  </a:lnTo>
                  <a:lnTo>
                    <a:pt x="7355" y="9779"/>
                  </a:lnTo>
                  <a:cubicBezTo>
                    <a:pt x="7366" y="9765"/>
                    <a:pt x="7370" y="9741"/>
                    <a:pt x="7362" y="9721"/>
                  </a:cubicBezTo>
                  <a:cubicBezTo>
                    <a:pt x="7355" y="9701"/>
                    <a:pt x="7339" y="9697"/>
                    <a:pt x="7327" y="9710"/>
                  </a:cubicBezTo>
                  <a:lnTo>
                    <a:pt x="7297" y="9730"/>
                  </a:lnTo>
                  <a:cubicBezTo>
                    <a:pt x="7289" y="9739"/>
                    <a:pt x="7281" y="9746"/>
                    <a:pt x="7272" y="9752"/>
                  </a:cubicBezTo>
                  <a:lnTo>
                    <a:pt x="7247" y="9692"/>
                  </a:lnTo>
                  <a:cubicBezTo>
                    <a:pt x="7254" y="9687"/>
                    <a:pt x="7256" y="9682"/>
                    <a:pt x="7262" y="9675"/>
                  </a:cubicBezTo>
                  <a:cubicBezTo>
                    <a:pt x="7269" y="9665"/>
                    <a:pt x="7276" y="9657"/>
                    <a:pt x="7284" y="9651"/>
                  </a:cubicBezTo>
                  <a:cubicBezTo>
                    <a:pt x="7297" y="9641"/>
                    <a:pt x="7306" y="9618"/>
                    <a:pt x="7300" y="9595"/>
                  </a:cubicBezTo>
                  <a:cubicBezTo>
                    <a:pt x="7294" y="9573"/>
                    <a:pt x="7275" y="9558"/>
                    <a:pt x="7262" y="9568"/>
                  </a:cubicBezTo>
                  <a:cubicBezTo>
                    <a:pt x="7250" y="9577"/>
                    <a:pt x="7244" y="9592"/>
                    <a:pt x="7235" y="9605"/>
                  </a:cubicBezTo>
                  <a:lnTo>
                    <a:pt x="7214" y="9621"/>
                  </a:lnTo>
                  <a:cubicBezTo>
                    <a:pt x="7152" y="9480"/>
                    <a:pt x="7102" y="9365"/>
                    <a:pt x="7075" y="9297"/>
                  </a:cubicBezTo>
                  <a:cubicBezTo>
                    <a:pt x="7150" y="9185"/>
                    <a:pt x="7196" y="9129"/>
                    <a:pt x="7210" y="9131"/>
                  </a:cubicBezTo>
                  <a:close/>
                  <a:moveTo>
                    <a:pt x="2207" y="9154"/>
                  </a:moveTo>
                  <a:cubicBezTo>
                    <a:pt x="2014" y="9119"/>
                    <a:pt x="1869" y="9346"/>
                    <a:pt x="1783" y="9483"/>
                  </a:cubicBezTo>
                  <a:lnTo>
                    <a:pt x="1750" y="9532"/>
                  </a:lnTo>
                  <a:cubicBezTo>
                    <a:pt x="1736" y="9520"/>
                    <a:pt x="1709" y="9492"/>
                    <a:pt x="1683" y="9467"/>
                  </a:cubicBezTo>
                  <a:cubicBezTo>
                    <a:pt x="1615" y="9392"/>
                    <a:pt x="1544" y="9325"/>
                    <a:pt x="1469" y="9269"/>
                  </a:cubicBezTo>
                  <a:cubicBezTo>
                    <a:pt x="1275" y="9154"/>
                    <a:pt x="1060" y="9254"/>
                    <a:pt x="953" y="9510"/>
                  </a:cubicBezTo>
                  <a:cubicBezTo>
                    <a:pt x="919" y="9584"/>
                    <a:pt x="900" y="9672"/>
                    <a:pt x="898" y="9763"/>
                  </a:cubicBezTo>
                  <a:cubicBezTo>
                    <a:pt x="885" y="9949"/>
                    <a:pt x="932" y="10135"/>
                    <a:pt x="1024" y="10268"/>
                  </a:cubicBezTo>
                  <a:cubicBezTo>
                    <a:pt x="1089" y="10366"/>
                    <a:pt x="1171" y="10434"/>
                    <a:pt x="1260" y="10463"/>
                  </a:cubicBezTo>
                  <a:cubicBezTo>
                    <a:pt x="1317" y="10482"/>
                    <a:pt x="1375" y="10485"/>
                    <a:pt x="1432" y="10474"/>
                  </a:cubicBezTo>
                  <a:cubicBezTo>
                    <a:pt x="1582" y="10432"/>
                    <a:pt x="1720" y="10336"/>
                    <a:pt x="1835" y="10192"/>
                  </a:cubicBezTo>
                  <a:cubicBezTo>
                    <a:pt x="1902" y="10233"/>
                    <a:pt x="2124" y="10356"/>
                    <a:pt x="2264" y="10282"/>
                  </a:cubicBezTo>
                  <a:cubicBezTo>
                    <a:pt x="2456" y="10186"/>
                    <a:pt x="2549" y="9993"/>
                    <a:pt x="2539" y="9711"/>
                  </a:cubicBezTo>
                  <a:cubicBezTo>
                    <a:pt x="2539" y="9711"/>
                    <a:pt x="2539" y="9710"/>
                    <a:pt x="2535" y="9698"/>
                  </a:cubicBezTo>
                  <a:cubicBezTo>
                    <a:pt x="2537" y="9688"/>
                    <a:pt x="2538" y="9678"/>
                    <a:pt x="2539" y="9667"/>
                  </a:cubicBezTo>
                  <a:cubicBezTo>
                    <a:pt x="2534" y="9396"/>
                    <a:pt x="2388" y="9170"/>
                    <a:pt x="2207" y="9154"/>
                  </a:cubicBezTo>
                  <a:close/>
                  <a:moveTo>
                    <a:pt x="18687" y="9165"/>
                  </a:moveTo>
                  <a:cubicBezTo>
                    <a:pt x="18668" y="9161"/>
                    <a:pt x="18649" y="9167"/>
                    <a:pt x="18631" y="9181"/>
                  </a:cubicBezTo>
                  <a:cubicBezTo>
                    <a:pt x="18595" y="9211"/>
                    <a:pt x="18572" y="9277"/>
                    <a:pt x="18575" y="9343"/>
                  </a:cubicBezTo>
                  <a:cubicBezTo>
                    <a:pt x="18586" y="9425"/>
                    <a:pt x="18615" y="9498"/>
                    <a:pt x="18656" y="9548"/>
                  </a:cubicBezTo>
                  <a:cubicBezTo>
                    <a:pt x="18673" y="9572"/>
                    <a:pt x="18690" y="9594"/>
                    <a:pt x="18704" y="9622"/>
                  </a:cubicBezTo>
                  <a:lnTo>
                    <a:pt x="18655" y="9643"/>
                  </a:lnTo>
                  <a:lnTo>
                    <a:pt x="18598" y="9665"/>
                  </a:lnTo>
                  <a:cubicBezTo>
                    <a:pt x="18587" y="9676"/>
                    <a:pt x="18583" y="9697"/>
                    <a:pt x="18587" y="9717"/>
                  </a:cubicBezTo>
                  <a:cubicBezTo>
                    <a:pt x="18591" y="9736"/>
                    <a:pt x="18604" y="9753"/>
                    <a:pt x="18616" y="9752"/>
                  </a:cubicBezTo>
                  <a:lnTo>
                    <a:pt x="18620" y="9751"/>
                  </a:lnTo>
                  <a:lnTo>
                    <a:pt x="18669" y="9730"/>
                  </a:lnTo>
                  <a:cubicBezTo>
                    <a:pt x="18699" y="9721"/>
                    <a:pt x="18732" y="9703"/>
                    <a:pt x="18760" y="9683"/>
                  </a:cubicBezTo>
                  <a:cubicBezTo>
                    <a:pt x="18773" y="9673"/>
                    <a:pt x="18777" y="9652"/>
                    <a:pt x="18771" y="9630"/>
                  </a:cubicBezTo>
                  <a:cubicBezTo>
                    <a:pt x="18753" y="9574"/>
                    <a:pt x="18732" y="9524"/>
                    <a:pt x="18702" y="9483"/>
                  </a:cubicBezTo>
                  <a:cubicBezTo>
                    <a:pt x="18671" y="9433"/>
                    <a:pt x="18640" y="9379"/>
                    <a:pt x="18638" y="9335"/>
                  </a:cubicBezTo>
                  <a:cubicBezTo>
                    <a:pt x="18636" y="9315"/>
                    <a:pt x="18637" y="9298"/>
                    <a:pt x="18644" y="9283"/>
                  </a:cubicBezTo>
                  <a:cubicBezTo>
                    <a:pt x="18659" y="9252"/>
                    <a:pt x="18687" y="9244"/>
                    <a:pt x="18706" y="9269"/>
                  </a:cubicBezTo>
                  <a:cubicBezTo>
                    <a:pt x="18712" y="9279"/>
                    <a:pt x="18713" y="9299"/>
                    <a:pt x="18708" y="9311"/>
                  </a:cubicBezTo>
                  <a:cubicBezTo>
                    <a:pt x="18703" y="9334"/>
                    <a:pt x="18710" y="9362"/>
                    <a:pt x="18724" y="9370"/>
                  </a:cubicBezTo>
                  <a:cubicBezTo>
                    <a:pt x="18738" y="9378"/>
                    <a:pt x="18753" y="9366"/>
                    <a:pt x="18759" y="9343"/>
                  </a:cubicBezTo>
                  <a:cubicBezTo>
                    <a:pt x="18770" y="9297"/>
                    <a:pt x="18762" y="9240"/>
                    <a:pt x="18740" y="9205"/>
                  </a:cubicBezTo>
                  <a:cubicBezTo>
                    <a:pt x="18725" y="9184"/>
                    <a:pt x="18706" y="9170"/>
                    <a:pt x="18687" y="9165"/>
                  </a:cubicBezTo>
                  <a:close/>
                  <a:moveTo>
                    <a:pt x="2204" y="9213"/>
                  </a:moveTo>
                  <a:cubicBezTo>
                    <a:pt x="2363" y="9228"/>
                    <a:pt x="2492" y="9425"/>
                    <a:pt x="2497" y="9664"/>
                  </a:cubicBezTo>
                  <a:cubicBezTo>
                    <a:pt x="2492" y="9854"/>
                    <a:pt x="2340" y="10045"/>
                    <a:pt x="2212" y="10085"/>
                  </a:cubicBezTo>
                  <a:cubicBezTo>
                    <a:pt x="2110" y="10104"/>
                    <a:pt x="2006" y="10074"/>
                    <a:pt x="1914" y="10000"/>
                  </a:cubicBezTo>
                  <a:cubicBezTo>
                    <a:pt x="1886" y="9983"/>
                    <a:pt x="1859" y="9967"/>
                    <a:pt x="1833" y="9954"/>
                  </a:cubicBezTo>
                  <a:cubicBezTo>
                    <a:pt x="1782" y="9911"/>
                    <a:pt x="1730" y="9863"/>
                    <a:pt x="1676" y="9816"/>
                  </a:cubicBezTo>
                  <a:lnTo>
                    <a:pt x="1625" y="9770"/>
                  </a:lnTo>
                  <a:cubicBezTo>
                    <a:pt x="1596" y="9742"/>
                    <a:pt x="1570" y="9710"/>
                    <a:pt x="1544" y="9676"/>
                  </a:cubicBezTo>
                  <a:cubicBezTo>
                    <a:pt x="1493" y="9603"/>
                    <a:pt x="1431" y="9550"/>
                    <a:pt x="1364" y="9521"/>
                  </a:cubicBezTo>
                  <a:cubicBezTo>
                    <a:pt x="1295" y="9501"/>
                    <a:pt x="1226" y="9526"/>
                    <a:pt x="1172" y="9587"/>
                  </a:cubicBezTo>
                  <a:cubicBezTo>
                    <a:pt x="1136" y="9631"/>
                    <a:pt x="1115" y="9695"/>
                    <a:pt x="1115" y="9765"/>
                  </a:cubicBezTo>
                  <a:cubicBezTo>
                    <a:pt x="1111" y="9858"/>
                    <a:pt x="1150" y="9947"/>
                    <a:pt x="1208" y="9982"/>
                  </a:cubicBezTo>
                  <a:cubicBezTo>
                    <a:pt x="1222" y="9989"/>
                    <a:pt x="1236" y="9994"/>
                    <a:pt x="1251" y="9997"/>
                  </a:cubicBezTo>
                  <a:cubicBezTo>
                    <a:pt x="1389" y="10026"/>
                    <a:pt x="1528" y="9970"/>
                    <a:pt x="1636" y="9843"/>
                  </a:cubicBezTo>
                  <a:lnTo>
                    <a:pt x="1656" y="9863"/>
                  </a:lnTo>
                  <a:cubicBezTo>
                    <a:pt x="1693" y="9897"/>
                    <a:pt x="1734" y="9932"/>
                    <a:pt x="1768" y="9963"/>
                  </a:cubicBezTo>
                  <a:cubicBezTo>
                    <a:pt x="1696" y="10055"/>
                    <a:pt x="1614" y="10131"/>
                    <a:pt x="1526" y="10187"/>
                  </a:cubicBezTo>
                  <a:cubicBezTo>
                    <a:pt x="1330" y="10306"/>
                    <a:pt x="1163" y="10267"/>
                    <a:pt x="1028" y="10070"/>
                  </a:cubicBezTo>
                  <a:cubicBezTo>
                    <a:pt x="926" y="9931"/>
                    <a:pt x="909" y="9701"/>
                    <a:pt x="989" y="9543"/>
                  </a:cubicBezTo>
                  <a:cubicBezTo>
                    <a:pt x="1086" y="9313"/>
                    <a:pt x="1279" y="9222"/>
                    <a:pt x="1453" y="9324"/>
                  </a:cubicBezTo>
                  <a:cubicBezTo>
                    <a:pt x="1526" y="9381"/>
                    <a:pt x="1596" y="9445"/>
                    <a:pt x="1661" y="9519"/>
                  </a:cubicBezTo>
                  <a:lnTo>
                    <a:pt x="1705" y="9564"/>
                  </a:lnTo>
                  <a:cubicBezTo>
                    <a:pt x="1745" y="9600"/>
                    <a:pt x="1781" y="9643"/>
                    <a:pt x="1822" y="9684"/>
                  </a:cubicBezTo>
                  <a:cubicBezTo>
                    <a:pt x="1901" y="9781"/>
                    <a:pt x="1991" y="9853"/>
                    <a:pt x="2088" y="9898"/>
                  </a:cubicBezTo>
                  <a:cubicBezTo>
                    <a:pt x="2144" y="9918"/>
                    <a:pt x="2202" y="9906"/>
                    <a:pt x="2252" y="9865"/>
                  </a:cubicBezTo>
                  <a:cubicBezTo>
                    <a:pt x="2267" y="9852"/>
                    <a:pt x="2281" y="9835"/>
                    <a:pt x="2293" y="9816"/>
                  </a:cubicBezTo>
                  <a:cubicBezTo>
                    <a:pt x="2320" y="9776"/>
                    <a:pt x="2335" y="9724"/>
                    <a:pt x="2336" y="9667"/>
                  </a:cubicBezTo>
                  <a:cubicBezTo>
                    <a:pt x="2335" y="9576"/>
                    <a:pt x="2302" y="9492"/>
                    <a:pt x="2249" y="9445"/>
                  </a:cubicBezTo>
                  <a:cubicBezTo>
                    <a:pt x="2226" y="9422"/>
                    <a:pt x="2199" y="9409"/>
                    <a:pt x="2172" y="9407"/>
                  </a:cubicBezTo>
                  <a:cubicBezTo>
                    <a:pt x="2074" y="9398"/>
                    <a:pt x="1977" y="9526"/>
                    <a:pt x="1909" y="9619"/>
                  </a:cubicBezTo>
                  <a:lnTo>
                    <a:pt x="1876" y="9662"/>
                  </a:lnTo>
                  <a:lnTo>
                    <a:pt x="1787" y="9565"/>
                  </a:lnTo>
                  <a:lnTo>
                    <a:pt x="1814" y="9522"/>
                  </a:lnTo>
                  <a:cubicBezTo>
                    <a:pt x="1895" y="9394"/>
                    <a:pt x="2028" y="9182"/>
                    <a:pt x="2204" y="9213"/>
                  </a:cubicBezTo>
                  <a:close/>
                  <a:moveTo>
                    <a:pt x="5215" y="9223"/>
                  </a:moveTo>
                  <a:cubicBezTo>
                    <a:pt x="5229" y="9215"/>
                    <a:pt x="5279" y="9252"/>
                    <a:pt x="5313" y="9308"/>
                  </a:cubicBezTo>
                  <a:cubicBezTo>
                    <a:pt x="5311" y="9325"/>
                    <a:pt x="5299" y="9340"/>
                    <a:pt x="5293" y="9354"/>
                  </a:cubicBezTo>
                  <a:cubicBezTo>
                    <a:pt x="5290" y="9363"/>
                    <a:pt x="5289" y="9374"/>
                    <a:pt x="5290" y="9384"/>
                  </a:cubicBezTo>
                  <a:cubicBezTo>
                    <a:pt x="5322" y="9618"/>
                    <a:pt x="5421" y="9813"/>
                    <a:pt x="5555" y="9908"/>
                  </a:cubicBezTo>
                  <a:lnTo>
                    <a:pt x="5562" y="9909"/>
                  </a:lnTo>
                  <a:cubicBezTo>
                    <a:pt x="5569" y="9912"/>
                    <a:pt x="5576" y="9909"/>
                    <a:pt x="5583" y="9901"/>
                  </a:cubicBezTo>
                  <a:cubicBezTo>
                    <a:pt x="5587" y="9895"/>
                    <a:pt x="5591" y="9888"/>
                    <a:pt x="5596" y="9882"/>
                  </a:cubicBezTo>
                  <a:cubicBezTo>
                    <a:pt x="5616" y="9934"/>
                    <a:pt x="5621" y="9996"/>
                    <a:pt x="5610" y="10054"/>
                  </a:cubicBezTo>
                  <a:cubicBezTo>
                    <a:pt x="5607" y="10073"/>
                    <a:pt x="5589" y="10074"/>
                    <a:pt x="5564" y="10066"/>
                  </a:cubicBezTo>
                  <a:cubicBezTo>
                    <a:pt x="5460" y="10024"/>
                    <a:pt x="5200" y="9511"/>
                    <a:pt x="5199" y="9299"/>
                  </a:cubicBezTo>
                  <a:cubicBezTo>
                    <a:pt x="5202" y="9280"/>
                    <a:pt x="5201" y="9231"/>
                    <a:pt x="5215" y="9223"/>
                  </a:cubicBezTo>
                  <a:close/>
                  <a:moveTo>
                    <a:pt x="13523" y="9272"/>
                  </a:moveTo>
                  <a:cubicBezTo>
                    <a:pt x="13517" y="9273"/>
                    <a:pt x="13511" y="9279"/>
                    <a:pt x="13508" y="9289"/>
                  </a:cubicBezTo>
                  <a:cubicBezTo>
                    <a:pt x="13443" y="9483"/>
                    <a:pt x="13356" y="9809"/>
                    <a:pt x="13356" y="9809"/>
                  </a:cubicBezTo>
                  <a:cubicBezTo>
                    <a:pt x="13354" y="9821"/>
                    <a:pt x="13354" y="9829"/>
                    <a:pt x="13357" y="9840"/>
                  </a:cubicBezTo>
                  <a:cubicBezTo>
                    <a:pt x="13360" y="9851"/>
                    <a:pt x="13365" y="9861"/>
                    <a:pt x="13372" y="9867"/>
                  </a:cubicBezTo>
                  <a:cubicBezTo>
                    <a:pt x="13412" y="9894"/>
                    <a:pt x="13455" y="9902"/>
                    <a:pt x="13498" y="9897"/>
                  </a:cubicBezTo>
                  <a:cubicBezTo>
                    <a:pt x="13575" y="9894"/>
                    <a:pt x="13645" y="9830"/>
                    <a:pt x="13688" y="9725"/>
                  </a:cubicBezTo>
                  <a:cubicBezTo>
                    <a:pt x="13712" y="9660"/>
                    <a:pt x="13719" y="9583"/>
                    <a:pt x="13706" y="9510"/>
                  </a:cubicBezTo>
                  <a:cubicBezTo>
                    <a:pt x="13673" y="9399"/>
                    <a:pt x="13613" y="9317"/>
                    <a:pt x="13543" y="9278"/>
                  </a:cubicBezTo>
                  <a:cubicBezTo>
                    <a:pt x="13536" y="9273"/>
                    <a:pt x="13530" y="9270"/>
                    <a:pt x="13523" y="9272"/>
                  </a:cubicBezTo>
                  <a:close/>
                  <a:moveTo>
                    <a:pt x="3545" y="9299"/>
                  </a:moveTo>
                  <a:cubicBezTo>
                    <a:pt x="3566" y="9331"/>
                    <a:pt x="3588" y="9361"/>
                    <a:pt x="3614" y="9381"/>
                  </a:cubicBezTo>
                  <a:lnTo>
                    <a:pt x="3596" y="9413"/>
                  </a:lnTo>
                  <a:cubicBezTo>
                    <a:pt x="3588" y="9430"/>
                    <a:pt x="3583" y="9448"/>
                    <a:pt x="3576" y="9467"/>
                  </a:cubicBezTo>
                  <a:cubicBezTo>
                    <a:pt x="3561" y="9453"/>
                    <a:pt x="3546" y="9432"/>
                    <a:pt x="3532" y="9414"/>
                  </a:cubicBezTo>
                  <a:cubicBezTo>
                    <a:pt x="3523" y="9398"/>
                    <a:pt x="3514" y="9380"/>
                    <a:pt x="3506" y="9362"/>
                  </a:cubicBezTo>
                  <a:lnTo>
                    <a:pt x="3545" y="9299"/>
                  </a:lnTo>
                  <a:close/>
                  <a:moveTo>
                    <a:pt x="13539" y="9375"/>
                  </a:moveTo>
                  <a:cubicBezTo>
                    <a:pt x="13605" y="9423"/>
                    <a:pt x="13642" y="9478"/>
                    <a:pt x="13653" y="9538"/>
                  </a:cubicBezTo>
                  <a:cubicBezTo>
                    <a:pt x="13662" y="9587"/>
                    <a:pt x="13658" y="9636"/>
                    <a:pt x="13642" y="9679"/>
                  </a:cubicBezTo>
                  <a:cubicBezTo>
                    <a:pt x="13588" y="9790"/>
                    <a:pt x="13497" y="9842"/>
                    <a:pt x="13414" y="9803"/>
                  </a:cubicBezTo>
                  <a:cubicBezTo>
                    <a:pt x="13437" y="9717"/>
                    <a:pt x="13493" y="9520"/>
                    <a:pt x="13539" y="9375"/>
                  </a:cubicBezTo>
                  <a:close/>
                  <a:moveTo>
                    <a:pt x="17032" y="9400"/>
                  </a:moveTo>
                  <a:lnTo>
                    <a:pt x="17130" y="9492"/>
                  </a:lnTo>
                  <a:lnTo>
                    <a:pt x="17163" y="9614"/>
                  </a:lnTo>
                  <a:cubicBezTo>
                    <a:pt x="17218" y="9852"/>
                    <a:pt x="17278" y="10098"/>
                    <a:pt x="17314" y="10231"/>
                  </a:cubicBezTo>
                  <a:lnTo>
                    <a:pt x="17292" y="10220"/>
                  </a:lnTo>
                  <a:lnTo>
                    <a:pt x="17191" y="10144"/>
                  </a:lnTo>
                  <a:cubicBezTo>
                    <a:pt x="17145" y="9989"/>
                    <a:pt x="17110" y="9828"/>
                    <a:pt x="17084" y="9660"/>
                  </a:cubicBezTo>
                  <a:lnTo>
                    <a:pt x="17079" y="9646"/>
                  </a:lnTo>
                  <a:cubicBezTo>
                    <a:pt x="17061" y="9558"/>
                    <a:pt x="17046" y="9475"/>
                    <a:pt x="17032" y="9400"/>
                  </a:cubicBezTo>
                  <a:close/>
                  <a:moveTo>
                    <a:pt x="3911" y="9410"/>
                  </a:moveTo>
                  <a:cubicBezTo>
                    <a:pt x="3880" y="9452"/>
                    <a:pt x="3845" y="9482"/>
                    <a:pt x="3808" y="9505"/>
                  </a:cubicBezTo>
                  <a:lnTo>
                    <a:pt x="3769" y="9522"/>
                  </a:lnTo>
                  <a:cubicBezTo>
                    <a:pt x="3779" y="9499"/>
                    <a:pt x="3789" y="9473"/>
                    <a:pt x="3797" y="9448"/>
                  </a:cubicBezTo>
                  <a:cubicBezTo>
                    <a:pt x="3836" y="9447"/>
                    <a:pt x="3875" y="9436"/>
                    <a:pt x="3911" y="9410"/>
                  </a:cubicBezTo>
                  <a:close/>
                  <a:moveTo>
                    <a:pt x="3664" y="9419"/>
                  </a:moveTo>
                  <a:cubicBezTo>
                    <a:pt x="3678" y="9426"/>
                    <a:pt x="3691" y="9431"/>
                    <a:pt x="3707" y="9434"/>
                  </a:cubicBezTo>
                  <a:lnTo>
                    <a:pt x="3729" y="9441"/>
                  </a:lnTo>
                  <a:lnTo>
                    <a:pt x="3710" y="9487"/>
                  </a:lnTo>
                  <a:cubicBezTo>
                    <a:pt x="3705" y="9500"/>
                    <a:pt x="3698" y="9513"/>
                    <a:pt x="3696" y="9529"/>
                  </a:cubicBezTo>
                  <a:cubicBezTo>
                    <a:pt x="3672" y="9529"/>
                    <a:pt x="3649" y="9524"/>
                    <a:pt x="3625" y="9513"/>
                  </a:cubicBezTo>
                  <a:cubicBezTo>
                    <a:pt x="3629" y="9500"/>
                    <a:pt x="3633" y="9482"/>
                    <a:pt x="3639" y="9472"/>
                  </a:cubicBezTo>
                  <a:cubicBezTo>
                    <a:pt x="3647" y="9454"/>
                    <a:pt x="3657" y="9439"/>
                    <a:pt x="3664" y="9419"/>
                  </a:cubicBezTo>
                  <a:close/>
                  <a:moveTo>
                    <a:pt x="16985" y="9443"/>
                  </a:moveTo>
                  <a:cubicBezTo>
                    <a:pt x="17001" y="9515"/>
                    <a:pt x="17015" y="9602"/>
                    <a:pt x="17031" y="9689"/>
                  </a:cubicBezTo>
                  <a:cubicBezTo>
                    <a:pt x="17055" y="9828"/>
                    <a:pt x="17083" y="9960"/>
                    <a:pt x="17117" y="10093"/>
                  </a:cubicBezTo>
                  <a:lnTo>
                    <a:pt x="17001" y="10019"/>
                  </a:lnTo>
                  <a:lnTo>
                    <a:pt x="16996" y="10011"/>
                  </a:lnTo>
                  <a:cubicBezTo>
                    <a:pt x="16999" y="9821"/>
                    <a:pt x="16997" y="9632"/>
                    <a:pt x="16985" y="9443"/>
                  </a:cubicBezTo>
                  <a:close/>
                  <a:moveTo>
                    <a:pt x="2159" y="9468"/>
                  </a:moveTo>
                  <a:cubicBezTo>
                    <a:pt x="2162" y="9497"/>
                    <a:pt x="2167" y="9525"/>
                    <a:pt x="2174" y="9552"/>
                  </a:cubicBezTo>
                  <a:cubicBezTo>
                    <a:pt x="2159" y="9548"/>
                    <a:pt x="2144" y="9548"/>
                    <a:pt x="2129" y="9552"/>
                  </a:cubicBezTo>
                  <a:cubicBezTo>
                    <a:pt x="2123" y="9554"/>
                    <a:pt x="2116" y="9556"/>
                    <a:pt x="2111" y="9559"/>
                  </a:cubicBezTo>
                  <a:cubicBezTo>
                    <a:pt x="2111" y="9559"/>
                    <a:pt x="2111" y="9558"/>
                    <a:pt x="2112" y="9551"/>
                  </a:cubicBezTo>
                  <a:lnTo>
                    <a:pt x="2079" y="9508"/>
                  </a:lnTo>
                  <a:cubicBezTo>
                    <a:pt x="2103" y="9486"/>
                    <a:pt x="2130" y="9472"/>
                    <a:pt x="2159" y="9468"/>
                  </a:cubicBezTo>
                  <a:close/>
                  <a:moveTo>
                    <a:pt x="2209" y="9481"/>
                  </a:moveTo>
                  <a:cubicBezTo>
                    <a:pt x="2218" y="9485"/>
                    <a:pt x="2227" y="9490"/>
                    <a:pt x="2236" y="9497"/>
                  </a:cubicBezTo>
                  <a:cubicBezTo>
                    <a:pt x="2275" y="9532"/>
                    <a:pt x="2300" y="9596"/>
                    <a:pt x="2302" y="9664"/>
                  </a:cubicBezTo>
                  <a:cubicBezTo>
                    <a:pt x="2281" y="9623"/>
                    <a:pt x="2254" y="9593"/>
                    <a:pt x="2222" y="9576"/>
                  </a:cubicBezTo>
                  <a:lnTo>
                    <a:pt x="2224" y="9576"/>
                  </a:lnTo>
                  <a:cubicBezTo>
                    <a:pt x="2224" y="9576"/>
                    <a:pt x="2225" y="9569"/>
                    <a:pt x="2225" y="9567"/>
                  </a:cubicBezTo>
                  <a:lnTo>
                    <a:pt x="2226" y="9557"/>
                  </a:lnTo>
                  <a:cubicBezTo>
                    <a:pt x="2219" y="9532"/>
                    <a:pt x="2213" y="9507"/>
                    <a:pt x="2209" y="9481"/>
                  </a:cubicBezTo>
                  <a:close/>
                  <a:moveTo>
                    <a:pt x="2039" y="9541"/>
                  </a:moveTo>
                  <a:lnTo>
                    <a:pt x="2041" y="9541"/>
                  </a:lnTo>
                  <a:cubicBezTo>
                    <a:pt x="2051" y="9556"/>
                    <a:pt x="2061" y="9570"/>
                    <a:pt x="2072" y="9583"/>
                  </a:cubicBezTo>
                  <a:cubicBezTo>
                    <a:pt x="2050" y="9598"/>
                    <a:pt x="2027" y="9616"/>
                    <a:pt x="2006" y="9635"/>
                  </a:cubicBezTo>
                  <a:cubicBezTo>
                    <a:pt x="2000" y="9626"/>
                    <a:pt x="1994" y="9617"/>
                    <a:pt x="1987" y="9611"/>
                  </a:cubicBezTo>
                  <a:cubicBezTo>
                    <a:pt x="2003" y="9586"/>
                    <a:pt x="2020" y="9564"/>
                    <a:pt x="2039" y="9541"/>
                  </a:cubicBezTo>
                  <a:close/>
                  <a:moveTo>
                    <a:pt x="17200" y="9559"/>
                  </a:moveTo>
                  <a:lnTo>
                    <a:pt x="17313" y="9664"/>
                  </a:lnTo>
                  <a:cubicBezTo>
                    <a:pt x="17313" y="9669"/>
                    <a:pt x="17313" y="9670"/>
                    <a:pt x="17313" y="9670"/>
                  </a:cubicBezTo>
                  <a:cubicBezTo>
                    <a:pt x="17360" y="9906"/>
                    <a:pt x="17419" y="10138"/>
                    <a:pt x="17487" y="10360"/>
                  </a:cubicBezTo>
                  <a:lnTo>
                    <a:pt x="17385" y="10290"/>
                  </a:lnTo>
                  <a:cubicBezTo>
                    <a:pt x="17385" y="10283"/>
                    <a:pt x="17385" y="10275"/>
                    <a:pt x="17384" y="10268"/>
                  </a:cubicBezTo>
                  <a:cubicBezTo>
                    <a:pt x="17355" y="10192"/>
                    <a:pt x="17258" y="9785"/>
                    <a:pt x="17211" y="9586"/>
                  </a:cubicBezTo>
                  <a:lnTo>
                    <a:pt x="17200" y="9559"/>
                  </a:lnTo>
                  <a:close/>
                  <a:moveTo>
                    <a:pt x="1299" y="9575"/>
                  </a:moveTo>
                  <a:cubicBezTo>
                    <a:pt x="1320" y="9570"/>
                    <a:pt x="1341" y="9569"/>
                    <a:pt x="1363" y="9575"/>
                  </a:cubicBezTo>
                  <a:lnTo>
                    <a:pt x="1368" y="9576"/>
                  </a:lnTo>
                  <a:cubicBezTo>
                    <a:pt x="1375" y="9580"/>
                    <a:pt x="1382" y="9585"/>
                    <a:pt x="1388" y="9591"/>
                  </a:cubicBezTo>
                  <a:cubicBezTo>
                    <a:pt x="1392" y="9611"/>
                    <a:pt x="1398" y="9631"/>
                    <a:pt x="1403" y="9651"/>
                  </a:cubicBezTo>
                  <a:lnTo>
                    <a:pt x="1411" y="9679"/>
                  </a:lnTo>
                  <a:cubicBezTo>
                    <a:pt x="1385" y="9659"/>
                    <a:pt x="1358" y="9645"/>
                    <a:pt x="1329" y="9638"/>
                  </a:cubicBezTo>
                  <a:lnTo>
                    <a:pt x="1320" y="9635"/>
                  </a:lnTo>
                  <a:cubicBezTo>
                    <a:pt x="1320" y="9635"/>
                    <a:pt x="1320" y="9636"/>
                    <a:pt x="1321" y="9627"/>
                  </a:cubicBezTo>
                  <a:cubicBezTo>
                    <a:pt x="1312" y="9611"/>
                    <a:pt x="1305" y="9593"/>
                    <a:pt x="1299" y="9575"/>
                  </a:cubicBezTo>
                  <a:close/>
                  <a:moveTo>
                    <a:pt x="1251" y="9589"/>
                  </a:moveTo>
                  <a:cubicBezTo>
                    <a:pt x="1258" y="9608"/>
                    <a:pt x="1264" y="9623"/>
                    <a:pt x="1270" y="9637"/>
                  </a:cubicBezTo>
                  <a:cubicBezTo>
                    <a:pt x="1233" y="9641"/>
                    <a:pt x="1198" y="9661"/>
                    <a:pt x="1168" y="9692"/>
                  </a:cubicBezTo>
                  <a:cubicBezTo>
                    <a:pt x="1175" y="9668"/>
                    <a:pt x="1185" y="9647"/>
                    <a:pt x="1199" y="9630"/>
                  </a:cubicBezTo>
                  <a:cubicBezTo>
                    <a:pt x="1214" y="9612"/>
                    <a:pt x="1232" y="9598"/>
                    <a:pt x="1251" y="9589"/>
                  </a:cubicBezTo>
                  <a:close/>
                  <a:moveTo>
                    <a:pt x="2138" y="9614"/>
                  </a:moveTo>
                  <a:lnTo>
                    <a:pt x="2140" y="9614"/>
                  </a:lnTo>
                  <a:cubicBezTo>
                    <a:pt x="2188" y="9610"/>
                    <a:pt x="2235" y="9643"/>
                    <a:pt x="2265" y="9700"/>
                  </a:cubicBezTo>
                  <a:cubicBezTo>
                    <a:pt x="2277" y="9724"/>
                    <a:pt x="2276" y="9755"/>
                    <a:pt x="2263" y="9776"/>
                  </a:cubicBezTo>
                  <a:cubicBezTo>
                    <a:pt x="2255" y="9789"/>
                    <a:pt x="2245" y="9800"/>
                    <a:pt x="2235" y="9808"/>
                  </a:cubicBezTo>
                  <a:cubicBezTo>
                    <a:pt x="2149" y="9864"/>
                    <a:pt x="2048" y="9843"/>
                    <a:pt x="1972" y="9754"/>
                  </a:cubicBezTo>
                  <a:cubicBezTo>
                    <a:pt x="2019" y="9688"/>
                    <a:pt x="2076" y="9641"/>
                    <a:pt x="2138" y="9614"/>
                  </a:cubicBezTo>
                  <a:close/>
                  <a:moveTo>
                    <a:pt x="1440" y="9632"/>
                  </a:moveTo>
                  <a:cubicBezTo>
                    <a:pt x="1461" y="9651"/>
                    <a:pt x="1480" y="9674"/>
                    <a:pt x="1499" y="9697"/>
                  </a:cubicBezTo>
                  <a:cubicBezTo>
                    <a:pt x="1502" y="9723"/>
                    <a:pt x="1505" y="9747"/>
                    <a:pt x="1511" y="9771"/>
                  </a:cubicBezTo>
                  <a:lnTo>
                    <a:pt x="1509" y="9787"/>
                  </a:lnTo>
                  <a:cubicBezTo>
                    <a:pt x="1493" y="9765"/>
                    <a:pt x="1476" y="9743"/>
                    <a:pt x="1458" y="9724"/>
                  </a:cubicBezTo>
                  <a:cubicBezTo>
                    <a:pt x="1456" y="9692"/>
                    <a:pt x="1450" y="9661"/>
                    <a:pt x="1440" y="9632"/>
                  </a:cubicBezTo>
                  <a:close/>
                  <a:moveTo>
                    <a:pt x="20788" y="9640"/>
                  </a:moveTo>
                  <a:cubicBezTo>
                    <a:pt x="20624" y="9655"/>
                    <a:pt x="20473" y="9708"/>
                    <a:pt x="20386" y="9746"/>
                  </a:cubicBezTo>
                  <a:cubicBezTo>
                    <a:pt x="20030" y="9898"/>
                    <a:pt x="20005" y="10512"/>
                    <a:pt x="20043" y="10815"/>
                  </a:cubicBezTo>
                  <a:cubicBezTo>
                    <a:pt x="20092" y="11130"/>
                    <a:pt x="20254" y="11364"/>
                    <a:pt x="20449" y="11402"/>
                  </a:cubicBezTo>
                  <a:cubicBezTo>
                    <a:pt x="20462" y="11493"/>
                    <a:pt x="20497" y="11708"/>
                    <a:pt x="20563" y="11759"/>
                  </a:cubicBezTo>
                  <a:cubicBezTo>
                    <a:pt x="20567" y="11760"/>
                    <a:pt x="20572" y="11760"/>
                    <a:pt x="20576" y="11757"/>
                  </a:cubicBezTo>
                  <a:lnTo>
                    <a:pt x="20586" y="11756"/>
                  </a:lnTo>
                  <a:cubicBezTo>
                    <a:pt x="20592" y="11751"/>
                    <a:pt x="20595" y="11743"/>
                    <a:pt x="20598" y="11732"/>
                  </a:cubicBezTo>
                  <a:cubicBezTo>
                    <a:pt x="20603" y="11712"/>
                    <a:pt x="20607" y="11685"/>
                    <a:pt x="20613" y="11656"/>
                  </a:cubicBezTo>
                  <a:cubicBezTo>
                    <a:pt x="20624" y="11584"/>
                    <a:pt x="20642" y="11520"/>
                    <a:pt x="20666" y="11458"/>
                  </a:cubicBezTo>
                  <a:lnTo>
                    <a:pt x="20742" y="11448"/>
                  </a:lnTo>
                  <a:cubicBezTo>
                    <a:pt x="20898" y="11421"/>
                    <a:pt x="21222" y="11367"/>
                    <a:pt x="21400" y="11112"/>
                  </a:cubicBezTo>
                  <a:cubicBezTo>
                    <a:pt x="21509" y="10954"/>
                    <a:pt x="21560" y="10718"/>
                    <a:pt x="21542" y="10480"/>
                  </a:cubicBezTo>
                  <a:cubicBezTo>
                    <a:pt x="21523" y="10187"/>
                    <a:pt x="21423" y="9925"/>
                    <a:pt x="21269" y="9775"/>
                  </a:cubicBezTo>
                  <a:cubicBezTo>
                    <a:pt x="21133" y="9650"/>
                    <a:pt x="20953" y="9624"/>
                    <a:pt x="20788" y="9640"/>
                  </a:cubicBezTo>
                  <a:close/>
                  <a:moveTo>
                    <a:pt x="1952" y="9651"/>
                  </a:moveTo>
                  <a:cubicBezTo>
                    <a:pt x="1959" y="9654"/>
                    <a:pt x="1967" y="9660"/>
                    <a:pt x="1972" y="9668"/>
                  </a:cubicBezTo>
                  <a:cubicBezTo>
                    <a:pt x="1959" y="9683"/>
                    <a:pt x="1945" y="9699"/>
                    <a:pt x="1934" y="9717"/>
                  </a:cubicBezTo>
                  <a:lnTo>
                    <a:pt x="1916" y="9700"/>
                  </a:lnTo>
                  <a:lnTo>
                    <a:pt x="1940" y="9667"/>
                  </a:lnTo>
                  <a:cubicBezTo>
                    <a:pt x="1943" y="9661"/>
                    <a:pt x="1948" y="9656"/>
                    <a:pt x="1952" y="9651"/>
                  </a:cubicBezTo>
                  <a:close/>
                  <a:moveTo>
                    <a:pt x="1324" y="9700"/>
                  </a:moveTo>
                  <a:cubicBezTo>
                    <a:pt x="1392" y="9723"/>
                    <a:pt x="1455" y="9778"/>
                    <a:pt x="1502" y="9857"/>
                  </a:cubicBezTo>
                  <a:lnTo>
                    <a:pt x="1519" y="9878"/>
                  </a:lnTo>
                  <a:cubicBezTo>
                    <a:pt x="1428" y="9944"/>
                    <a:pt x="1323" y="9958"/>
                    <a:pt x="1224" y="9917"/>
                  </a:cubicBezTo>
                  <a:cubicBezTo>
                    <a:pt x="1196" y="9901"/>
                    <a:pt x="1174" y="9867"/>
                    <a:pt x="1165" y="9825"/>
                  </a:cubicBezTo>
                  <a:cubicBezTo>
                    <a:pt x="1165" y="9825"/>
                    <a:pt x="1167" y="9821"/>
                    <a:pt x="1167" y="9819"/>
                  </a:cubicBezTo>
                  <a:cubicBezTo>
                    <a:pt x="1168" y="9790"/>
                    <a:pt x="1176" y="9764"/>
                    <a:pt x="1191" y="9746"/>
                  </a:cubicBezTo>
                  <a:cubicBezTo>
                    <a:pt x="1230" y="9709"/>
                    <a:pt x="1277" y="9693"/>
                    <a:pt x="1324" y="9700"/>
                  </a:cubicBezTo>
                  <a:close/>
                  <a:moveTo>
                    <a:pt x="20886" y="9705"/>
                  </a:moveTo>
                  <a:cubicBezTo>
                    <a:pt x="21008" y="9708"/>
                    <a:pt x="21129" y="9752"/>
                    <a:pt x="21240" y="9836"/>
                  </a:cubicBezTo>
                  <a:cubicBezTo>
                    <a:pt x="21379" y="9971"/>
                    <a:pt x="21471" y="10208"/>
                    <a:pt x="21488" y="10473"/>
                  </a:cubicBezTo>
                  <a:cubicBezTo>
                    <a:pt x="21508" y="10685"/>
                    <a:pt x="21463" y="10899"/>
                    <a:pt x="21365" y="11042"/>
                  </a:cubicBezTo>
                  <a:cubicBezTo>
                    <a:pt x="21200" y="11278"/>
                    <a:pt x="20887" y="11326"/>
                    <a:pt x="20734" y="11353"/>
                  </a:cubicBezTo>
                  <a:cubicBezTo>
                    <a:pt x="20703" y="11356"/>
                    <a:pt x="20671" y="11368"/>
                    <a:pt x="20640" y="11380"/>
                  </a:cubicBezTo>
                  <a:cubicBezTo>
                    <a:pt x="20637" y="11379"/>
                    <a:pt x="20635" y="11379"/>
                    <a:pt x="20632" y="11381"/>
                  </a:cubicBezTo>
                  <a:cubicBezTo>
                    <a:pt x="20597" y="11455"/>
                    <a:pt x="20569" y="11535"/>
                    <a:pt x="20557" y="11626"/>
                  </a:cubicBezTo>
                  <a:cubicBezTo>
                    <a:pt x="20525" y="11537"/>
                    <a:pt x="20506" y="11438"/>
                    <a:pt x="20495" y="11337"/>
                  </a:cubicBezTo>
                  <a:cubicBezTo>
                    <a:pt x="20493" y="11319"/>
                    <a:pt x="20483" y="11307"/>
                    <a:pt x="20471" y="11304"/>
                  </a:cubicBezTo>
                  <a:cubicBezTo>
                    <a:pt x="20290" y="11281"/>
                    <a:pt x="20138" y="11076"/>
                    <a:pt x="20091" y="10787"/>
                  </a:cubicBezTo>
                  <a:cubicBezTo>
                    <a:pt x="20091" y="10787"/>
                    <a:pt x="20001" y="9988"/>
                    <a:pt x="20397" y="9819"/>
                  </a:cubicBezTo>
                  <a:cubicBezTo>
                    <a:pt x="20518" y="9767"/>
                    <a:pt x="20640" y="9733"/>
                    <a:pt x="20764" y="9716"/>
                  </a:cubicBezTo>
                  <a:cubicBezTo>
                    <a:pt x="20805" y="9707"/>
                    <a:pt x="20846" y="9704"/>
                    <a:pt x="20886" y="9705"/>
                  </a:cubicBezTo>
                  <a:close/>
                  <a:moveTo>
                    <a:pt x="17378" y="9722"/>
                  </a:moveTo>
                  <a:lnTo>
                    <a:pt x="17466" y="9800"/>
                  </a:lnTo>
                  <a:lnTo>
                    <a:pt x="17536" y="9859"/>
                  </a:lnTo>
                  <a:cubicBezTo>
                    <a:pt x="17537" y="9864"/>
                    <a:pt x="17536" y="9873"/>
                    <a:pt x="17536" y="9873"/>
                  </a:cubicBezTo>
                  <a:cubicBezTo>
                    <a:pt x="17552" y="9945"/>
                    <a:pt x="17570" y="10041"/>
                    <a:pt x="17588" y="10133"/>
                  </a:cubicBezTo>
                  <a:cubicBezTo>
                    <a:pt x="17611" y="10254"/>
                    <a:pt x="17634" y="10369"/>
                    <a:pt x="17657" y="10473"/>
                  </a:cubicBezTo>
                  <a:lnTo>
                    <a:pt x="17564" y="10409"/>
                  </a:lnTo>
                  <a:lnTo>
                    <a:pt x="17560" y="10403"/>
                  </a:lnTo>
                  <a:cubicBezTo>
                    <a:pt x="17490" y="10182"/>
                    <a:pt x="17431" y="9956"/>
                    <a:pt x="17378" y="9722"/>
                  </a:cubicBezTo>
                  <a:close/>
                  <a:moveTo>
                    <a:pt x="1550" y="9757"/>
                  </a:moveTo>
                  <a:cubicBezTo>
                    <a:pt x="1566" y="9774"/>
                    <a:pt x="1581" y="9792"/>
                    <a:pt x="1596" y="9806"/>
                  </a:cubicBezTo>
                  <a:cubicBezTo>
                    <a:pt x="1585" y="9821"/>
                    <a:pt x="1573" y="9833"/>
                    <a:pt x="1560" y="9844"/>
                  </a:cubicBezTo>
                  <a:lnTo>
                    <a:pt x="1559" y="9846"/>
                  </a:lnTo>
                  <a:cubicBezTo>
                    <a:pt x="1561" y="9841"/>
                    <a:pt x="1561" y="9836"/>
                    <a:pt x="1561" y="9830"/>
                  </a:cubicBezTo>
                  <a:cubicBezTo>
                    <a:pt x="1559" y="9806"/>
                    <a:pt x="1556" y="9781"/>
                    <a:pt x="1550" y="9757"/>
                  </a:cubicBezTo>
                  <a:close/>
                  <a:moveTo>
                    <a:pt x="5299" y="9800"/>
                  </a:moveTo>
                  <a:lnTo>
                    <a:pt x="5315" y="9833"/>
                  </a:lnTo>
                  <a:cubicBezTo>
                    <a:pt x="5268" y="9926"/>
                    <a:pt x="5037" y="10314"/>
                    <a:pt x="4947" y="10463"/>
                  </a:cubicBezTo>
                  <a:cubicBezTo>
                    <a:pt x="4919" y="10504"/>
                    <a:pt x="4888" y="10541"/>
                    <a:pt x="4855" y="10572"/>
                  </a:cubicBezTo>
                  <a:cubicBezTo>
                    <a:pt x="4876" y="10500"/>
                    <a:pt x="4903" y="10407"/>
                    <a:pt x="4909" y="10393"/>
                  </a:cubicBezTo>
                  <a:cubicBezTo>
                    <a:pt x="4941" y="10344"/>
                    <a:pt x="5190" y="9959"/>
                    <a:pt x="5299" y="9800"/>
                  </a:cubicBezTo>
                  <a:close/>
                  <a:moveTo>
                    <a:pt x="2490" y="9879"/>
                  </a:moveTo>
                  <a:cubicBezTo>
                    <a:pt x="2475" y="9967"/>
                    <a:pt x="2443" y="10045"/>
                    <a:pt x="2397" y="10103"/>
                  </a:cubicBezTo>
                  <a:cubicBezTo>
                    <a:pt x="2387" y="10088"/>
                    <a:pt x="2379" y="10071"/>
                    <a:pt x="2373" y="10052"/>
                  </a:cubicBezTo>
                  <a:cubicBezTo>
                    <a:pt x="2419" y="10007"/>
                    <a:pt x="2459" y="9947"/>
                    <a:pt x="2490" y="9879"/>
                  </a:cubicBezTo>
                  <a:close/>
                  <a:moveTo>
                    <a:pt x="17597" y="9917"/>
                  </a:moveTo>
                  <a:cubicBezTo>
                    <a:pt x="17646" y="9958"/>
                    <a:pt x="17683" y="9997"/>
                    <a:pt x="17708" y="10022"/>
                  </a:cubicBezTo>
                  <a:cubicBezTo>
                    <a:pt x="17711" y="10077"/>
                    <a:pt x="17714" y="10129"/>
                    <a:pt x="17716" y="10184"/>
                  </a:cubicBezTo>
                  <a:cubicBezTo>
                    <a:pt x="17726" y="10291"/>
                    <a:pt x="17728" y="10401"/>
                    <a:pt x="17721" y="10509"/>
                  </a:cubicBezTo>
                  <a:cubicBezTo>
                    <a:pt x="17693" y="10401"/>
                    <a:pt x="17664" y="10250"/>
                    <a:pt x="17636" y="10105"/>
                  </a:cubicBezTo>
                  <a:lnTo>
                    <a:pt x="17632" y="10098"/>
                  </a:lnTo>
                  <a:cubicBezTo>
                    <a:pt x="17619" y="10031"/>
                    <a:pt x="17607" y="9964"/>
                    <a:pt x="17597" y="9917"/>
                  </a:cubicBezTo>
                  <a:close/>
                  <a:moveTo>
                    <a:pt x="13054" y="9978"/>
                  </a:moveTo>
                  <a:cubicBezTo>
                    <a:pt x="13009" y="9977"/>
                    <a:pt x="12964" y="9990"/>
                    <a:pt x="12922" y="10017"/>
                  </a:cubicBezTo>
                  <a:cubicBezTo>
                    <a:pt x="12874" y="10056"/>
                    <a:pt x="12841" y="10122"/>
                    <a:pt x="12827" y="10206"/>
                  </a:cubicBezTo>
                  <a:cubicBezTo>
                    <a:pt x="12800" y="10433"/>
                    <a:pt x="12873" y="10665"/>
                    <a:pt x="13003" y="10755"/>
                  </a:cubicBezTo>
                  <a:cubicBezTo>
                    <a:pt x="13006" y="10756"/>
                    <a:pt x="13009" y="10756"/>
                    <a:pt x="13012" y="10753"/>
                  </a:cubicBezTo>
                  <a:cubicBezTo>
                    <a:pt x="13022" y="10752"/>
                    <a:pt x="13033" y="10735"/>
                    <a:pt x="13037" y="10720"/>
                  </a:cubicBezTo>
                  <a:cubicBezTo>
                    <a:pt x="13082" y="10550"/>
                    <a:pt x="13201" y="10079"/>
                    <a:pt x="13201" y="10079"/>
                  </a:cubicBezTo>
                  <a:cubicBezTo>
                    <a:pt x="13204" y="10068"/>
                    <a:pt x="13204" y="10061"/>
                    <a:pt x="13200" y="10051"/>
                  </a:cubicBezTo>
                  <a:cubicBezTo>
                    <a:pt x="13198" y="10039"/>
                    <a:pt x="13193" y="10026"/>
                    <a:pt x="13186" y="10022"/>
                  </a:cubicBezTo>
                  <a:cubicBezTo>
                    <a:pt x="13144" y="9992"/>
                    <a:pt x="13099" y="9978"/>
                    <a:pt x="13054" y="9978"/>
                  </a:cubicBezTo>
                  <a:close/>
                  <a:moveTo>
                    <a:pt x="1834" y="10016"/>
                  </a:moveTo>
                  <a:lnTo>
                    <a:pt x="1901" y="10054"/>
                  </a:lnTo>
                  <a:lnTo>
                    <a:pt x="1925" y="10070"/>
                  </a:lnTo>
                  <a:cubicBezTo>
                    <a:pt x="1933" y="10112"/>
                    <a:pt x="1943" y="10153"/>
                    <a:pt x="1957" y="10192"/>
                  </a:cubicBezTo>
                  <a:cubicBezTo>
                    <a:pt x="1923" y="10177"/>
                    <a:pt x="1890" y="10160"/>
                    <a:pt x="1858" y="10139"/>
                  </a:cubicBezTo>
                  <a:cubicBezTo>
                    <a:pt x="1857" y="10135"/>
                    <a:pt x="1855" y="10130"/>
                    <a:pt x="1853" y="10127"/>
                  </a:cubicBezTo>
                  <a:lnTo>
                    <a:pt x="1856" y="10128"/>
                  </a:lnTo>
                  <a:cubicBezTo>
                    <a:pt x="1846" y="10092"/>
                    <a:pt x="1838" y="10054"/>
                    <a:pt x="1834" y="10016"/>
                  </a:cubicBezTo>
                  <a:close/>
                  <a:moveTo>
                    <a:pt x="1793" y="10019"/>
                  </a:moveTo>
                  <a:cubicBezTo>
                    <a:pt x="1797" y="10060"/>
                    <a:pt x="1805" y="10101"/>
                    <a:pt x="1816" y="10139"/>
                  </a:cubicBezTo>
                  <a:lnTo>
                    <a:pt x="1771" y="10187"/>
                  </a:lnTo>
                  <a:cubicBezTo>
                    <a:pt x="1765" y="10160"/>
                    <a:pt x="1755" y="10135"/>
                    <a:pt x="1743" y="10112"/>
                  </a:cubicBezTo>
                  <a:lnTo>
                    <a:pt x="1744" y="10112"/>
                  </a:lnTo>
                  <a:cubicBezTo>
                    <a:pt x="1739" y="10105"/>
                    <a:pt x="1735" y="10097"/>
                    <a:pt x="1732" y="10089"/>
                  </a:cubicBezTo>
                  <a:cubicBezTo>
                    <a:pt x="1753" y="10067"/>
                    <a:pt x="1773" y="10044"/>
                    <a:pt x="1793" y="10019"/>
                  </a:cubicBezTo>
                  <a:close/>
                  <a:moveTo>
                    <a:pt x="18127" y="10022"/>
                  </a:moveTo>
                  <a:cubicBezTo>
                    <a:pt x="18106" y="10016"/>
                    <a:pt x="18090" y="10025"/>
                    <a:pt x="18081" y="10030"/>
                  </a:cubicBezTo>
                  <a:cubicBezTo>
                    <a:pt x="18050" y="10055"/>
                    <a:pt x="18030" y="10111"/>
                    <a:pt x="18033" y="10168"/>
                  </a:cubicBezTo>
                  <a:cubicBezTo>
                    <a:pt x="18037" y="10245"/>
                    <a:pt x="18066" y="10312"/>
                    <a:pt x="18108" y="10344"/>
                  </a:cubicBezTo>
                  <a:cubicBezTo>
                    <a:pt x="18074" y="10380"/>
                    <a:pt x="18052" y="10446"/>
                    <a:pt x="18053" y="10514"/>
                  </a:cubicBezTo>
                  <a:cubicBezTo>
                    <a:pt x="18053" y="10592"/>
                    <a:pt x="18086" y="10661"/>
                    <a:pt x="18132" y="10682"/>
                  </a:cubicBezTo>
                  <a:cubicBezTo>
                    <a:pt x="18142" y="10683"/>
                    <a:pt x="18154" y="10682"/>
                    <a:pt x="18163" y="10679"/>
                  </a:cubicBezTo>
                  <a:cubicBezTo>
                    <a:pt x="18216" y="10663"/>
                    <a:pt x="18261" y="10599"/>
                    <a:pt x="18281" y="10517"/>
                  </a:cubicBezTo>
                  <a:cubicBezTo>
                    <a:pt x="18288" y="10495"/>
                    <a:pt x="18283" y="10470"/>
                    <a:pt x="18270" y="10458"/>
                  </a:cubicBezTo>
                  <a:cubicBezTo>
                    <a:pt x="18257" y="10448"/>
                    <a:pt x="18242" y="10456"/>
                    <a:pt x="18235" y="10477"/>
                  </a:cubicBezTo>
                  <a:cubicBezTo>
                    <a:pt x="18210" y="10558"/>
                    <a:pt x="18175" y="10594"/>
                    <a:pt x="18146" y="10584"/>
                  </a:cubicBezTo>
                  <a:cubicBezTo>
                    <a:pt x="18124" y="10574"/>
                    <a:pt x="18107" y="10545"/>
                    <a:pt x="18106" y="10507"/>
                  </a:cubicBezTo>
                  <a:cubicBezTo>
                    <a:pt x="18105" y="10456"/>
                    <a:pt x="18133" y="10412"/>
                    <a:pt x="18182" y="10387"/>
                  </a:cubicBezTo>
                  <a:cubicBezTo>
                    <a:pt x="18194" y="10381"/>
                    <a:pt x="18203" y="10360"/>
                    <a:pt x="18202" y="10341"/>
                  </a:cubicBezTo>
                  <a:cubicBezTo>
                    <a:pt x="18202" y="10321"/>
                    <a:pt x="18193" y="10304"/>
                    <a:pt x="18182" y="10298"/>
                  </a:cubicBezTo>
                  <a:cubicBezTo>
                    <a:pt x="18115" y="10269"/>
                    <a:pt x="18089" y="10214"/>
                    <a:pt x="18087" y="10170"/>
                  </a:cubicBezTo>
                  <a:cubicBezTo>
                    <a:pt x="18085" y="10150"/>
                    <a:pt x="18093" y="10133"/>
                    <a:pt x="18103" y="10124"/>
                  </a:cubicBezTo>
                  <a:cubicBezTo>
                    <a:pt x="18115" y="10115"/>
                    <a:pt x="18133" y="10121"/>
                    <a:pt x="18159" y="10168"/>
                  </a:cubicBezTo>
                  <a:cubicBezTo>
                    <a:pt x="18170" y="10183"/>
                    <a:pt x="18186" y="10183"/>
                    <a:pt x="18195" y="10165"/>
                  </a:cubicBezTo>
                  <a:cubicBezTo>
                    <a:pt x="18206" y="10149"/>
                    <a:pt x="18210" y="10115"/>
                    <a:pt x="18201" y="10097"/>
                  </a:cubicBezTo>
                  <a:cubicBezTo>
                    <a:pt x="18173" y="10048"/>
                    <a:pt x="18147" y="10028"/>
                    <a:pt x="18127" y="10022"/>
                  </a:cubicBezTo>
                  <a:close/>
                  <a:moveTo>
                    <a:pt x="3295" y="10028"/>
                  </a:moveTo>
                  <a:cubicBezTo>
                    <a:pt x="3197" y="10059"/>
                    <a:pt x="3128" y="10195"/>
                    <a:pt x="3128" y="10358"/>
                  </a:cubicBezTo>
                  <a:cubicBezTo>
                    <a:pt x="3042" y="10368"/>
                    <a:pt x="2955" y="10406"/>
                    <a:pt x="2877" y="10471"/>
                  </a:cubicBezTo>
                  <a:cubicBezTo>
                    <a:pt x="2869" y="10487"/>
                    <a:pt x="2865" y="10507"/>
                    <a:pt x="2858" y="10525"/>
                  </a:cubicBezTo>
                  <a:cubicBezTo>
                    <a:pt x="2639" y="10550"/>
                    <a:pt x="2422" y="10621"/>
                    <a:pt x="2213" y="10737"/>
                  </a:cubicBezTo>
                  <a:cubicBezTo>
                    <a:pt x="2207" y="10746"/>
                    <a:pt x="2204" y="10759"/>
                    <a:pt x="2205" y="10772"/>
                  </a:cubicBezTo>
                  <a:cubicBezTo>
                    <a:pt x="2170" y="11268"/>
                    <a:pt x="2274" y="14280"/>
                    <a:pt x="2398" y="15073"/>
                  </a:cubicBezTo>
                  <a:cubicBezTo>
                    <a:pt x="2400" y="15089"/>
                    <a:pt x="2407" y="15100"/>
                    <a:pt x="2417" y="15103"/>
                  </a:cubicBezTo>
                  <a:cubicBezTo>
                    <a:pt x="2643" y="15148"/>
                    <a:pt x="4330" y="14856"/>
                    <a:pt x="4492" y="14768"/>
                  </a:cubicBezTo>
                  <a:cubicBezTo>
                    <a:pt x="4502" y="14762"/>
                    <a:pt x="4508" y="14747"/>
                    <a:pt x="4510" y="14730"/>
                  </a:cubicBezTo>
                  <a:cubicBezTo>
                    <a:pt x="4597" y="13427"/>
                    <a:pt x="4398" y="10503"/>
                    <a:pt x="4376" y="10357"/>
                  </a:cubicBezTo>
                  <a:cubicBezTo>
                    <a:pt x="4372" y="10337"/>
                    <a:pt x="4364" y="10327"/>
                    <a:pt x="4352" y="10327"/>
                  </a:cubicBezTo>
                  <a:cubicBezTo>
                    <a:pt x="4324" y="10327"/>
                    <a:pt x="4078" y="10346"/>
                    <a:pt x="3763" y="10384"/>
                  </a:cubicBezTo>
                  <a:cubicBezTo>
                    <a:pt x="3755" y="10367"/>
                    <a:pt x="3746" y="10356"/>
                    <a:pt x="3736" y="10344"/>
                  </a:cubicBezTo>
                  <a:cubicBezTo>
                    <a:pt x="3665" y="10302"/>
                    <a:pt x="3588" y="10281"/>
                    <a:pt x="3514" y="10295"/>
                  </a:cubicBezTo>
                  <a:cubicBezTo>
                    <a:pt x="3513" y="10291"/>
                    <a:pt x="3515" y="10291"/>
                    <a:pt x="3515" y="10287"/>
                  </a:cubicBezTo>
                  <a:cubicBezTo>
                    <a:pt x="3498" y="10115"/>
                    <a:pt x="3399" y="10001"/>
                    <a:pt x="3295" y="10028"/>
                  </a:cubicBezTo>
                  <a:close/>
                  <a:moveTo>
                    <a:pt x="21152" y="10070"/>
                  </a:moveTo>
                  <a:cubicBezTo>
                    <a:pt x="21085" y="10090"/>
                    <a:pt x="21014" y="10107"/>
                    <a:pt x="20949" y="10138"/>
                  </a:cubicBezTo>
                  <a:cubicBezTo>
                    <a:pt x="20933" y="10145"/>
                    <a:pt x="20920" y="10153"/>
                    <a:pt x="20906" y="10165"/>
                  </a:cubicBezTo>
                  <a:cubicBezTo>
                    <a:pt x="20889" y="10181"/>
                    <a:pt x="20872" y="10198"/>
                    <a:pt x="20853" y="10201"/>
                  </a:cubicBezTo>
                  <a:cubicBezTo>
                    <a:pt x="20842" y="10199"/>
                    <a:pt x="20830" y="10190"/>
                    <a:pt x="20821" y="10182"/>
                  </a:cubicBezTo>
                  <a:cubicBezTo>
                    <a:pt x="20808" y="10168"/>
                    <a:pt x="20792" y="10164"/>
                    <a:pt x="20776" y="10166"/>
                  </a:cubicBezTo>
                  <a:cubicBezTo>
                    <a:pt x="20755" y="10170"/>
                    <a:pt x="20738" y="10182"/>
                    <a:pt x="20724" y="10209"/>
                  </a:cubicBezTo>
                  <a:cubicBezTo>
                    <a:pt x="20716" y="10223"/>
                    <a:pt x="20712" y="10224"/>
                    <a:pt x="20707" y="10225"/>
                  </a:cubicBezTo>
                  <a:cubicBezTo>
                    <a:pt x="20701" y="10223"/>
                    <a:pt x="20694" y="10217"/>
                    <a:pt x="20689" y="10212"/>
                  </a:cubicBezTo>
                  <a:cubicBezTo>
                    <a:pt x="20665" y="10186"/>
                    <a:pt x="20637" y="10185"/>
                    <a:pt x="20612" y="10208"/>
                  </a:cubicBezTo>
                  <a:cubicBezTo>
                    <a:pt x="20592" y="10225"/>
                    <a:pt x="20575" y="10254"/>
                    <a:pt x="20566" y="10287"/>
                  </a:cubicBezTo>
                  <a:cubicBezTo>
                    <a:pt x="20553" y="10320"/>
                    <a:pt x="20547" y="10324"/>
                    <a:pt x="20537" y="10327"/>
                  </a:cubicBezTo>
                  <a:cubicBezTo>
                    <a:pt x="20517" y="10311"/>
                    <a:pt x="20497" y="10296"/>
                    <a:pt x="20480" y="10274"/>
                  </a:cubicBezTo>
                  <a:cubicBezTo>
                    <a:pt x="20468" y="10258"/>
                    <a:pt x="20456" y="10240"/>
                    <a:pt x="20443" y="10228"/>
                  </a:cubicBezTo>
                  <a:cubicBezTo>
                    <a:pt x="20433" y="10218"/>
                    <a:pt x="20419" y="10219"/>
                    <a:pt x="20411" y="10231"/>
                  </a:cubicBezTo>
                  <a:cubicBezTo>
                    <a:pt x="20399" y="10254"/>
                    <a:pt x="20391" y="10283"/>
                    <a:pt x="20383" y="10309"/>
                  </a:cubicBezTo>
                  <a:cubicBezTo>
                    <a:pt x="20374" y="10335"/>
                    <a:pt x="20356" y="10390"/>
                    <a:pt x="20346" y="10395"/>
                  </a:cubicBezTo>
                  <a:cubicBezTo>
                    <a:pt x="20337" y="10399"/>
                    <a:pt x="20301" y="10367"/>
                    <a:pt x="20271" y="10314"/>
                  </a:cubicBezTo>
                  <a:lnTo>
                    <a:pt x="20243" y="10266"/>
                  </a:lnTo>
                  <a:cubicBezTo>
                    <a:pt x="20232" y="10250"/>
                    <a:pt x="20212" y="10253"/>
                    <a:pt x="20202" y="10271"/>
                  </a:cubicBezTo>
                  <a:cubicBezTo>
                    <a:pt x="20192" y="10291"/>
                    <a:pt x="20194" y="10314"/>
                    <a:pt x="20205" y="10330"/>
                  </a:cubicBezTo>
                  <a:cubicBezTo>
                    <a:pt x="20214" y="10343"/>
                    <a:pt x="20222" y="10356"/>
                    <a:pt x="20229" y="10371"/>
                  </a:cubicBezTo>
                  <a:cubicBezTo>
                    <a:pt x="20257" y="10421"/>
                    <a:pt x="20295" y="10489"/>
                    <a:pt x="20342" y="10484"/>
                  </a:cubicBezTo>
                  <a:lnTo>
                    <a:pt x="20364" y="10480"/>
                  </a:lnTo>
                  <a:cubicBezTo>
                    <a:pt x="20393" y="10465"/>
                    <a:pt x="20411" y="10410"/>
                    <a:pt x="20430" y="10355"/>
                  </a:cubicBezTo>
                  <a:lnTo>
                    <a:pt x="20443" y="10331"/>
                  </a:lnTo>
                  <a:lnTo>
                    <a:pt x="20452" y="10344"/>
                  </a:lnTo>
                  <a:cubicBezTo>
                    <a:pt x="20495" y="10396"/>
                    <a:pt x="20515" y="10416"/>
                    <a:pt x="20536" y="10415"/>
                  </a:cubicBezTo>
                  <a:cubicBezTo>
                    <a:pt x="20568" y="10414"/>
                    <a:pt x="20601" y="10383"/>
                    <a:pt x="20613" y="10333"/>
                  </a:cubicBezTo>
                  <a:cubicBezTo>
                    <a:pt x="20621" y="10311"/>
                    <a:pt x="20622" y="10295"/>
                    <a:pt x="20633" y="10287"/>
                  </a:cubicBezTo>
                  <a:cubicBezTo>
                    <a:pt x="20643" y="10279"/>
                    <a:pt x="20651" y="10283"/>
                    <a:pt x="20665" y="10290"/>
                  </a:cubicBezTo>
                  <a:cubicBezTo>
                    <a:pt x="20679" y="10305"/>
                    <a:pt x="20694" y="10315"/>
                    <a:pt x="20711" y="10314"/>
                  </a:cubicBezTo>
                  <a:cubicBezTo>
                    <a:pt x="20729" y="10311"/>
                    <a:pt x="20746" y="10295"/>
                    <a:pt x="20758" y="10271"/>
                  </a:cubicBezTo>
                  <a:cubicBezTo>
                    <a:pt x="20763" y="10260"/>
                    <a:pt x="20772" y="10255"/>
                    <a:pt x="20780" y="10254"/>
                  </a:cubicBezTo>
                  <a:cubicBezTo>
                    <a:pt x="20787" y="10256"/>
                    <a:pt x="20796" y="10253"/>
                    <a:pt x="20802" y="10258"/>
                  </a:cubicBezTo>
                  <a:cubicBezTo>
                    <a:pt x="20818" y="10274"/>
                    <a:pt x="20834" y="10290"/>
                    <a:pt x="20853" y="10290"/>
                  </a:cubicBezTo>
                  <a:cubicBezTo>
                    <a:pt x="20879" y="10285"/>
                    <a:pt x="20904" y="10270"/>
                    <a:pt x="20927" y="10250"/>
                  </a:cubicBezTo>
                  <a:cubicBezTo>
                    <a:pt x="20939" y="10240"/>
                    <a:pt x="20949" y="10231"/>
                    <a:pt x="20961" y="10225"/>
                  </a:cubicBezTo>
                  <a:cubicBezTo>
                    <a:pt x="21026" y="10196"/>
                    <a:pt x="21097" y="10175"/>
                    <a:pt x="21160" y="10157"/>
                  </a:cubicBezTo>
                  <a:cubicBezTo>
                    <a:pt x="21175" y="10152"/>
                    <a:pt x="21183" y="10127"/>
                    <a:pt x="21181" y="10103"/>
                  </a:cubicBezTo>
                  <a:cubicBezTo>
                    <a:pt x="21178" y="10079"/>
                    <a:pt x="21166" y="10066"/>
                    <a:pt x="21152" y="10070"/>
                  </a:cubicBezTo>
                  <a:close/>
                  <a:moveTo>
                    <a:pt x="13044" y="10074"/>
                  </a:moveTo>
                  <a:cubicBezTo>
                    <a:pt x="13076" y="10074"/>
                    <a:pt x="13109" y="10082"/>
                    <a:pt x="13140" y="10101"/>
                  </a:cubicBezTo>
                  <a:cubicBezTo>
                    <a:pt x="13111" y="10204"/>
                    <a:pt x="13035" y="10489"/>
                    <a:pt x="12994" y="10644"/>
                  </a:cubicBezTo>
                  <a:cubicBezTo>
                    <a:pt x="12907" y="10561"/>
                    <a:pt x="12858" y="10402"/>
                    <a:pt x="12873" y="10238"/>
                  </a:cubicBezTo>
                  <a:cubicBezTo>
                    <a:pt x="12884" y="10177"/>
                    <a:pt x="12913" y="10131"/>
                    <a:pt x="12948" y="10103"/>
                  </a:cubicBezTo>
                  <a:cubicBezTo>
                    <a:pt x="12979" y="10084"/>
                    <a:pt x="13011" y="10075"/>
                    <a:pt x="13044" y="10074"/>
                  </a:cubicBezTo>
                  <a:close/>
                  <a:moveTo>
                    <a:pt x="2335" y="10082"/>
                  </a:moveTo>
                  <a:cubicBezTo>
                    <a:pt x="2342" y="10105"/>
                    <a:pt x="2352" y="10127"/>
                    <a:pt x="2363" y="10146"/>
                  </a:cubicBezTo>
                  <a:cubicBezTo>
                    <a:pt x="2337" y="10170"/>
                    <a:pt x="2310" y="10191"/>
                    <a:pt x="2281" y="10208"/>
                  </a:cubicBezTo>
                  <a:lnTo>
                    <a:pt x="2280" y="10214"/>
                  </a:lnTo>
                  <a:cubicBezTo>
                    <a:pt x="2271" y="10187"/>
                    <a:pt x="2261" y="10162"/>
                    <a:pt x="2251" y="10136"/>
                  </a:cubicBezTo>
                  <a:cubicBezTo>
                    <a:pt x="2280" y="10123"/>
                    <a:pt x="2308" y="10105"/>
                    <a:pt x="2335" y="10082"/>
                  </a:cubicBezTo>
                  <a:close/>
                  <a:moveTo>
                    <a:pt x="16959" y="10082"/>
                  </a:moveTo>
                  <a:cubicBezTo>
                    <a:pt x="17017" y="10116"/>
                    <a:pt x="17134" y="10199"/>
                    <a:pt x="17268" y="10296"/>
                  </a:cubicBezTo>
                  <a:cubicBezTo>
                    <a:pt x="17403" y="10394"/>
                    <a:pt x="17553" y="10497"/>
                    <a:pt x="17652" y="10561"/>
                  </a:cubicBezTo>
                  <a:lnTo>
                    <a:pt x="17595" y="10584"/>
                  </a:lnTo>
                  <a:cubicBezTo>
                    <a:pt x="17486" y="10637"/>
                    <a:pt x="17372" y="10672"/>
                    <a:pt x="17259" y="10690"/>
                  </a:cubicBezTo>
                  <a:lnTo>
                    <a:pt x="17259" y="10682"/>
                  </a:lnTo>
                  <a:cubicBezTo>
                    <a:pt x="17029" y="10543"/>
                    <a:pt x="16804" y="10378"/>
                    <a:pt x="16592" y="10177"/>
                  </a:cubicBezTo>
                  <a:cubicBezTo>
                    <a:pt x="16712" y="10134"/>
                    <a:pt x="16836" y="10104"/>
                    <a:pt x="16959" y="10082"/>
                  </a:cubicBezTo>
                  <a:close/>
                  <a:moveTo>
                    <a:pt x="983" y="10090"/>
                  </a:moveTo>
                  <a:lnTo>
                    <a:pt x="998" y="10112"/>
                  </a:lnTo>
                  <a:cubicBezTo>
                    <a:pt x="1029" y="10159"/>
                    <a:pt x="1064" y="10198"/>
                    <a:pt x="1103" y="10230"/>
                  </a:cubicBezTo>
                  <a:cubicBezTo>
                    <a:pt x="1112" y="10258"/>
                    <a:pt x="1121" y="10286"/>
                    <a:pt x="1128" y="10315"/>
                  </a:cubicBezTo>
                  <a:cubicBezTo>
                    <a:pt x="1101" y="10290"/>
                    <a:pt x="1075" y="10259"/>
                    <a:pt x="1053" y="10225"/>
                  </a:cubicBezTo>
                  <a:cubicBezTo>
                    <a:pt x="1026" y="10184"/>
                    <a:pt x="1003" y="10140"/>
                    <a:pt x="983" y="10090"/>
                  </a:cubicBezTo>
                  <a:close/>
                  <a:moveTo>
                    <a:pt x="1973" y="10103"/>
                  </a:moveTo>
                  <a:cubicBezTo>
                    <a:pt x="2008" y="10123"/>
                    <a:pt x="2044" y="10139"/>
                    <a:pt x="2080" y="10149"/>
                  </a:cubicBezTo>
                  <a:cubicBezTo>
                    <a:pt x="2088" y="10182"/>
                    <a:pt x="2095" y="10214"/>
                    <a:pt x="2101" y="10247"/>
                  </a:cubicBezTo>
                  <a:cubicBezTo>
                    <a:pt x="2068" y="10239"/>
                    <a:pt x="2036" y="10228"/>
                    <a:pt x="2004" y="10214"/>
                  </a:cubicBezTo>
                  <a:cubicBezTo>
                    <a:pt x="2004" y="10212"/>
                    <a:pt x="2004" y="10210"/>
                    <a:pt x="2004" y="10208"/>
                  </a:cubicBezTo>
                  <a:lnTo>
                    <a:pt x="1997" y="10187"/>
                  </a:lnTo>
                  <a:cubicBezTo>
                    <a:pt x="1988" y="10160"/>
                    <a:pt x="1980" y="10131"/>
                    <a:pt x="1973" y="10103"/>
                  </a:cubicBezTo>
                  <a:close/>
                  <a:moveTo>
                    <a:pt x="3334" y="10109"/>
                  </a:moveTo>
                  <a:cubicBezTo>
                    <a:pt x="3346" y="10109"/>
                    <a:pt x="3361" y="10112"/>
                    <a:pt x="3375" y="10122"/>
                  </a:cubicBezTo>
                  <a:cubicBezTo>
                    <a:pt x="3406" y="10144"/>
                    <a:pt x="3437" y="10193"/>
                    <a:pt x="3459" y="10300"/>
                  </a:cubicBezTo>
                  <a:cubicBezTo>
                    <a:pt x="3370" y="10307"/>
                    <a:pt x="3271" y="10323"/>
                    <a:pt x="3180" y="10344"/>
                  </a:cubicBezTo>
                  <a:cubicBezTo>
                    <a:pt x="3184" y="10231"/>
                    <a:pt x="3236" y="10139"/>
                    <a:pt x="3303" y="10114"/>
                  </a:cubicBezTo>
                  <a:cubicBezTo>
                    <a:pt x="3311" y="10112"/>
                    <a:pt x="3322" y="10109"/>
                    <a:pt x="3334" y="10109"/>
                  </a:cubicBezTo>
                  <a:close/>
                  <a:moveTo>
                    <a:pt x="1697" y="10124"/>
                  </a:moveTo>
                  <a:lnTo>
                    <a:pt x="1710" y="10151"/>
                  </a:lnTo>
                  <a:cubicBezTo>
                    <a:pt x="1720" y="10167"/>
                    <a:pt x="1728" y="10187"/>
                    <a:pt x="1732" y="10209"/>
                  </a:cubicBezTo>
                  <a:cubicBezTo>
                    <a:pt x="1733" y="10214"/>
                    <a:pt x="1735" y="10218"/>
                    <a:pt x="1738" y="10222"/>
                  </a:cubicBezTo>
                  <a:cubicBezTo>
                    <a:pt x="1712" y="10247"/>
                    <a:pt x="1684" y="10273"/>
                    <a:pt x="1653" y="10298"/>
                  </a:cubicBezTo>
                  <a:cubicBezTo>
                    <a:pt x="1653" y="10292"/>
                    <a:pt x="1652" y="10287"/>
                    <a:pt x="1650" y="10282"/>
                  </a:cubicBezTo>
                  <a:lnTo>
                    <a:pt x="1652" y="10282"/>
                  </a:lnTo>
                  <a:cubicBezTo>
                    <a:pt x="1643" y="10259"/>
                    <a:pt x="1631" y="10236"/>
                    <a:pt x="1620" y="10216"/>
                  </a:cubicBezTo>
                  <a:lnTo>
                    <a:pt x="1610" y="10198"/>
                  </a:lnTo>
                  <a:cubicBezTo>
                    <a:pt x="1642" y="10174"/>
                    <a:pt x="1671" y="10148"/>
                    <a:pt x="1697" y="10124"/>
                  </a:cubicBezTo>
                  <a:close/>
                  <a:moveTo>
                    <a:pt x="2214" y="10147"/>
                  </a:moveTo>
                  <a:cubicBezTo>
                    <a:pt x="2226" y="10175"/>
                    <a:pt x="2237" y="10202"/>
                    <a:pt x="2246" y="10231"/>
                  </a:cubicBezTo>
                  <a:cubicBezTo>
                    <a:pt x="2214" y="10245"/>
                    <a:pt x="2180" y="10250"/>
                    <a:pt x="2146" y="10247"/>
                  </a:cubicBezTo>
                  <a:cubicBezTo>
                    <a:pt x="2141" y="10218"/>
                    <a:pt x="2134" y="10185"/>
                    <a:pt x="2127" y="10152"/>
                  </a:cubicBezTo>
                  <a:cubicBezTo>
                    <a:pt x="2156" y="10155"/>
                    <a:pt x="2186" y="10154"/>
                    <a:pt x="2214" y="10147"/>
                  </a:cubicBezTo>
                  <a:close/>
                  <a:moveTo>
                    <a:pt x="1572" y="10225"/>
                  </a:moveTo>
                  <a:lnTo>
                    <a:pt x="1588" y="10255"/>
                  </a:lnTo>
                  <a:cubicBezTo>
                    <a:pt x="1598" y="10274"/>
                    <a:pt x="1608" y="10292"/>
                    <a:pt x="1617" y="10312"/>
                  </a:cubicBezTo>
                  <a:cubicBezTo>
                    <a:pt x="1617" y="10312"/>
                    <a:pt x="1621" y="10315"/>
                    <a:pt x="1623" y="10315"/>
                  </a:cubicBezTo>
                  <a:cubicBezTo>
                    <a:pt x="1588" y="10341"/>
                    <a:pt x="1552" y="10362"/>
                    <a:pt x="1515" y="10379"/>
                  </a:cubicBezTo>
                  <a:cubicBezTo>
                    <a:pt x="1515" y="10379"/>
                    <a:pt x="1514" y="10378"/>
                    <a:pt x="1514" y="10377"/>
                  </a:cubicBezTo>
                  <a:lnTo>
                    <a:pt x="1507" y="10360"/>
                  </a:lnTo>
                  <a:cubicBezTo>
                    <a:pt x="1497" y="10333"/>
                    <a:pt x="1484" y="10306"/>
                    <a:pt x="1471" y="10282"/>
                  </a:cubicBezTo>
                  <a:cubicBezTo>
                    <a:pt x="1505" y="10267"/>
                    <a:pt x="1540" y="10248"/>
                    <a:pt x="1572" y="10225"/>
                  </a:cubicBezTo>
                  <a:close/>
                  <a:moveTo>
                    <a:pt x="1161" y="10281"/>
                  </a:moveTo>
                  <a:cubicBezTo>
                    <a:pt x="1181" y="10292"/>
                    <a:pt x="1201" y="10301"/>
                    <a:pt x="1222" y="10308"/>
                  </a:cubicBezTo>
                  <a:lnTo>
                    <a:pt x="1265" y="10322"/>
                  </a:lnTo>
                  <a:cubicBezTo>
                    <a:pt x="1275" y="10356"/>
                    <a:pt x="1286" y="10388"/>
                    <a:pt x="1298" y="10420"/>
                  </a:cubicBezTo>
                  <a:cubicBezTo>
                    <a:pt x="1257" y="10411"/>
                    <a:pt x="1218" y="10392"/>
                    <a:pt x="1180" y="10365"/>
                  </a:cubicBezTo>
                  <a:cubicBezTo>
                    <a:pt x="1176" y="10336"/>
                    <a:pt x="1170" y="10307"/>
                    <a:pt x="1161" y="10281"/>
                  </a:cubicBezTo>
                  <a:close/>
                  <a:moveTo>
                    <a:pt x="16592" y="10281"/>
                  </a:moveTo>
                  <a:cubicBezTo>
                    <a:pt x="16625" y="10312"/>
                    <a:pt x="16662" y="10345"/>
                    <a:pt x="16703" y="10379"/>
                  </a:cubicBezTo>
                  <a:cubicBezTo>
                    <a:pt x="16715" y="10432"/>
                    <a:pt x="16740" y="10571"/>
                    <a:pt x="16772" y="10726"/>
                  </a:cubicBezTo>
                  <a:cubicBezTo>
                    <a:pt x="16823" y="10977"/>
                    <a:pt x="16865" y="11187"/>
                    <a:pt x="16893" y="11318"/>
                  </a:cubicBezTo>
                  <a:lnTo>
                    <a:pt x="16767" y="11215"/>
                  </a:lnTo>
                  <a:cubicBezTo>
                    <a:pt x="16731" y="11061"/>
                    <a:pt x="16704" y="10903"/>
                    <a:pt x="16679" y="10744"/>
                  </a:cubicBezTo>
                  <a:cubicBezTo>
                    <a:pt x="16650" y="10576"/>
                    <a:pt x="16621" y="10403"/>
                    <a:pt x="16592" y="10281"/>
                  </a:cubicBezTo>
                  <a:close/>
                  <a:moveTo>
                    <a:pt x="1427" y="10304"/>
                  </a:moveTo>
                  <a:cubicBezTo>
                    <a:pt x="1427" y="10307"/>
                    <a:pt x="1426" y="10310"/>
                    <a:pt x="1426" y="10312"/>
                  </a:cubicBezTo>
                  <a:cubicBezTo>
                    <a:pt x="1442" y="10337"/>
                    <a:pt x="1456" y="10365"/>
                    <a:pt x="1467" y="10395"/>
                  </a:cubicBezTo>
                  <a:lnTo>
                    <a:pt x="1471" y="10406"/>
                  </a:lnTo>
                  <a:cubicBezTo>
                    <a:pt x="1456" y="10410"/>
                    <a:pt x="1440" y="10411"/>
                    <a:pt x="1425" y="10412"/>
                  </a:cubicBezTo>
                  <a:lnTo>
                    <a:pt x="1424" y="10419"/>
                  </a:lnTo>
                  <a:cubicBezTo>
                    <a:pt x="1398" y="10424"/>
                    <a:pt x="1372" y="10426"/>
                    <a:pt x="1346" y="10423"/>
                  </a:cubicBezTo>
                  <a:cubicBezTo>
                    <a:pt x="1346" y="10423"/>
                    <a:pt x="1345" y="10423"/>
                    <a:pt x="1346" y="10415"/>
                  </a:cubicBezTo>
                  <a:cubicBezTo>
                    <a:pt x="1334" y="10385"/>
                    <a:pt x="1324" y="10354"/>
                    <a:pt x="1314" y="10322"/>
                  </a:cubicBezTo>
                  <a:cubicBezTo>
                    <a:pt x="1352" y="10322"/>
                    <a:pt x="1390" y="10316"/>
                    <a:pt x="1427" y="10304"/>
                  </a:cubicBezTo>
                  <a:close/>
                  <a:moveTo>
                    <a:pt x="21270" y="10365"/>
                  </a:moveTo>
                  <a:cubicBezTo>
                    <a:pt x="21245" y="10374"/>
                    <a:pt x="21223" y="10392"/>
                    <a:pt x="21204" y="10419"/>
                  </a:cubicBezTo>
                  <a:cubicBezTo>
                    <a:pt x="21183" y="10446"/>
                    <a:pt x="21159" y="10463"/>
                    <a:pt x="21133" y="10471"/>
                  </a:cubicBezTo>
                  <a:cubicBezTo>
                    <a:pt x="21118" y="10474"/>
                    <a:pt x="21106" y="10468"/>
                    <a:pt x="21093" y="10453"/>
                  </a:cubicBezTo>
                  <a:cubicBezTo>
                    <a:pt x="21074" y="10435"/>
                    <a:pt x="21051" y="10424"/>
                    <a:pt x="21029" y="10423"/>
                  </a:cubicBezTo>
                  <a:cubicBezTo>
                    <a:pt x="20997" y="10427"/>
                    <a:pt x="20967" y="10452"/>
                    <a:pt x="20947" y="10493"/>
                  </a:cubicBezTo>
                  <a:cubicBezTo>
                    <a:pt x="20939" y="10509"/>
                    <a:pt x="20932" y="10521"/>
                    <a:pt x="20922" y="10533"/>
                  </a:cubicBezTo>
                  <a:cubicBezTo>
                    <a:pt x="20796" y="10666"/>
                    <a:pt x="20562" y="10695"/>
                    <a:pt x="20392" y="10714"/>
                  </a:cubicBezTo>
                  <a:lnTo>
                    <a:pt x="20325" y="10722"/>
                  </a:lnTo>
                  <a:cubicBezTo>
                    <a:pt x="20311" y="10723"/>
                    <a:pt x="20299" y="10745"/>
                    <a:pt x="20300" y="10769"/>
                  </a:cubicBezTo>
                  <a:cubicBezTo>
                    <a:pt x="20302" y="10793"/>
                    <a:pt x="20315" y="10811"/>
                    <a:pt x="20329" y="10810"/>
                  </a:cubicBezTo>
                  <a:lnTo>
                    <a:pt x="20454" y="10796"/>
                  </a:lnTo>
                  <a:cubicBezTo>
                    <a:pt x="20625" y="10796"/>
                    <a:pt x="20793" y="10733"/>
                    <a:pt x="20947" y="10611"/>
                  </a:cubicBezTo>
                  <a:cubicBezTo>
                    <a:pt x="20961" y="10596"/>
                    <a:pt x="20975" y="10576"/>
                    <a:pt x="20985" y="10555"/>
                  </a:cubicBezTo>
                  <a:cubicBezTo>
                    <a:pt x="20996" y="10531"/>
                    <a:pt x="21015" y="10515"/>
                    <a:pt x="21033" y="10512"/>
                  </a:cubicBezTo>
                  <a:cubicBezTo>
                    <a:pt x="21046" y="10514"/>
                    <a:pt x="21058" y="10518"/>
                    <a:pt x="21069" y="10530"/>
                  </a:cubicBezTo>
                  <a:cubicBezTo>
                    <a:pt x="21091" y="10554"/>
                    <a:pt x="21116" y="10565"/>
                    <a:pt x="21142" y="10558"/>
                  </a:cubicBezTo>
                  <a:cubicBezTo>
                    <a:pt x="21175" y="10547"/>
                    <a:pt x="21206" y="10530"/>
                    <a:pt x="21233" y="10496"/>
                  </a:cubicBezTo>
                  <a:cubicBezTo>
                    <a:pt x="21258" y="10457"/>
                    <a:pt x="21297" y="10441"/>
                    <a:pt x="21330" y="10455"/>
                  </a:cubicBezTo>
                  <a:cubicBezTo>
                    <a:pt x="21345" y="10461"/>
                    <a:pt x="21356" y="10445"/>
                    <a:pt x="21360" y="10422"/>
                  </a:cubicBezTo>
                  <a:cubicBezTo>
                    <a:pt x="21364" y="10398"/>
                    <a:pt x="21358" y="10371"/>
                    <a:pt x="21344" y="10365"/>
                  </a:cubicBezTo>
                  <a:cubicBezTo>
                    <a:pt x="21320" y="10355"/>
                    <a:pt x="21294" y="10355"/>
                    <a:pt x="21270" y="10365"/>
                  </a:cubicBezTo>
                  <a:close/>
                  <a:moveTo>
                    <a:pt x="4329" y="10409"/>
                  </a:moveTo>
                  <a:cubicBezTo>
                    <a:pt x="4358" y="10751"/>
                    <a:pt x="4539" y="13409"/>
                    <a:pt x="4456" y="14689"/>
                  </a:cubicBezTo>
                  <a:cubicBezTo>
                    <a:pt x="3789" y="14860"/>
                    <a:pt x="3117" y="14965"/>
                    <a:pt x="2442" y="15012"/>
                  </a:cubicBezTo>
                  <a:cubicBezTo>
                    <a:pt x="2326" y="14198"/>
                    <a:pt x="2217" y="11356"/>
                    <a:pt x="2245" y="10815"/>
                  </a:cubicBezTo>
                  <a:cubicBezTo>
                    <a:pt x="2437" y="10712"/>
                    <a:pt x="2638" y="10639"/>
                    <a:pt x="2839" y="10609"/>
                  </a:cubicBezTo>
                  <a:cubicBezTo>
                    <a:pt x="2834" y="10670"/>
                    <a:pt x="2843" y="10733"/>
                    <a:pt x="2864" y="10783"/>
                  </a:cubicBezTo>
                  <a:cubicBezTo>
                    <a:pt x="2706" y="10801"/>
                    <a:pt x="2551" y="10858"/>
                    <a:pt x="2402" y="10948"/>
                  </a:cubicBezTo>
                  <a:cubicBezTo>
                    <a:pt x="2395" y="10956"/>
                    <a:pt x="2390" y="10968"/>
                    <a:pt x="2389" y="10982"/>
                  </a:cubicBezTo>
                  <a:cubicBezTo>
                    <a:pt x="2364" y="11418"/>
                    <a:pt x="2477" y="14069"/>
                    <a:pt x="2581" y="14765"/>
                  </a:cubicBezTo>
                  <a:cubicBezTo>
                    <a:pt x="2583" y="14781"/>
                    <a:pt x="2589" y="14796"/>
                    <a:pt x="2599" y="14800"/>
                  </a:cubicBezTo>
                  <a:cubicBezTo>
                    <a:pt x="2786" y="14841"/>
                    <a:pt x="4177" y="14610"/>
                    <a:pt x="4310" y="14537"/>
                  </a:cubicBezTo>
                  <a:cubicBezTo>
                    <a:pt x="4320" y="14530"/>
                    <a:pt x="4327" y="14514"/>
                    <a:pt x="4329" y="14497"/>
                  </a:cubicBezTo>
                  <a:cubicBezTo>
                    <a:pt x="4394" y="13354"/>
                    <a:pt x="4210" y="10787"/>
                    <a:pt x="4190" y="10657"/>
                  </a:cubicBezTo>
                  <a:cubicBezTo>
                    <a:pt x="4187" y="10637"/>
                    <a:pt x="4179" y="10620"/>
                    <a:pt x="4167" y="10620"/>
                  </a:cubicBezTo>
                  <a:cubicBezTo>
                    <a:pt x="4148" y="10619"/>
                    <a:pt x="3992" y="10630"/>
                    <a:pt x="3781" y="10652"/>
                  </a:cubicBezTo>
                  <a:cubicBezTo>
                    <a:pt x="3799" y="10593"/>
                    <a:pt x="3802" y="10529"/>
                    <a:pt x="3789" y="10466"/>
                  </a:cubicBezTo>
                  <a:cubicBezTo>
                    <a:pt x="4046" y="10435"/>
                    <a:pt x="4254" y="10414"/>
                    <a:pt x="4329" y="10409"/>
                  </a:cubicBezTo>
                  <a:close/>
                  <a:moveTo>
                    <a:pt x="16572" y="10431"/>
                  </a:moveTo>
                  <a:cubicBezTo>
                    <a:pt x="16591" y="10530"/>
                    <a:pt x="16610" y="10644"/>
                    <a:pt x="16630" y="10758"/>
                  </a:cubicBezTo>
                  <a:cubicBezTo>
                    <a:pt x="16655" y="10899"/>
                    <a:pt x="16678" y="11035"/>
                    <a:pt x="16700" y="11140"/>
                  </a:cubicBezTo>
                  <a:lnTo>
                    <a:pt x="16697" y="11142"/>
                  </a:lnTo>
                  <a:cubicBezTo>
                    <a:pt x="16641" y="11094"/>
                    <a:pt x="16599" y="11055"/>
                    <a:pt x="16584" y="11036"/>
                  </a:cubicBezTo>
                  <a:cubicBezTo>
                    <a:pt x="16580" y="10934"/>
                    <a:pt x="16583" y="10808"/>
                    <a:pt x="16577" y="10676"/>
                  </a:cubicBezTo>
                  <a:cubicBezTo>
                    <a:pt x="16580" y="10597"/>
                    <a:pt x="16575" y="10514"/>
                    <a:pt x="16572" y="10431"/>
                  </a:cubicBezTo>
                  <a:close/>
                  <a:moveTo>
                    <a:pt x="16769" y="10446"/>
                  </a:moveTo>
                  <a:cubicBezTo>
                    <a:pt x="16798" y="10471"/>
                    <a:pt x="16831" y="10491"/>
                    <a:pt x="16862" y="10515"/>
                  </a:cubicBezTo>
                  <a:cubicBezTo>
                    <a:pt x="16881" y="10649"/>
                    <a:pt x="17015" y="11214"/>
                    <a:pt x="17083" y="11472"/>
                  </a:cubicBezTo>
                  <a:lnTo>
                    <a:pt x="16971" y="11389"/>
                  </a:lnTo>
                  <a:cubicBezTo>
                    <a:pt x="16948" y="11325"/>
                    <a:pt x="16876" y="10953"/>
                    <a:pt x="16825" y="10704"/>
                  </a:cubicBezTo>
                  <a:cubicBezTo>
                    <a:pt x="16805" y="10600"/>
                    <a:pt x="16782" y="10513"/>
                    <a:pt x="16769" y="10446"/>
                  </a:cubicBezTo>
                  <a:close/>
                  <a:moveTo>
                    <a:pt x="16926" y="10560"/>
                  </a:moveTo>
                  <a:lnTo>
                    <a:pt x="17038" y="10642"/>
                  </a:lnTo>
                  <a:cubicBezTo>
                    <a:pt x="17038" y="10655"/>
                    <a:pt x="17038" y="10650"/>
                    <a:pt x="17038" y="10650"/>
                  </a:cubicBezTo>
                  <a:cubicBezTo>
                    <a:pt x="17079" y="10838"/>
                    <a:pt x="17227" y="11437"/>
                    <a:pt x="17278" y="11627"/>
                  </a:cubicBezTo>
                  <a:lnTo>
                    <a:pt x="17273" y="11619"/>
                  </a:lnTo>
                  <a:cubicBezTo>
                    <a:pt x="17238" y="11594"/>
                    <a:pt x="17196" y="11565"/>
                    <a:pt x="17162" y="11537"/>
                  </a:cubicBezTo>
                  <a:cubicBezTo>
                    <a:pt x="17125" y="11419"/>
                    <a:pt x="16972" y="10791"/>
                    <a:pt x="16926" y="10560"/>
                  </a:cubicBezTo>
                  <a:close/>
                  <a:moveTo>
                    <a:pt x="5483" y="10631"/>
                  </a:moveTo>
                  <a:cubicBezTo>
                    <a:pt x="5468" y="10626"/>
                    <a:pt x="5454" y="10642"/>
                    <a:pt x="5451" y="10666"/>
                  </a:cubicBezTo>
                  <a:cubicBezTo>
                    <a:pt x="5380" y="11260"/>
                    <a:pt x="5330" y="11867"/>
                    <a:pt x="5280" y="12452"/>
                  </a:cubicBezTo>
                  <a:cubicBezTo>
                    <a:pt x="5243" y="12874"/>
                    <a:pt x="5203" y="13306"/>
                    <a:pt x="5159" y="13735"/>
                  </a:cubicBezTo>
                  <a:lnTo>
                    <a:pt x="4988" y="13680"/>
                  </a:lnTo>
                  <a:cubicBezTo>
                    <a:pt x="4974" y="13675"/>
                    <a:pt x="4960" y="13684"/>
                    <a:pt x="4957" y="13707"/>
                  </a:cubicBezTo>
                  <a:cubicBezTo>
                    <a:pt x="4953" y="13732"/>
                    <a:pt x="4963" y="13760"/>
                    <a:pt x="4977" y="13766"/>
                  </a:cubicBezTo>
                  <a:lnTo>
                    <a:pt x="5148" y="13821"/>
                  </a:lnTo>
                  <a:cubicBezTo>
                    <a:pt x="5132" y="13956"/>
                    <a:pt x="5117" y="14084"/>
                    <a:pt x="5101" y="14219"/>
                  </a:cubicBezTo>
                  <a:cubicBezTo>
                    <a:pt x="5098" y="14243"/>
                    <a:pt x="5108" y="14267"/>
                    <a:pt x="5122" y="14272"/>
                  </a:cubicBezTo>
                  <a:cubicBezTo>
                    <a:pt x="5137" y="14276"/>
                    <a:pt x="5150" y="14261"/>
                    <a:pt x="5153" y="14237"/>
                  </a:cubicBezTo>
                  <a:cubicBezTo>
                    <a:pt x="5169" y="14103"/>
                    <a:pt x="5185" y="13972"/>
                    <a:pt x="5201" y="13839"/>
                  </a:cubicBezTo>
                  <a:cubicBezTo>
                    <a:pt x="5455" y="13930"/>
                    <a:pt x="5718" y="14014"/>
                    <a:pt x="5984" y="14100"/>
                  </a:cubicBezTo>
                  <a:lnTo>
                    <a:pt x="7326" y="14537"/>
                  </a:lnTo>
                  <a:cubicBezTo>
                    <a:pt x="7340" y="14541"/>
                    <a:pt x="7355" y="14526"/>
                    <a:pt x="7358" y="14502"/>
                  </a:cubicBezTo>
                  <a:cubicBezTo>
                    <a:pt x="7360" y="14478"/>
                    <a:pt x="7351" y="14454"/>
                    <a:pt x="7336" y="14449"/>
                  </a:cubicBezTo>
                  <a:lnTo>
                    <a:pt x="7329" y="14440"/>
                  </a:lnTo>
                  <a:lnTo>
                    <a:pt x="7031" y="14343"/>
                  </a:lnTo>
                  <a:cubicBezTo>
                    <a:pt x="7050" y="14140"/>
                    <a:pt x="7092" y="13684"/>
                    <a:pt x="7139" y="13242"/>
                  </a:cubicBezTo>
                  <a:cubicBezTo>
                    <a:pt x="7185" y="12800"/>
                    <a:pt x="7230" y="12370"/>
                    <a:pt x="7245" y="12195"/>
                  </a:cubicBezTo>
                  <a:cubicBezTo>
                    <a:pt x="7247" y="12173"/>
                    <a:pt x="7236" y="12157"/>
                    <a:pt x="7223" y="12151"/>
                  </a:cubicBezTo>
                  <a:cubicBezTo>
                    <a:pt x="7168" y="12133"/>
                    <a:pt x="7111" y="12115"/>
                    <a:pt x="7057" y="12097"/>
                  </a:cubicBezTo>
                  <a:cubicBezTo>
                    <a:pt x="7043" y="12094"/>
                    <a:pt x="7029" y="12102"/>
                    <a:pt x="7026" y="12124"/>
                  </a:cubicBezTo>
                  <a:cubicBezTo>
                    <a:pt x="6999" y="12295"/>
                    <a:pt x="6830" y="13852"/>
                    <a:pt x="6799" y="14259"/>
                  </a:cubicBezTo>
                  <a:lnTo>
                    <a:pt x="6642" y="14208"/>
                  </a:lnTo>
                  <a:cubicBezTo>
                    <a:pt x="6671" y="13858"/>
                    <a:pt x="6728" y="13222"/>
                    <a:pt x="6757" y="12893"/>
                  </a:cubicBezTo>
                  <a:cubicBezTo>
                    <a:pt x="6702" y="12875"/>
                    <a:pt x="6644" y="12857"/>
                    <a:pt x="6591" y="12839"/>
                  </a:cubicBezTo>
                  <a:cubicBezTo>
                    <a:pt x="6564" y="13010"/>
                    <a:pt x="6487" y="13787"/>
                    <a:pt x="6462" y="14149"/>
                  </a:cubicBezTo>
                  <a:lnTo>
                    <a:pt x="6212" y="14069"/>
                  </a:lnTo>
                  <a:cubicBezTo>
                    <a:pt x="6234" y="13885"/>
                    <a:pt x="6259" y="13547"/>
                    <a:pt x="6291" y="13215"/>
                  </a:cubicBezTo>
                  <a:cubicBezTo>
                    <a:pt x="6323" y="12884"/>
                    <a:pt x="6358" y="12538"/>
                    <a:pt x="6373" y="12370"/>
                  </a:cubicBezTo>
                  <a:cubicBezTo>
                    <a:pt x="6375" y="12348"/>
                    <a:pt x="6365" y="12325"/>
                    <a:pt x="6351" y="12319"/>
                  </a:cubicBezTo>
                  <a:cubicBezTo>
                    <a:pt x="6297" y="12301"/>
                    <a:pt x="6240" y="12283"/>
                    <a:pt x="6185" y="12265"/>
                  </a:cubicBezTo>
                  <a:cubicBezTo>
                    <a:pt x="6172" y="12262"/>
                    <a:pt x="6162" y="12278"/>
                    <a:pt x="6158" y="12300"/>
                  </a:cubicBezTo>
                  <a:cubicBezTo>
                    <a:pt x="6131" y="12471"/>
                    <a:pt x="6007" y="13612"/>
                    <a:pt x="5980" y="13994"/>
                  </a:cubicBezTo>
                  <a:lnTo>
                    <a:pt x="5822" y="13942"/>
                  </a:lnTo>
                  <a:cubicBezTo>
                    <a:pt x="5850" y="13605"/>
                    <a:pt x="5873" y="13252"/>
                    <a:pt x="5902" y="12923"/>
                  </a:cubicBezTo>
                  <a:cubicBezTo>
                    <a:pt x="5848" y="12906"/>
                    <a:pt x="5794" y="12888"/>
                    <a:pt x="5735" y="12869"/>
                  </a:cubicBezTo>
                  <a:cubicBezTo>
                    <a:pt x="5693" y="13205"/>
                    <a:pt x="5663" y="13544"/>
                    <a:pt x="5641" y="13885"/>
                  </a:cubicBezTo>
                  <a:cubicBezTo>
                    <a:pt x="5494" y="13837"/>
                    <a:pt x="5352" y="13786"/>
                    <a:pt x="5210" y="13729"/>
                  </a:cubicBezTo>
                  <a:cubicBezTo>
                    <a:pt x="5221" y="13632"/>
                    <a:pt x="5232" y="13536"/>
                    <a:pt x="5243" y="13439"/>
                  </a:cubicBezTo>
                  <a:lnTo>
                    <a:pt x="5336" y="13469"/>
                  </a:lnTo>
                  <a:cubicBezTo>
                    <a:pt x="5350" y="13474"/>
                    <a:pt x="5365" y="13458"/>
                    <a:pt x="5367" y="13434"/>
                  </a:cubicBezTo>
                  <a:cubicBezTo>
                    <a:pt x="5370" y="13410"/>
                    <a:pt x="5361" y="13386"/>
                    <a:pt x="5346" y="13382"/>
                  </a:cubicBezTo>
                  <a:lnTo>
                    <a:pt x="5250" y="13352"/>
                  </a:lnTo>
                  <a:cubicBezTo>
                    <a:pt x="5264" y="13234"/>
                    <a:pt x="5281" y="13124"/>
                    <a:pt x="5286" y="13009"/>
                  </a:cubicBezTo>
                  <a:lnTo>
                    <a:pt x="5387" y="13042"/>
                  </a:lnTo>
                  <a:cubicBezTo>
                    <a:pt x="5401" y="13047"/>
                    <a:pt x="5415" y="13031"/>
                    <a:pt x="5418" y="13007"/>
                  </a:cubicBezTo>
                  <a:cubicBezTo>
                    <a:pt x="5421" y="12983"/>
                    <a:pt x="5412" y="12960"/>
                    <a:pt x="5397" y="12955"/>
                  </a:cubicBezTo>
                  <a:lnTo>
                    <a:pt x="5296" y="12923"/>
                  </a:lnTo>
                  <a:cubicBezTo>
                    <a:pt x="5310" y="12806"/>
                    <a:pt x="5315" y="12685"/>
                    <a:pt x="5324" y="12571"/>
                  </a:cubicBezTo>
                  <a:lnTo>
                    <a:pt x="5421" y="12603"/>
                  </a:lnTo>
                  <a:cubicBezTo>
                    <a:pt x="5436" y="12608"/>
                    <a:pt x="5450" y="12592"/>
                    <a:pt x="5453" y="12568"/>
                  </a:cubicBezTo>
                  <a:cubicBezTo>
                    <a:pt x="5456" y="12544"/>
                    <a:pt x="5446" y="12520"/>
                    <a:pt x="5432" y="12516"/>
                  </a:cubicBezTo>
                  <a:lnTo>
                    <a:pt x="5326" y="12481"/>
                  </a:lnTo>
                  <a:lnTo>
                    <a:pt x="5330" y="12452"/>
                  </a:lnTo>
                  <a:cubicBezTo>
                    <a:pt x="5343" y="12346"/>
                    <a:pt x="5350" y="12232"/>
                    <a:pt x="5360" y="12124"/>
                  </a:cubicBezTo>
                  <a:lnTo>
                    <a:pt x="5469" y="12160"/>
                  </a:lnTo>
                  <a:cubicBezTo>
                    <a:pt x="5484" y="12165"/>
                    <a:pt x="5498" y="12149"/>
                    <a:pt x="5501" y="12125"/>
                  </a:cubicBezTo>
                  <a:cubicBezTo>
                    <a:pt x="5504" y="12101"/>
                    <a:pt x="5494" y="12078"/>
                    <a:pt x="5480" y="12073"/>
                  </a:cubicBezTo>
                  <a:lnTo>
                    <a:pt x="5365" y="12037"/>
                  </a:lnTo>
                  <a:cubicBezTo>
                    <a:pt x="5379" y="11920"/>
                    <a:pt x="5387" y="11808"/>
                    <a:pt x="5397" y="11692"/>
                  </a:cubicBezTo>
                  <a:lnTo>
                    <a:pt x="5481" y="11719"/>
                  </a:lnTo>
                  <a:cubicBezTo>
                    <a:pt x="5495" y="11724"/>
                    <a:pt x="5510" y="11708"/>
                    <a:pt x="5513" y="11684"/>
                  </a:cubicBezTo>
                  <a:cubicBezTo>
                    <a:pt x="5515" y="11660"/>
                    <a:pt x="5506" y="11638"/>
                    <a:pt x="5491" y="11634"/>
                  </a:cubicBezTo>
                  <a:lnTo>
                    <a:pt x="5403" y="11605"/>
                  </a:lnTo>
                  <a:cubicBezTo>
                    <a:pt x="5417" y="11487"/>
                    <a:pt x="5428" y="11369"/>
                    <a:pt x="5440" y="11256"/>
                  </a:cubicBezTo>
                  <a:lnTo>
                    <a:pt x="5533" y="11286"/>
                  </a:lnTo>
                  <a:cubicBezTo>
                    <a:pt x="5547" y="11291"/>
                    <a:pt x="5561" y="11275"/>
                    <a:pt x="5563" y="11251"/>
                  </a:cubicBezTo>
                  <a:cubicBezTo>
                    <a:pt x="5566" y="11228"/>
                    <a:pt x="5557" y="11205"/>
                    <a:pt x="5542" y="11199"/>
                  </a:cubicBezTo>
                  <a:lnTo>
                    <a:pt x="5446" y="11167"/>
                  </a:lnTo>
                  <a:cubicBezTo>
                    <a:pt x="5465" y="11006"/>
                    <a:pt x="5485" y="10845"/>
                    <a:pt x="5504" y="10683"/>
                  </a:cubicBezTo>
                  <a:cubicBezTo>
                    <a:pt x="5507" y="10660"/>
                    <a:pt x="5497" y="10636"/>
                    <a:pt x="5483" y="10631"/>
                  </a:cubicBezTo>
                  <a:close/>
                  <a:moveTo>
                    <a:pt x="17102" y="10687"/>
                  </a:moveTo>
                  <a:cubicBezTo>
                    <a:pt x="17154" y="10723"/>
                    <a:pt x="17203" y="10745"/>
                    <a:pt x="17236" y="10766"/>
                  </a:cubicBezTo>
                  <a:cubicBezTo>
                    <a:pt x="17242" y="10917"/>
                    <a:pt x="17252" y="11098"/>
                    <a:pt x="17266" y="11274"/>
                  </a:cubicBezTo>
                  <a:cubicBezTo>
                    <a:pt x="17270" y="11317"/>
                    <a:pt x="17271" y="11359"/>
                    <a:pt x="17277" y="11405"/>
                  </a:cubicBezTo>
                  <a:cubicBezTo>
                    <a:pt x="17220" y="11180"/>
                    <a:pt x="17142" y="10859"/>
                    <a:pt x="17102" y="10687"/>
                  </a:cubicBezTo>
                  <a:close/>
                  <a:moveTo>
                    <a:pt x="4142" y="10717"/>
                  </a:moveTo>
                  <a:cubicBezTo>
                    <a:pt x="4169" y="11033"/>
                    <a:pt x="4336" y="13347"/>
                    <a:pt x="4278" y="14467"/>
                  </a:cubicBezTo>
                  <a:cubicBezTo>
                    <a:pt x="3730" y="14603"/>
                    <a:pt x="3177" y="14684"/>
                    <a:pt x="2623" y="14717"/>
                  </a:cubicBezTo>
                  <a:cubicBezTo>
                    <a:pt x="2518" y="13994"/>
                    <a:pt x="2419" y="11511"/>
                    <a:pt x="2439" y="11021"/>
                  </a:cubicBezTo>
                  <a:cubicBezTo>
                    <a:pt x="2595" y="10940"/>
                    <a:pt x="2754" y="10887"/>
                    <a:pt x="2917" y="10868"/>
                  </a:cubicBezTo>
                  <a:cubicBezTo>
                    <a:pt x="3054" y="10984"/>
                    <a:pt x="3560" y="10906"/>
                    <a:pt x="3727" y="10755"/>
                  </a:cubicBezTo>
                  <a:cubicBezTo>
                    <a:pt x="3923" y="10732"/>
                    <a:pt x="4080" y="10720"/>
                    <a:pt x="4142" y="10717"/>
                  </a:cubicBezTo>
                  <a:close/>
                  <a:moveTo>
                    <a:pt x="21200" y="10744"/>
                  </a:moveTo>
                  <a:cubicBezTo>
                    <a:pt x="21196" y="10745"/>
                    <a:pt x="21194" y="10748"/>
                    <a:pt x="21191" y="10752"/>
                  </a:cubicBezTo>
                  <a:cubicBezTo>
                    <a:pt x="21151" y="10778"/>
                    <a:pt x="21110" y="10802"/>
                    <a:pt x="21068" y="10818"/>
                  </a:cubicBezTo>
                  <a:cubicBezTo>
                    <a:pt x="21036" y="10830"/>
                    <a:pt x="21007" y="10843"/>
                    <a:pt x="20976" y="10860"/>
                  </a:cubicBezTo>
                  <a:cubicBezTo>
                    <a:pt x="20958" y="10870"/>
                    <a:pt x="20937" y="10887"/>
                    <a:pt x="20920" y="10902"/>
                  </a:cubicBezTo>
                  <a:cubicBezTo>
                    <a:pt x="20898" y="10924"/>
                    <a:pt x="20876" y="10933"/>
                    <a:pt x="20850" y="10940"/>
                  </a:cubicBezTo>
                  <a:cubicBezTo>
                    <a:pt x="20830" y="10943"/>
                    <a:pt x="20806" y="10940"/>
                    <a:pt x="20787" y="10933"/>
                  </a:cubicBezTo>
                  <a:cubicBezTo>
                    <a:pt x="20759" y="10922"/>
                    <a:pt x="20729" y="10925"/>
                    <a:pt x="20701" y="10929"/>
                  </a:cubicBezTo>
                  <a:cubicBezTo>
                    <a:pt x="20661" y="10940"/>
                    <a:pt x="20622" y="10951"/>
                    <a:pt x="20583" y="10972"/>
                  </a:cubicBezTo>
                  <a:cubicBezTo>
                    <a:pt x="20539" y="10996"/>
                    <a:pt x="20495" y="11012"/>
                    <a:pt x="20450" y="11025"/>
                  </a:cubicBezTo>
                  <a:cubicBezTo>
                    <a:pt x="20435" y="11025"/>
                    <a:pt x="20425" y="11048"/>
                    <a:pt x="20425" y="11072"/>
                  </a:cubicBezTo>
                  <a:cubicBezTo>
                    <a:pt x="20426" y="11096"/>
                    <a:pt x="20440" y="11113"/>
                    <a:pt x="20454" y="11113"/>
                  </a:cubicBezTo>
                  <a:cubicBezTo>
                    <a:pt x="20502" y="11101"/>
                    <a:pt x="20549" y="11084"/>
                    <a:pt x="20595" y="11059"/>
                  </a:cubicBezTo>
                  <a:cubicBezTo>
                    <a:pt x="20631" y="11040"/>
                    <a:pt x="20668" y="11027"/>
                    <a:pt x="20706" y="11017"/>
                  </a:cubicBezTo>
                  <a:cubicBezTo>
                    <a:pt x="20729" y="11013"/>
                    <a:pt x="20751" y="11013"/>
                    <a:pt x="20773" y="11023"/>
                  </a:cubicBezTo>
                  <a:cubicBezTo>
                    <a:pt x="20798" y="11031"/>
                    <a:pt x="20824" y="11031"/>
                    <a:pt x="20849" y="11029"/>
                  </a:cubicBezTo>
                  <a:cubicBezTo>
                    <a:pt x="20881" y="11021"/>
                    <a:pt x="20913" y="11009"/>
                    <a:pt x="20941" y="10982"/>
                  </a:cubicBezTo>
                  <a:cubicBezTo>
                    <a:pt x="20957" y="10969"/>
                    <a:pt x="20975" y="10956"/>
                    <a:pt x="20989" y="10947"/>
                  </a:cubicBezTo>
                  <a:cubicBezTo>
                    <a:pt x="21004" y="10938"/>
                    <a:pt x="21047" y="10918"/>
                    <a:pt x="21077" y="10906"/>
                  </a:cubicBezTo>
                  <a:cubicBezTo>
                    <a:pt x="21124" y="10889"/>
                    <a:pt x="21168" y="10863"/>
                    <a:pt x="21212" y="10831"/>
                  </a:cubicBezTo>
                  <a:cubicBezTo>
                    <a:pt x="21227" y="10826"/>
                    <a:pt x="21236" y="10801"/>
                    <a:pt x="21232" y="10777"/>
                  </a:cubicBezTo>
                  <a:cubicBezTo>
                    <a:pt x="21229" y="10753"/>
                    <a:pt x="21214" y="10738"/>
                    <a:pt x="21200" y="10744"/>
                  </a:cubicBezTo>
                  <a:close/>
                  <a:moveTo>
                    <a:pt x="17570" y="10852"/>
                  </a:moveTo>
                  <a:cubicBezTo>
                    <a:pt x="17556" y="10856"/>
                    <a:pt x="17544" y="10876"/>
                    <a:pt x="17546" y="10899"/>
                  </a:cubicBezTo>
                  <a:cubicBezTo>
                    <a:pt x="17554" y="10964"/>
                    <a:pt x="17557" y="11032"/>
                    <a:pt x="17555" y="11098"/>
                  </a:cubicBezTo>
                  <a:lnTo>
                    <a:pt x="17474" y="11107"/>
                  </a:lnTo>
                  <a:cubicBezTo>
                    <a:pt x="17473" y="11107"/>
                    <a:pt x="17472" y="11108"/>
                    <a:pt x="17470" y="11109"/>
                  </a:cubicBezTo>
                  <a:cubicBezTo>
                    <a:pt x="17456" y="11113"/>
                    <a:pt x="17443" y="11138"/>
                    <a:pt x="17445" y="11163"/>
                  </a:cubicBezTo>
                  <a:cubicBezTo>
                    <a:pt x="17447" y="11186"/>
                    <a:pt x="17459" y="11205"/>
                    <a:pt x="17474" y="11204"/>
                  </a:cubicBezTo>
                  <a:lnTo>
                    <a:pt x="17550" y="11194"/>
                  </a:lnTo>
                  <a:cubicBezTo>
                    <a:pt x="17548" y="11243"/>
                    <a:pt x="17540" y="11289"/>
                    <a:pt x="17542" y="11329"/>
                  </a:cubicBezTo>
                  <a:cubicBezTo>
                    <a:pt x="17541" y="11353"/>
                    <a:pt x="17552" y="11376"/>
                    <a:pt x="17566" y="11378"/>
                  </a:cubicBezTo>
                  <a:lnTo>
                    <a:pt x="17571" y="11377"/>
                  </a:lnTo>
                  <a:cubicBezTo>
                    <a:pt x="17584" y="11375"/>
                    <a:pt x="17595" y="11358"/>
                    <a:pt x="17596" y="11337"/>
                  </a:cubicBezTo>
                  <a:cubicBezTo>
                    <a:pt x="17599" y="11289"/>
                    <a:pt x="17600" y="11231"/>
                    <a:pt x="17603" y="11174"/>
                  </a:cubicBezTo>
                  <a:cubicBezTo>
                    <a:pt x="17646" y="11160"/>
                    <a:pt x="17689" y="11145"/>
                    <a:pt x="17731" y="11121"/>
                  </a:cubicBezTo>
                  <a:cubicBezTo>
                    <a:pt x="17739" y="11117"/>
                    <a:pt x="17744" y="11103"/>
                    <a:pt x="17747" y="11090"/>
                  </a:cubicBezTo>
                  <a:cubicBezTo>
                    <a:pt x="17750" y="11076"/>
                    <a:pt x="17749" y="11065"/>
                    <a:pt x="17745" y="11053"/>
                  </a:cubicBezTo>
                  <a:cubicBezTo>
                    <a:pt x="17706" y="10973"/>
                    <a:pt x="17658" y="10911"/>
                    <a:pt x="17599" y="10879"/>
                  </a:cubicBezTo>
                  <a:cubicBezTo>
                    <a:pt x="17595" y="10859"/>
                    <a:pt x="17583" y="10847"/>
                    <a:pt x="17570" y="10852"/>
                  </a:cubicBezTo>
                  <a:close/>
                  <a:moveTo>
                    <a:pt x="17607" y="10966"/>
                  </a:moveTo>
                  <a:cubicBezTo>
                    <a:pt x="17633" y="10986"/>
                    <a:pt x="17657" y="11013"/>
                    <a:pt x="17678" y="11047"/>
                  </a:cubicBezTo>
                  <a:lnTo>
                    <a:pt x="17611" y="11077"/>
                  </a:lnTo>
                  <a:cubicBezTo>
                    <a:pt x="17610" y="11042"/>
                    <a:pt x="17608" y="11001"/>
                    <a:pt x="17607" y="10966"/>
                  </a:cubicBezTo>
                  <a:close/>
                  <a:moveTo>
                    <a:pt x="7445" y="11020"/>
                  </a:moveTo>
                  <a:cubicBezTo>
                    <a:pt x="7434" y="11014"/>
                    <a:pt x="7419" y="11025"/>
                    <a:pt x="7410" y="11039"/>
                  </a:cubicBezTo>
                  <a:cubicBezTo>
                    <a:pt x="7405" y="11051"/>
                    <a:pt x="7403" y="11067"/>
                    <a:pt x="7406" y="11082"/>
                  </a:cubicBezTo>
                  <a:cubicBezTo>
                    <a:pt x="7413" y="11113"/>
                    <a:pt x="7426" y="11148"/>
                    <a:pt x="7438" y="11190"/>
                  </a:cubicBezTo>
                  <a:lnTo>
                    <a:pt x="7458" y="11256"/>
                  </a:lnTo>
                  <a:cubicBezTo>
                    <a:pt x="7349" y="11327"/>
                    <a:pt x="6907" y="11616"/>
                    <a:pt x="6678" y="11792"/>
                  </a:cubicBezTo>
                  <a:cubicBezTo>
                    <a:pt x="6618" y="11663"/>
                    <a:pt x="6519" y="11428"/>
                    <a:pt x="6518" y="11426"/>
                  </a:cubicBezTo>
                  <a:cubicBezTo>
                    <a:pt x="6510" y="11411"/>
                    <a:pt x="6493" y="11404"/>
                    <a:pt x="6482" y="11413"/>
                  </a:cubicBezTo>
                  <a:cubicBezTo>
                    <a:pt x="6477" y="11411"/>
                    <a:pt x="5882" y="11754"/>
                    <a:pt x="5591" y="11937"/>
                  </a:cubicBezTo>
                  <a:cubicBezTo>
                    <a:pt x="5585" y="11941"/>
                    <a:pt x="5582" y="11951"/>
                    <a:pt x="5579" y="11962"/>
                  </a:cubicBezTo>
                  <a:cubicBezTo>
                    <a:pt x="5575" y="11972"/>
                    <a:pt x="5574" y="11987"/>
                    <a:pt x="5575" y="11999"/>
                  </a:cubicBezTo>
                  <a:cubicBezTo>
                    <a:pt x="5593" y="12054"/>
                    <a:pt x="5611" y="12103"/>
                    <a:pt x="5634" y="12152"/>
                  </a:cubicBezTo>
                  <a:cubicBezTo>
                    <a:pt x="5637" y="12160"/>
                    <a:pt x="5645" y="12163"/>
                    <a:pt x="5651" y="12165"/>
                  </a:cubicBezTo>
                  <a:cubicBezTo>
                    <a:pt x="5655" y="12168"/>
                    <a:pt x="5659" y="12170"/>
                    <a:pt x="5663" y="12170"/>
                  </a:cubicBezTo>
                  <a:lnTo>
                    <a:pt x="6443" y="11708"/>
                  </a:lnTo>
                  <a:cubicBezTo>
                    <a:pt x="6477" y="11782"/>
                    <a:pt x="6574" y="11993"/>
                    <a:pt x="6616" y="12089"/>
                  </a:cubicBezTo>
                  <a:cubicBezTo>
                    <a:pt x="6624" y="12104"/>
                    <a:pt x="6640" y="12109"/>
                    <a:pt x="6651" y="12100"/>
                  </a:cubicBezTo>
                  <a:cubicBezTo>
                    <a:pt x="6875" y="11926"/>
                    <a:pt x="7412" y="11590"/>
                    <a:pt x="7526" y="11519"/>
                  </a:cubicBezTo>
                  <a:cubicBezTo>
                    <a:pt x="7535" y="11553"/>
                    <a:pt x="7546" y="11587"/>
                    <a:pt x="7555" y="11626"/>
                  </a:cubicBezTo>
                  <a:lnTo>
                    <a:pt x="7572" y="11707"/>
                  </a:lnTo>
                  <a:cubicBezTo>
                    <a:pt x="7576" y="11721"/>
                    <a:pt x="7586" y="11735"/>
                    <a:pt x="7596" y="11737"/>
                  </a:cubicBezTo>
                  <a:cubicBezTo>
                    <a:pt x="7606" y="11739"/>
                    <a:pt x="7615" y="11729"/>
                    <a:pt x="7621" y="11716"/>
                  </a:cubicBezTo>
                  <a:cubicBezTo>
                    <a:pt x="7678" y="11567"/>
                    <a:pt x="7723" y="11408"/>
                    <a:pt x="7759" y="11242"/>
                  </a:cubicBezTo>
                  <a:cubicBezTo>
                    <a:pt x="7764" y="11219"/>
                    <a:pt x="7757" y="11194"/>
                    <a:pt x="7744" y="11185"/>
                  </a:cubicBezTo>
                  <a:cubicBezTo>
                    <a:pt x="7647" y="11118"/>
                    <a:pt x="7548" y="11061"/>
                    <a:pt x="7445" y="11020"/>
                  </a:cubicBezTo>
                  <a:close/>
                  <a:moveTo>
                    <a:pt x="7486" y="11131"/>
                  </a:moveTo>
                  <a:cubicBezTo>
                    <a:pt x="7562" y="11165"/>
                    <a:pt x="7636" y="11206"/>
                    <a:pt x="7708" y="11255"/>
                  </a:cubicBezTo>
                  <a:cubicBezTo>
                    <a:pt x="7681" y="11372"/>
                    <a:pt x="7646" y="11481"/>
                    <a:pt x="7608" y="11591"/>
                  </a:cubicBezTo>
                  <a:cubicBezTo>
                    <a:pt x="7599" y="11537"/>
                    <a:pt x="7585" y="11484"/>
                    <a:pt x="7568" y="11435"/>
                  </a:cubicBezTo>
                  <a:cubicBezTo>
                    <a:pt x="7560" y="11420"/>
                    <a:pt x="7549" y="11417"/>
                    <a:pt x="7537" y="11426"/>
                  </a:cubicBezTo>
                  <a:cubicBezTo>
                    <a:pt x="7531" y="11424"/>
                    <a:pt x="6916" y="11817"/>
                    <a:pt x="6652" y="12018"/>
                  </a:cubicBezTo>
                  <a:cubicBezTo>
                    <a:pt x="6590" y="11886"/>
                    <a:pt x="6479" y="11631"/>
                    <a:pt x="6479" y="11631"/>
                  </a:cubicBezTo>
                  <a:cubicBezTo>
                    <a:pt x="6471" y="11617"/>
                    <a:pt x="6459" y="11614"/>
                    <a:pt x="6449" y="11621"/>
                  </a:cubicBezTo>
                  <a:lnTo>
                    <a:pt x="5669" y="12089"/>
                  </a:lnTo>
                  <a:cubicBezTo>
                    <a:pt x="5662" y="12069"/>
                    <a:pt x="5653" y="12038"/>
                    <a:pt x="5646" y="12014"/>
                  </a:cubicBezTo>
                  <a:cubicBezTo>
                    <a:pt x="5911" y="11827"/>
                    <a:pt x="6389" y="11556"/>
                    <a:pt x="6491" y="11499"/>
                  </a:cubicBezTo>
                  <a:cubicBezTo>
                    <a:pt x="6522" y="11572"/>
                    <a:pt x="6608" y="11777"/>
                    <a:pt x="6655" y="11875"/>
                  </a:cubicBezTo>
                  <a:cubicBezTo>
                    <a:pt x="6663" y="11890"/>
                    <a:pt x="6679" y="11896"/>
                    <a:pt x="6690" y="11887"/>
                  </a:cubicBezTo>
                  <a:cubicBezTo>
                    <a:pt x="6940" y="11694"/>
                    <a:pt x="7503" y="11329"/>
                    <a:pt x="7509" y="11326"/>
                  </a:cubicBezTo>
                  <a:cubicBezTo>
                    <a:pt x="7521" y="11317"/>
                    <a:pt x="7528" y="11292"/>
                    <a:pt x="7524" y="11270"/>
                  </a:cubicBezTo>
                  <a:cubicBezTo>
                    <a:pt x="7515" y="11230"/>
                    <a:pt x="7505" y="11187"/>
                    <a:pt x="7493" y="11148"/>
                  </a:cubicBezTo>
                  <a:lnTo>
                    <a:pt x="7486" y="11131"/>
                  </a:lnTo>
                  <a:close/>
                  <a:moveTo>
                    <a:pt x="3912" y="11348"/>
                  </a:moveTo>
                  <a:cubicBezTo>
                    <a:pt x="3882" y="11353"/>
                    <a:pt x="3855" y="11349"/>
                    <a:pt x="3825" y="11350"/>
                  </a:cubicBezTo>
                  <a:cubicBezTo>
                    <a:pt x="3775" y="11347"/>
                    <a:pt x="3721" y="11360"/>
                    <a:pt x="3671" y="11375"/>
                  </a:cubicBezTo>
                  <a:cubicBezTo>
                    <a:pt x="3661" y="11378"/>
                    <a:pt x="3653" y="11391"/>
                    <a:pt x="3650" y="11407"/>
                  </a:cubicBezTo>
                  <a:cubicBezTo>
                    <a:pt x="3636" y="11590"/>
                    <a:pt x="3645" y="11770"/>
                    <a:pt x="3676" y="11948"/>
                  </a:cubicBezTo>
                  <a:cubicBezTo>
                    <a:pt x="3679" y="11962"/>
                    <a:pt x="3686" y="11979"/>
                    <a:pt x="3694" y="11984"/>
                  </a:cubicBezTo>
                  <a:lnTo>
                    <a:pt x="3725" y="11994"/>
                  </a:lnTo>
                  <a:cubicBezTo>
                    <a:pt x="3805" y="12012"/>
                    <a:pt x="3885" y="12005"/>
                    <a:pt x="3964" y="11975"/>
                  </a:cubicBezTo>
                  <a:cubicBezTo>
                    <a:pt x="3975" y="11971"/>
                    <a:pt x="3987" y="11955"/>
                    <a:pt x="3987" y="11937"/>
                  </a:cubicBezTo>
                  <a:cubicBezTo>
                    <a:pt x="3985" y="11889"/>
                    <a:pt x="3984" y="11835"/>
                    <a:pt x="3983" y="11784"/>
                  </a:cubicBezTo>
                  <a:cubicBezTo>
                    <a:pt x="3987" y="11642"/>
                    <a:pt x="3970" y="11503"/>
                    <a:pt x="3937" y="11372"/>
                  </a:cubicBezTo>
                  <a:cubicBezTo>
                    <a:pt x="3931" y="11357"/>
                    <a:pt x="3922" y="11346"/>
                    <a:pt x="3912" y="11348"/>
                  </a:cubicBezTo>
                  <a:close/>
                  <a:moveTo>
                    <a:pt x="3429" y="11424"/>
                  </a:moveTo>
                  <a:cubicBezTo>
                    <a:pt x="3197" y="11508"/>
                    <a:pt x="2960" y="11547"/>
                    <a:pt x="2723" y="11542"/>
                  </a:cubicBezTo>
                  <a:cubicBezTo>
                    <a:pt x="2709" y="11532"/>
                    <a:pt x="2695" y="11538"/>
                    <a:pt x="2689" y="11561"/>
                  </a:cubicBezTo>
                  <a:cubicBezTo>
                    <a:pt x="2683" y="11583"/>
                    <a:pt x="2691" y="11609"/>
                    <a:pt x="2705" y="11618"/>
                  </a:cubicBezTo>
                  <a:lnTo>
                    <a:pt x="2714" y="11621"/>
                  </a:lnTo>
                  <a:cubicBezTo>
                    <a:pt x="2960" y="11630"/>
                    <a:pt x="3206" y="11593"/>
                    <a:pt x="3446" y="11505"/>
                  </a:cubicBezTo>
                  <a:cubicBezTo>
                    <a:pt x="3460" y="11496"/>
                    <a:pt x="3468" y="11475"/>
                    <a:pt x="3463" y="11451"/>
                  </a:cubicBezTo>
                  <a:cubicBezTo>
                    <a:pt x="3458" y="11429"/>
                    <a:pt x="3443" y="11417"/>
                    <a:pt x="3429" y="11424"/>
                  </a:cubicBezTo>
                  <a:close/>
                  <a:moveTo>
                    <a:pt x="3898" y="11426"/>
                  </a:moveTo>
                  <a:cubicBezTo>
                    <a:pt x="3919" y="11539"/>
                    <a:pt x="3929" y="11665"/>
                    <a:pt x="3928" y="11783"/>
                  </a:cubicBezTo>
                  <a:cubicBezTo>
                    <a:pt x="3930" y="11821"/>
                    <a:pt x="3934" y="11854"/>
                    <a:pt x="3929" y="11895"/>
                  </a:cubicBezTo>
                  <a:cubicBezTo>
                    <a:pt x="3861" y="11916"/>
                    <a:pt x="3791" y="11916"/>
                    <a:pt x="3723" y="11895"/>
                  </a:cubicBezTo>
                  <a:cubicBezTo>
                    <a:pt x="3700" y="11747"/>
                    <a:pt x="3692" y="11597"/>
                    <a:pt x="3700" y="11445"/>
                  </a:cubicBezTo>
                  <a:cubicBezTo>
                    <a:pt x="3741" y="11435"/>
                    <a:pt x="3783" y="11431"/>
                    <a:pt x="3824" y="11432"/>
                  </a:cubicBezTo>
                  <a:cubicBezTo>
                    <a:pt x="3849" y="11431"/>
                    <a:pt x="3874" y="11429"/>
                    <a:pt x="3898" y="11426"/>
                  </a:cubicBezTo>
                  <a:close/>
                  <a:moveTo>
                    <a:pt x="3468" y="11672"/>
                  </a:moveTo>
                  <a:cubicBezTo>
                    <a:pt x="3461" y="11670"/>
                    <a:pt x="3454" y="11673"/>
                    <a:pt x="3448" y="11680"/>
                  </a:cubicBezTo>
                  <a:cubicBezTo>
                    <a:pt x="3374" y="11749"/>
                    <a:pt x="2859" y="11785"/>
                    <a:pt x="2727" y="11775"/>
                  </a:cubicBezTo>
                  <a:cubicBezTo>
                    <a:pt x="2712" y="11770"/>
                    <a:pt x="2699" y="11786"/>
                    <a:pt x="2696" y="11810"/>
                  </a:cubicBezTo>
                  <a:cubicBezTo>
                    <a:pt x="2693" y="11834"/>
                    <a:pt x="2703" y="11857"/>
                    <a:pt x="2717" y="11862"/>
                  </a:cubicBezTo>
                  <a:cubicBezTo>
                    <a:pt x="2826" y="11876"/>
                    <a:pt x="3370" y="11841"/>
                    <a:pt x="3477" y="11748"/>
                  </a:cubicBezTo>
                  <a:cubicBezTo>
                    <a:pt x="3489" y="11734"/>
                    <a:pt x="3492" y="11711"/>
                    <a:pt x="3484" y="11691"/>
                  </a:cubicBezTo>
                  <a:cubicBezTo>
                    <a:pt x="3480" y="11681"/>
                    <a:pt x="3474" y="11674"/>
                    <a:pt x="3468" y="11672"/>
                  </a:cubicBezTo>
                  <a:close/>
                  <a:moveTo>
                    <a:pt x="1730" y="11707"/>
                  </a:moveTo>
                  <a:cubicBezTo>
                    <a:pt x="1720" y="11706"/>
                    <a:pt x="1711" y="11711"/>
                    <a:pt x="1704" y="11723"/>
                  </a:cubicBezTo>
                  <a:cubicBezTo>
                    <a:pt x="1628" y="11814"/>
                    <a:pt x="1557" y="11916"/>
                    <a:pt x="1490" y="12024"/>
                  </a:cubicBezTo>
                  <a:cubicBezTo>
                    <a:pt x="1464" y="11973"/>
                    <a:pt x="1425" y="11947"/>
                    <a:pt x="1385" y="11954"/>
                  </a:cubicBezTo>
                  <a:cubicBezTo>
                    <a:pt x="1369" y="11962"/>
                    <a:pt x="1348" y="11988"/>
                    <a:pt x="1349" y="12065"/>
                  </a:cubicBezTo>
                  <a:cubicBezTo>
                    <a:pt x="1361" y="12173"/>
                    <a:pt x="1391" y="12274"/>
                    <a:pt x="1435" y="12359"/>
                  </a:cubicBezTo>
                  <a:cubicBezTo>
                    <a:pt x="1354" y="12474"/>
                    <a:pt x="1153" y="12767"/>
                    <a:pt x="1153" y="12771"/>
                  </a:cubicBezTo>
                  <a:cubicBezTo>
                    <a:pt x="1152" y="12774"/>
                    <a:pt x="1152" y="12777"/>
                    <a:pt x="1152" y="12781"/>
                  </a:cubicBezTo>
                  <a:cubicBezTo>
                    <a:pt x="1152" y="12781"/>
                    <a:pt x="1105" y="12926"/>
                    <a:pt x="1093" y="12980"/>
                  </a:cubicBezTo>
                  <a:cubicBezTo>
                    <a:pt x="1090" y="12990"/>
                    <a:pt x="1091" y="13003"/>
                    <a:pt x="1096" y="13011"/>
                  </a:cubicBezTo>
                  <a:cubicBezTo>
                    <a:pt x="1099" y="13016"/>
                    <a:pt x="1103" y="13020"/>
                    <a:pt x="1107" y="13022"/>
                  </a:cubicBezTo>
                  <a:lnTo>
                    <a:pt x="1114" y="13023"/>
                  </a:lnTo>
                  <a:cubicBezTo>
                    <a:pt x="1159" y="12999"/>
                    <a:pt x="1201" y="12961"/>
                    <a:pt x="1236" y="12911"/>
                  </a:cubicBezTo>
                  <a:cubicBezTo>
                    <a:pt x="1259" y="12874"/>
                    <a:pt x="1446" y="12574"/>
                    <a:pt x="1496" y="12481"/>
                  </a:cubicBezTo>
                  <a:cubicBezTo>
                    <a:pt x="1534" y="12557"/>
                    <a:pt x="1583" y="12618"/>
                    <a:pt x="1640" y="12657"/>
                  </a:cubicBezTo>
                  <a:lnTo>
                    <a:pt x="1645" y="12658"/>
                  </a:lnTo>
                  <a:cubicBezTo>
                    <a:pt x="1671" y="12672"/>
                    <a:pt x="1698" y="12657"/>
                    <a:pt x="1713" y="12622"/>
                  </a:cubicBezTo>
                  <a:cubicBezTo>
                    <a:pt x="1729" y="12557"/>
                    <a:pt x="1721" y="12483"/>
                    <a:pt x="1693" y="12430"/>
                  </a:cubicBezTo>
                  <a:cubicBezTo>
                    <a:pt x="1740" y="12368"/>
                    <a:pt x="1785" y="12304"/>
                    <a:pt x="1831" y="12240"/>
                  </a:cubicBezTo>
                  <a:cubicBezTo>
                    <a:pt x="1855" y="12206"/>
                    <a:pt x="1879" y="12171"/>
                    <a:pt x="1903" y="12140"/>
                  </a:cubicBezTo>
                  <a:cubicBezTo>
                    <a:pt x="1925" y="12110"/>
                    <a:pt x="1922" y="12063"/>
                    <a:pt x="1916" y="12027"/>
                  </a:cubicBezTo>
                  <a:cubicBezTo>
                    <a:pt x="1891" y="11852"/>
                    <a:pt x="1785" y="11708"/>
                    <a:pt x="1730" y="11707"/>
                  </a:cubicBezTo>
                  <a:close/>
                  <a:moveTo>
                    <a:pt x="1728" y="11769"/>
                  </a:moveTo>
                  <a:lnTo>
                    <a:pt x="1734" y="11770"/>
                  </a:lnTo>
                  <a:cubicBezTo>
                    <a:pt x="1743" y="11773"/>
                    <a:pt x="1753" y="11778"/>
                    <a:pt x="1761" y="11786"/>
                  </a:cubicBezTo>
                  <a:cubicBezTo>
                    <a:pt x="1819" y="11844"/>
                    <a:pt x="1861" y="11935"/>
                    <a:pt x="1879" y="12040"/>
                  </a:cubicBezTo>
                  <a:cubicBezTo>
                    <a:pt x="1881" y="12050"/>
                    <a:pt x="1881" y="12061"/>
                    <a:pt x="1882" y="12071"/>
                  </a:cubicBezTo>
                  <a:cubicBezTo>
                    <a:pt x="1817" y="11990"/>
                    <a:pt x="1765" y="11886"/>
                    <a:pt x="1728" y="11769"/>
                  </a:cubicBezTo>
                  <a:close/>
                  <a:moveTo>
                    <a:pt x="1701" y="11802"/>
                  </a:moveTo>
                  <a:cubicBezTo>
                    <a:pt x="1738" y="11920"/>
                    <a:pt x="1790" y="12026"/>
                    <a:pt x="1853" y="12111"/>
                  </a:cubicBezTo>
                  <a:lnTo>
                    <a:pt x="1858" y="12113"/>
                  </a:lnTo>
                  <a:cubicBezTo>
                    <a:pt x="1840" y="12143"/>
                    <a:pt x="1824" y="12167"/>
                    <a:pt x="1806" y="12190"/>
                  </a:cubicBezTo>
                  <a:cubicBezTo>
                    <a:pt x="1752" y="12268"/>
                    <a:pt x="1697" y="12347"/>
                    <a:pt x="1640" y="12419"/>
                  </a:cubicBezTo>
                  <a:cubicBezTo>
                    <a:pt x="1565" y="12359"/>
                    <a:pt x="1509" y="12251"/>
                    <a:pt x="1487" y="12122"/>
                  </a:cubicBezTo>
                  <a:cubicBezTo>
                    <a:pt x="1551" y="12003"/>
                    <a:pt x="1623" y="11896"/>
                    <a:pt x="1701" y="11802"/>
                  </a:cubicBezTo>
                  <a:close/>
                  <a:moveTo>
                    <a:pt x="16586" y="11802"/>
                  </a:moveTo>
                  <a:cubicBezTo>
                    <a:pt x="16572" y="11808"/>
                    <a:pt x="16558" y="11820"/>
                    <a:pt x="16543" y="11835"/>
                  </a:cubicBezTo>
                  <a:lnTo>
                    <a:pt x="16530" y="11851"/>
                  </a:lnTo>
                  <a:cubicBezTo>
                    <a:pt x="16489" y="11893"/>
                    <a:pt x="16442" y="11910"/>
                    <a:pt x="16394" y="11905"/>
                  </a:cubicBezTo>
                  <a:lnTo>
                    <a:pt x="16377" y="11907"/>
                  </a:lnTo>
                  <a:cubicBezTo>
                    <a:pt x="16316" y="11907"/>
                    <a:pt x="16263" y="11966"/>
                    <a:pt x="16239" y="12057"/>
                  </a:cubicBezTo>
                  <a:lnTo>
                    <a:pt x="16231" y="12079"/>
                  </a:lnTo>
                  <a:cubicBezTo>
                    <a:pt x="16200" y="12142"/>
                    <a:pt x="16155" y="12182"/>
                    <a:pt x="16107" y="12198"/>
                  </a:cubicBezTo>
                  <a:cubicBezTo>
                    <a:pt x="16049" y="12220"/>
                    <a:pt x="15998" y="12274"/>
                    <a:pt x="15960" y="12349"/>
                  </a:cubicBezTo>
                  <a:cubicBezTo>
                    <a:pt x="15946" y="12382"/>
                    <a:pt x="15934" y="12419"/>
                    <a:pt x="15925" y="12457"/>
                  </a:cubicBezTo>
                  <a:cubicBezTo>
                    <a:pt x="15915" y="12502"/>
                    <a:pt x="15898" y="12547"/>
                    <a:pt x="15877" y="12581"/>
                  </a:cubicBezTo>
                  <a:cubicBezTo>
                    <a:pt x="15852" y="12614"/>
                    <a:pt x="15820" y="12621"/>
                    <a:pt x="15788" y="12612"/>
                  </a:cubicBezTo>
                  <a:cubicBezTo>
                    <a:pt x="15770" y="12613"/>
                    <a:pt x="15754" y="12615"/>
                    <a:pt x="15736" y="12619"/>
                  </a:cubicBezTo>
                  <a:cubicBezTo>
                    <a:pt x="15669" y="12654"/>
                    <a:pt x="15609" y="12731"/>
                    <a:pt x="15574" y="12831"/>
                  </a:cubicBezTo>
                  <a:cubicBezTo>
                    <a:pt x="15559" y="12866"/>
                    <a:pt x="15543" y="12901"/>
                    <a:pt x="15525" y="12933"/>
                  </a:cubicBezTo>
                  <a:cubicBezTo>
                    <a:pt x="15518" y="12945"/>
                    <a:pt x="15516" y="12961"/>
                    <a:pt x="15518" y="12977"/>
                  </a:cubicBezTo>
                  <a:cubicBezTo>
                    <a:pt x="15521" y="12993"/>
                    <a:pt x="15532" y="13002"/>
                    <a:pt x="15541" y="13004"/>
                  </a:cubicBezTo>
                  <a:lnTo>
                    <a:pt x="15583" y="13022"/>
                  </a:lnTo>
                  <a:cubicBezTo>
                    <a:pt x="15755" y="13067"/>
                    <a:pt x="15955" y="13119"/>
                    <a:pt x="16043" y="13299"/>
                  </a:cubicBezTo>
                  <a:cubicBezTo>
                    <a:pt x="16027" y="13326"/>
                    <a:pt x="16015" y="13356"/>
                    <a:pt x="16011" y="13393"/>
                  </a:cubicBezTo>
                  <a:cubicBezTo>
                    <a:pt x="16010" y="13421"/>
                    <a:pt x="16019" y="13447"/>
                    <a:pt x="16033" y="13464"/>
                  </a:cubicBezTo>
                  <a:cubicBezTo>
                    <a:pt x="16044" y="13478"/>
                    <a:pt x="16055" y="13489"/>
                    <a:pt x="16069" y="13490"/>
                  </a:cubicBezTo>
                  <a:cubicBezTo>
                    <a:pt x="16073" y="13524"/>
                    <a:pt x="16090" y="13549"/>
                    <a:pt x="16108" y="13566"/>
                  </a:cubicBezTo>
                  <a:cubicBezTo>
                    <a:pt x="16124" y="13578"/>
                    <a:pt x="16141" y="13585"/>
                    <a:pt x="16158" y="13582"/>
                  </a:cubicBezTo>
                  <a:lnTo>
                    <a:pt x="16167" y="13582"/>
                  </a:lnTo>
                  <a:cubicBezTo>
                    <a:pt x="16229" y="13804"/>
                    <a:pt x="16165" y="14044"/>
                    <a:pt x="16099" y="14276"/>
                  </a:cubicBezTo>
                  <a:cubicBezTo>
                    <a:pt x="16081" y="14340"/>
                    <a:pt x="16064" y="14404"/>
                    <a:pt x="16049" y="14460"/>
                  </a:cubicBezTo>
                  <a:cubicBezTo>
                    <a:pt x="15928" y="14967"/>
                    <a:pt x="16040" y="15492"/>
                    <a:pt x="16155" y="15845"/>
                  </a:cubicBezTo>
                  <a:cubicBezTo>
                    <a:pt x="16325" y="16418"/>
                    <a:pt x="16689" y="16755"/>
                    <a:pt x="17074" y="16703"/>
                  </a:cubicBezTo>
                  <a:cubicBezTo>
                    <a:pt x="17243" y="16679"/>
                    <a:pt x="17407" y="16599"/>
                    <a:pt x="17557" y="16469"/>
                  </a:cubicBezTo>
                  <a:cubicBezTo>
                    <a:pt x="17796" y="16249"/>
                    <a:pt x="18568" y="15490"/>
                    <a:pt x="18243" y="14346"/>
                  </a:cubicBezTo>
                  <a:cubicBezTo>
                    <a:pt x="17911" y="13182"/>
                    <a:pt x="17544" y="13113"/>
                    <a:pt x="17191" y="13045"/>
                  </a:cubicBezTo>
                  <a:cubicBezTo>
                    <a:pt x="17047" y="13032"/>
                    <a:pt x="16906" y="12974"/>
                    <a:pt x="16772" y="12880"/>
                  </a:cubicBezTo>
                  <a:cubicBezTo>
                    <a:pt x="16773" y="12873"/>
                    <a:pt x="16772" y="12866"/>
                    <a:pt x="16772" y="12858"/>
                  </a:cubicBezTo>
                  <a:lnTo>
                    <a:pt x="16771" y="12844"/>
                  </a:lnTo>
                  <a:cubicBezTo>
                    <a:pt x="16800" y="12853"/>
                    <a:pt x="16831" y="12858"/>
                    <a:pt x="16861" y="12855"/>
                  </a:cubicBezTo>
                  <a:cubicBezTo>
                    <a:pt x="16897" y="12852"/>
                    <a:pt x="16933" y="12842"/>
                    <a:pt x="16967" y="12820"/>
                  </a:cubicBezTo>
                  <a:lnTo>
                    <a:pt x="17006" y="12801"/>
                  </a:lnTo>
                  <a:cubicBezTo>
                    <a:pt x="17102" y="12763"/>
                    <a:pt x="17143" y="12737"/>
                    <a:pt x="17149" y="12687"/>
                  </a:cubicBezTo>
                  <a:cubicBezTo>
                    <a:pt x="17153" y="12664"/>
                    <a:pt x="17153" y="12639"/>
                    <a:pt x="17142" y="12622"/>
                  </a:cubicBezTo>
                  <a:cubicBezTo>
                    <a:pt x="17112" y="12572"/>
                    <a:pt x="17032" y="12594"/>
                    <a:pt x="16883" y="12652"/>
                  </a:cubicBezTo>
                  <a:lnTo>
                    <a:pt x="16831" y="12674"/>
                  </a:lnTo>
                  <a:cubicBezTo>
                    <a:pt x="16865" y="12617"/>
                    <a:pt x="16889" y="12548"/>
                    <a:pt x="16907" y="12473"/>
                  </a:cubicBezTo>
                  <a:cubicBezTo>
                    <a:pt x="16906" y="12460"/>
                    <a:pt x="16918" y="12439"/>
                    <a:pt x="16926" y="12411"/>
                  </a:cubicBezTo>
                  <a:cubicBezTo>
                    <a:pt x="16973" y="12267"/>
                    <a:pt x="16993" y="12202"/>
                    <a:pt x="16974" y="12160"/>
                  </a:cubicBezTo>
                  <a:cubicBezTo>
                    <a:pt x="16966" y="12141"/>
                    <a:pt x="16951" y="12127"/>
                    <a:pt x="16937" y="12129"/>
                  </a:cubicBezTo>
                  <a:cubicBezTo>
                    <a:pt x="16893" y="12134"/>
                    <a:pt x="16853" y="12241"/>
                    <a:pt x="16776" y="12466"/>
                  </a:cubicBezTo>
                  <a:cubicBezTo>
                    <a:pt x="16757" y="12526"/>
                    <a:pt x="16736" y="12581"/>
                    <a:pt x="16713" y="12636"/>
                  </a:cubicBezTo>
                  <a:lnTo>
                    <a:pt x="16704" y="12644"/>
                  </a:lnTo>
                  <a:cubicBezTo>
                    <a:pt x="16696" y="12644"/>
                    <a:pt x="16686" y="12645"/>
                    <a:pt x="16677" y="12647"/>
                  </a:cubicBezTo>
                  <a:cubicBezTo>
                    <a:pt x="16657" y="12502"/>
                    <a:pt x="16650" y="12355"/>
                    <a:pt x="16658" y="12206"/>
                  </a:cubicBezTo>
                  <a:cubicBezTo>
                    <a:pt x="16660" y="12180"/>
                    <a:pt x="16665" y="12150"/>
                    <a:pt x="16668" y="12124"/>
                  </a:cubicBezTo>
                  <a:cubicBezTo>
                    <a:pt x="16678" y="12054"/>
                    <a:pt x="16680" y="11981"/>
                    <a:pt x="16672" y="11910"/>
                  </a:cubicBezTo>
                  <a:cubicBezTo>
                    <a:pt x="16668" y="11864"/>
                    <a:pt x="16650" y="11828"/>
                    <a:pt x="16626" y="11803"/>
                  </a:cubicBezTo>
                  <a:cubicBezTo>
                    <a:pt x="16613" y="11794"/>
                    <a:pt x="16600" y="11795"/>
                    <a:pt x="16586" y="11802"/>
                  </a:cubicBezTo>
                  <a:close/>
                  <a:moveTo>
                    <a:pt x="16594" y="11873"/>
                  </a:moveTo>
                  <a:cubicBezTo>
                    <a:pt x="16594" y="11873"/>
                    <a:pt x="16598" y="11874"/>
                    <a:pt x="16605" y="11924"/>
                  </a:cubicBezTo>
                  <a:cubicBezTo>
                    <a:pt x="16611" y="11983"/>
                    <a:pt x="16609" y="12044"/>
                    <a:pt x="16600" y="12102"/>
                  </a:cubicBezTo>
                  <a:cubicBezTo>
                    <a:pt x="16601" y="12130"/>
                    <a:pt x="16596" y="12157"/>
                    <a:pt x="16594" y="12184"/>
                  </a:cubicBezTo>
                  <a:cubicBezTo>
                    <a:pt x="16585" y="12343"/>
                    <a:pt x="16593" y="12508"/>
                    <a:pt x="16615" y="12663"/>
                  </a:cubicBezTo>
                  <a:cubicBezTo>
                    <a:pt x="16517" y="12730"/>
                    <a:pt x="16421" y="12808"/>
                    <a:pt x="16335" y="12911"/>
                  </a:cubicBezTo>
                  <a:lnTo>
                    <a:pt x="16283" y="12961"/>
                  </a:lnTo>
                  <a:cubicBezTo>
                    <a:pt x="16206" y="13037"/>
                    <a:pt x="16134" y="13126"/>
                    <a:pt x="16066" y="13223"/>
                  </a:cubicBezTo>
                  <a:cubicBezTo>
                    <a:pt x="15968" y="13021"/>
                    <a:pt x="15770" y="12965"/>
                    <a:pt x="15591" y="12917"/>
                  </a:cubicBezTo>
                  <a:lnTo>
                    <a:pt x="15612" y="12871"/>
                  </a:lnTo>
                  <a:cubicBezTo>
                    <a:pt x="15650" y="12789"/>
                    <a:pt x="15690" y="12704"/>
                    <a:pt x="15734" y="12693"/>
                  </a:cubicBezTo>
                  <a:cubicBezTo>
                    <a:pt x="15749" y="12690"/>
                    <a:pt x="15767" y="12687"/>
                    <a:pt x="15783" y="12687"/>
                  </a:cubicBezTo>
                  <a:cubicBezTo>
                    <a:pt x="15799" y="12687"/>
                    <a:pt x="15816" y="12686"/>
                    <a:pt x="15833" y="12682"/>
                  </a:cubicBezTo>
                  <a:lnTo>
                    <a:pt x="15836" y="12681"/>
                  </a:lnTo>
                  <a:cubicBezTo>
                    <a:pt x="15944" y="12691"/>
                    <a:pt x="16045" y="12770"/>
                    <a:pt x="16119" y="12900"/>
                  </a:cubicBezTo>
                  <a:cubicBezTo>
                    <a:pt x="16124" y="12907"/>
                    <a:pt x="16131" y="12913"/>
                    <a:pt x="16138" y="12912"/>
                  </a:cubicBezTo>
                  <a:cubicBezTo>
                    <a:pt x="16146" y="12911"/>
                    <a:pt x="16155" y="12897"/>
                    <a:pt x="16159" y="12887"/>
                  </a:cubicBezTo>
                  <a:cubicBezTo>
                    <a:pt x="16169" y="12868"/>
                    <a:pt x="16167" y="12844"/>
                    <a:pt x="16156" y="12828"/>
                  </a:cubicBezTo>
                  <a:cubicBezTo>
                    <a:pt x="16089" y="12726"/>
                    <a:pt x="16008" y="12654"/>
                    <a:pt x="15919" y="12612"/>
                  </a:cubicBezTo>
                  <a:cubicBezTo>
                    <a:pt x="15940" y="12573"/>
                    <a:pt x="15955" y="12529"/>
                    <a:pt x="15967" y="12481"/>
                  </a:cubicBezTo>
                  <a:cubicBezTo>
                    <a:pt x="15975" y="12448"/>
                    <a:pt x="15987" y="12418"/>
                    <a:pt x="15999" y="12389"/>
                  </a:cubicBezTo>
                  <a:cubicBezTo>
                    <a:pt x="16023" y="12341"/>
                    <a:pt x="16057" y="12306"/>
                    <a:pt x="16093" y="12289"/>
                  </a:cubicBezTo>
                  <a:cubicBezTo>
                    <a:pt x="16189" y="12277"/>
                    <a:pt x="16280" y="12528"/>
                    <a:pt x="16312" y="12692"/>
                  </a:cubicBezTo>
                  <a:cubicBezTo>
                    <a:pt x="16316" y="12711"/>
                    <a:pt x="16323" y="12720"/>
                    <a:pt x="16335" y="12719"/>
                  </a:cubicBezTo>
                  <a:lnTo>
                    <a:pt x="16344" y="12717"/>
                  </a:lnTo>
                  <a:cubicBezTo>
                    <a:pt x="16357" y="12711"/>
                    <a:pt x="16364" y="12693"/>
                    <a:pt x="16360" y="12671"/>
                  </a:cubicBezTo>
                  <a:cubicBezTo>
                    <a:pt x="16360" y="12670"/>
                    <a:pt x="16360" y="12664"/>
                    <a:pt x="16360" y="12663"/>
                  </a:cubicBezTo>
                  <a:cubicBezTo>
                    <a:pt x="16329" y="12488"/>
                    <a:pt x="16263" y="12337"/>
                    <a:pt x="16171" y="12235"/>
                  </a:cubicBezTo>
                  <a:cubicBezTo>
                    <a:pt x="16210" y="12211"/>
                    <a:pt x="16241" y="12169"/>
                    <a:pt x="16264" y="12113"/>
                  </a:cubicBezTo>
                  <a:lnTo>
                    <a:pt x="16273" y="12097"/>
                  </a:lnTo>
                  <a:cubicBezTo>
                    <a:pt x="16306" y="12017"/>
                    <a:pt x="16319" y="11984"/>
                    <a:pt x="16371" y="11981"/>
                  </a:cubicBezTo>
                  <a:lnTo>
                    <a:pt x="16384" y="11979"/>
                  </a:lnTo>
                  <a:cubicBezTo>
                    <a:pt x="16403" y="11979"/>
                    <a:pt x="16423" y="11977"/>
                    <a:pt x="16442" y="11973"/>
                  </a:cubicBezTo>
                  <a:cubicBezTo>
                    <a:pt x="16435" y="12098"/>
                    <a:pt x="16445" y="12219"/>
                    <a:pt x="16467" y="12340"/>
                  </a:cubicBezTo>
                  <a:cubicBezTo>
                    <a:pt x="16474" y="12384"/>
                    <a:pt x="16479" y="12433"/>
                    <a:pt x="16481" y="12479"/>
                  </a:cubicBezTo>
                  <a:cubicBezTo>
                    <a:pt x="16482" y="12504"/>
                    <a:pt x="16496" y="12527"/>
                    <a:pt x="16511" y="12527"/>
                  </a:cubicBezTo>
                  <a:cubicBezTo>
                    <a:pt x="16525" y="12525"/>
                    <a:pt x="16536" y="12503"/>
                    <a:pt x="16535" y="12479"/>
                  </a:cubicBezTo>
                  <a:cubicBezTo>
                    <a:pt x="16533" y="12427"/>
                    <a:pt x="16525" y="12377"/>
                    <a:pt x="16516" y="12327"/>
                  </a:cubicBezTo>
                  <a:cubicBezTo>
                    <a:pt x="16500" y="12207"/>
                    <a:pt x="16472" y="11976"/>
                    <a:pt x="16512" y="11943"/>
                  </a:cubicBezTo>
                  <a:lnTo>
                    <a:pt x="16542" y="11916"/>
                  </a:lnTo>
                  <a:lnTo>
                    <a:pt x="16560" y="11908"/>
                  </a:lnTo>
                  <a:cubicBezTo>
                    <a:pt x="16571" y="11896"/>
                    <a:pt x="16582" y="11881"/>
                    <a:pt x="16594" y="11873"/>
                  </a:cubicBezTo>
                  <a:close/>
                  <a:moveTo>
                    <a:pt x="3465" y="11941"/>
                  </a:moveTo>
                  <a:cubicBezTo>
                    <a:pt x="3457" y="11939"/>
                    <a:pt x="3450" y="11941"/>
                    <a:pt x="3444" y="11948"/>
                  </a:cubicBezTo>
                  <a:cubicBezTo>
                    <a:pt x="3370" y="12015"/>
                    <a:pt x="2855" y="12055"/>
                    <a:pt x="2723" y="12045"/>
                  </a:cubicBezTo>
                  <a:cubicBezTo>
                    <a:pt x="2712" y="12045"/>
                    <a:pt x="2705" y="12058"/>
                    <a:pt x="2701" y="12075"/>
                  </a:cubicBezTo>
                  <a:cubicBezTo>
                    <a:pt x="2695" y="12097"/>
                    <a:pt x="2699" y="12122"/>
                    <a:pt x="2712" y="12132"/>
                  </a:cubicBezTo>
                  <a:cubicBezTo>
                    <a:pt x="2821" y="12142"/>
                    <a:pt x="3368" y="12109"/>
                    <a:pt x="3471" y="12024"/>
                  </a:cubicBezTo>
                  <a:cubicBezTo>
                    <a:pt x="3473" y="12023"/>
                    <a:pt x="3475" y="12021"/>
                    <a:pt x="3476" y="12019"/>
                  </a:cubicBezTo>
                  <a:cubicBezTo>
                    <a:pt x="3488" y="12005"/>
                    <a:pt x="3492" y="11980"/>
                    <a:pt x="3484" y="11960"/>
                  </a:cubicBezTo>
                  <a:cubicBezTo>
                    <a:pt x="3480" y="11951"/>
                    <a:pt x="3472" y="11944"/>
                    <a:pt x="3465" y="11941"/>
                  </a:cubicBezTo>
                  <a:close/>
                  <a:moveTo>
                    <a:pt x="19313" y="11948"/>
                  </a:moveTo>
                  <a:cubicBezTo>
                    <a:pt x="18950" y="11926"/>
                    <a:pt x="18706" y="13773"/>
                    <a:pt x="18651" y="14621"/>
                  </a:cubicBezTo>
                  <a:cubicBezTo>
                    <a:pt x="18625" y="15210"/>
                    <a:pt x="18663" y="15806"/>
                    <a:pt x="18760" y="16375"/>
                  </a:cubicBezTo>
                  <a:cubicBezTo>
                    <a:pt x="18722" y="16424"/>
                    <a:pt x="18689" y="16478"/>
                    <a:pt x="18659" y="16527"/>
                  </a:cubicBezTo>
                  <a:cubicBezTo>
                    <a:pt x="18629" y="16577"/>
                    <a:pt x="18568" y="16655"/>
                    <a:pt x="18515" y="16714"/>
                  </a:cubicBezTo>
                  <a:cubicBezTo>
                    <a:pt x="18456" y="16368"/>
                    <a:pt x="18319" y="15835"/>
                    <a:pt x="18204" y="15872"/>
                  </a:cubicBezTo>
                  <a:cubicBezTo>
                    <a:pt x="18019" y="15924"/>
                    <a:pt x="18072" y="16946"/>
                    <a:pt x="18072" y="16946"/>
                  </a:cubicBezTo>
                  <a:cubicBezTo>
                    <a:pt x="18085" y="17245"/>
                    <a:pt x="18222" y="17894"/>
                    <a:pt x="18371" y="18026"/>
                  </a:cubicBezTo>
                  <a:cubicBezTo>
                    <a:pt x="18376" y="18028"/>
                    <a:pt x="18379" y="18028"/>
                    <a:pt x="18384" y="18025"/>
                  </a:cubicBezTo>
                  <a:lnTo>
                    <a:pt x="18406" y="18022"/>
                  </a:lnTo>
                  <a:cubicBezTo>
                    <a:pt x="18432" y="18007"/>
                    <a:pt x="18459" y="18000"/>
                    <a:pt x="18486" y="17998"/>
                  </a:cubicBezTo>
                  <a:cubicBezTo>
                    <a:pt x="18491" y="17999"/>
                    <a:pt x="18498" y="17999"/>
                    <a:pt x="18503" y="17996"/>
                  </a:cubicBezTo>
                  <a:cubicBezTo>
                    <a:pt x="18577" y="17916"/>
                    <a:pt x="18578" y="17559"/>
                    <a:pt x="18566" y="17278"/>
                  </a:cubicBezTo>
                  <a:lnTo>
                    <a:pt x="18683" y="17287"/>
                  </a:lnTo>
                  <a:cubicBezTo>
                    <a:pt x="18814" y="17300"/>
                    <a:pt x="18943" y="17302"/>
                    <a:pt x="19073" y="17292"/>
                  </a:cubicBezTo>
                  <a:cubicBezTo>
                    <a:pt x="19124" y="17354"/>
                    <a:pt x="19184" y="17384"/>
                    <a:pt x="19247" y="17382"/>
                  </a:cubicBezTo>
                  <a:lnTo>
                    <a:pt x="19256" y="17381"/>
                  </a:lnTo>
                  <a:cubicBezTo>
                    <a:pt x="19291" y="17375"/>
                    <a:pt x="19323" y="17359"/>
                    <a:pt x="19352" y="17325"/>
                  </a:cubicBezTo>
                  <a:cubicBezTo>
                    <a:pt x="19466" y="17346"/>
                    <a:pt x="19583" y="17347"/>
                    <a:pt x="19698" y="17343"/>
                  </a:cubicBezTo>
                  <a:cubicBezTo>
                    <a:pt x="19751" y="17336"/>
                    <a:pt x="19803" y="17341"/>
                    <a:pt x="19868" y="17344"/>
                  </a:cubicBezTo>
                  <a:cubicBezTo>
                    <a:pt x="19845" y="17627"/>
                    <a:pt x="19831" y="17985"/>
                    <a:pt x="19900" y="18072"/>
                  </a:cubicBezTo>
                  <a:cubicBezTo>
                    <a:pt x="19904" y="18077"/>
                    <a:pt x="19908" y="18078"/>
                    <a:pt x="19914" y="18079"/>
                  </a:cubicBezTo>
                  <a:cubicBezTo>
                    <a:pt x="19940" y="18084"/>
                    <a:pt x="19966" y="18097"/>
                    <a:pt x="19991" y="18114"/>
                  </a:cubicBezTo>
                  <a:lnTo>
                    <a:pt x="20014" y="18126"/>
                  </a:lnTo>
                  <a:lnTo>
                    <a:pt x="20036" y="18123"/>
                  </a:lnTo>
                  <a:cubicBezTo>
                    <a:pt x="20187" y="18004"/>
                    <a:pt x="20347" y="17377"/>
                    <a:pt x="20376" y="17078"/>
                  </a:cubicBezTo>
                  <a:cubicBezTo>
                    <a:pt x="20378" y="17065"/>
                    <a:pt x="20466" y="16058"/>
                    <a:pt x="20283" y="15986"/>
                  </a:cubicBezTo>
                  <a:cubicBezTo>
                    <a:pt x="20225" y="15963"/>
                    <a:pt x="20154" y="16085"/>
                    <a:pt x="20066" y="16345"/>
                  </a:cubicBezTo>
                  <a:cubicBezTo>
                    <a:pt x="20017" y="16492"/>
                    <a:pt x="19972" y="16645"/>
                    <a:pt x="19938" y="16803"/>
                  </a:cubicBezTo>
                  <a:cubicBezTo>
                    <a:pt x="19884" y="16725"/>
                    <a:pt x="19826" y="16628"/>
                    <a:pt x="19775" y="16535"/>
                  </a:cubicBezTo>
                  <a:cubicBezTo>
                    <a:pt x="19739" y="16472"/>
                    <a:pt x="19705" y="16414"/>
                    <a:pt x="19673" y="16370"/>
                  </a:cubicBezTo>
                  <a:cubicBezTo>
                    <a:pt x="19757" y="15894"/>
                    <a:pt x="19804" y="15406"/>
                    <a:pt x="19820" y="14911"/>
                  </a:cubicBezTo>
                  <a:cubicBezTo>
                    <a:pt x="19819" y="14294"/>
                    <a:pt x="19776" y="13677"/>
                    <a:pt x="19686" y="13079"/>
                  </a:cubicBezTo>
                  <a:cubicBezTo>
                    <a:pt x="19610" y="12568"/>
                    <a:pt x="19481" y="11958"/>
                    <a:pt x="19313" y="11948"/>
                  </a:cubicBezTo>
                  <a:close/>
                  <a:moveTo>
                    <a:pt x="1397" y="12011"/>
                  </a:moveTo>
                  <a:cubicBezTo>
                    <a:pt x="1407" y="12006"/>
                    <a:pt x="1443" y="12033"/>
                    <a:pt x="1467" y="12071"/>
                  </a:cubicBezTo>
                  <a:cubicBezTo>
                    <a:pt x="1465" y="12083"/>
                    <a:pt x="1458" y="12093"/>
                    <a:pt x="1453" y="12103"/>
                  </a:cubicBezTo>
                  <a:cubicBezTo>
                    <a:pt x="1451" y="12109"/>
                    <a:pt x="1451" y="12115"/>
                    <a:pt x="1451" y="12122"/>
                  </a:cubicBezTo>
                  <a:cubicBezTo>
                    <a:pt x="1476" y="12283"/>
                    <a:pt x="1546" y="12417"/>
                    <a:pt x="1642" y="12484"/>
                  </a:cubicBezTo>
                  <a:lnTo>
                    <a:pt x="1645" y="12486"/>
                  </a:lnTo>
                  <a:cubicBezTo>
                    <a:pt x="1651" y="12487"/>
                    <a:pt x="1656" y="12486"/>
                    <a:pt x="1661" y="12481"/>
                  </a:cubicBezTo>
                  <a:cubicBezTo>
                    <a:pt x="1664" y="12476"/>
                    <a:pt x="1667" y="12472"/>
                    <a:pt x="1670" y="12468"/>
                  </a:cubicBezTo>
                  <a:cubicBezTo>
                    <a:pt x="1685" y="12503"/>
                    <a:pt x="1689" y="12546"/>
                    <a:pt x="1681" y="12585"/>
                  </a:cubicBezTo>
                  <a:cubicBezTo>
                    <a:pt x="1679" y="12598"/>
                    <a:pt x="1666" y="12599"/>
                    <a:pt x="1648" y="12593"/>
                  </a:cubicBezTo>
                  <a:cubicBezTo>
                    <a:pt x="1574" y="12563"/>
                    <a:pt x="1387" y="12209"/>
                    <a:pt x="1386" y="12064"/>
                  </a:cubicBezTo>
                  <a:cubicBezTo>
                    <a:pt x="1388" y="12051"/>
                    <a:pt x="1387" y="12017"/>
                    <a:pt x="1397" y="12011"/>
                  </a:cubicBezTo>
                  <a:close/>
                  <a:moveTo>
                    <a:pt x="7061" y="12179"/>
                  </a:moveTo>
                  <a:lnTo>
                    <a:pt x="7174" y="12217"/>
                  </a:lnTo>
                  <a:cubicBezTo>
                    <a:pt x="7169" y="12257"/>
                    <a:pt x="7164" y="12306"/>
                    <a:pt x="7158" y="12362"/>
                  </a:cubicBezTo>
                  <a:lnTo>
                    <a:pt x="7148" y="12359"/>
                  </a:lnTo>
                  <a:cubicBezTo>
                    <a:pt x="7111" y="12390"/>
                    <a:pt x="7072" y="12413"/>
                    <a:pt x="7031" y="12425"/>
                  </a:cubicBezTo>
                  <a:cubicBezTo>
                    <a:pt x="7054" y="12332"/>
                    <a:pt x="7065" y="12250"/>
                    <a:pt x="7072" y="12198"/>
                  </a:cubicBezTo>
                  <a:lnTo>
                    <a:pt x="7061" y="12179"/>
                  </a:lnTo>
                  <a:close/>
                  <a:moveTo>
                    <a:pt x="3611" y="12203"/>
                  </a:moveTo>
                  <a:cubicBezTo>
                    <a:pt x="3603" y="12202"/>
                    <a:pt x="3595" y="12205"/>
                    <a:pt x="3590" y="12213"/>
                  </a:cubicBezTo>
                  <a:cubicBezTo>
                    <a:pt x="3578" y="12229"/>
                    <a:pt x="3577" y="12262"/>
                    <a:pt x="3587" y="12281"/>
                  </a:cubicBezTo>
                  <a:cubicBezTo>
                    <a:pt x="3604" y="12315"/>
                    <a:pt x="3626" y="12357"/>
                    <a:pt x="3649" y="12406"/>
                  </a:cubicBezTo>
                  <a:cubicBezTo>
                    <a:pt x="3665" y="12449"/>
                    <a:pt x="3688" y="12493"/>
                    <a:pt x="3715" y="12539"/>
                  </a:cubicBezTo>
                  <a:cubicBezTo>
                    <a:pt x="3714" y="12690"/>
                    <a:pt x="3722" y="12842"/>
                    <a:pt x="3748" y="12987"/>
                  </a:cubicBezTo>
                  <a:cubicBezTo>
                    <a:pt x="3750" y="13001"/>
                    <a:pt x="3758" y="13017"/>
                    <a:pt x="3766" y="13022"/>
                  </a:cubicBezTo>
                  <a:lnTo>
                    <a:pt x="3793" y="13031"/>
                  </a:lnTo>
                  <a:cubicBezTo>
                    <a:pt x="3874" y="13049"/>
                    <a:pt x="3958" y="13039"/>
                    <a:pt x="4037" y="13006"/>
                  </a:cubicBezTo>
                  <a:cubicBezTo>
                    <a:pt x="4051" y="13002"/>
                    <a:pt x="4063" y="12983"/>
                    <a:pt x="4061" y="12960"/>
                  </a:cubicBezTo>
                  <a:cubicBezTo>
                    <a:pt x="4058" y="12914"/>
                    <a:pt x="4054" y="12853"/>
                    <a:pt x="4052" y="12808"/>
                  </a:cubicBezTo>
                  <a:cubicBezTo>
                    <a:pt x="4050" y="12762"/>
                    <a:pt x="4052" y="12720"/>
                    <a:pt x="4049" y="12677"/>
                  </a:cubicBezTo>
                  <a:cubicBezTo>
                    <a:pt x="4084" y="12615"/>
                    <a:pt x="4113" y="12554"/>
                    <a:pt x="4127" y="12524"/>
                  </a:cubicBezTo>
                  <a:cubicBezTo>
                    <a:pt x="4136" y="12504"/>
                    <a:pt x="4133" y="12478"/>
                    <a:pt x="4121" y="12462"/>
                  </a:cubicBezTo>
                  <a:cubicBezTo>
                    <a:pt x="4109" y="12447"/>
                    <a:pt x="4091" y="12451"/>
                    <a:pt x="4083" y="12471"/>
                  </a:cubicBezTo>
                  <a:lnTo>
                    <a:pt x="4040" y="12563"/>
                  </a:lnTo>
                  <a:cubicBezTo>
                    <a:pt x="4036" y="12505"/>
                    <a:pt x="4023" y="12445"/>
                    <a:pt x="4006" y="12393"/>
                  </a:cubicBezTo>
                  <a:cubicBezTo>
                    <a:pt x="4000" y="12379"/>
                    <a:pt x="3991" y="12376"/>
                    <a:pt x="3981" y="12378"/>
                  </a:cubicBezTo>
                  <a:cubicBezTo>
                    <a:pt x="3952" y="12383"/>
                    <a:pt x="3922" y="12386"/>
                    <a:pt x="3892" y="12387"/>
                  </a:cubicBezTo>
                  <a:cubicBezTo>
                    <a:pt x="3842" y="12386"/>
                    <a:pt x="3790" y="12389"/>
                    <a:pt x="3740" y="12405"/>
                  </a:cubicBezTo>
                  <a:cubicBezTo>
                    <a:pt x="3734" y="12408"/>
                    <a:pt x="3727" y="12412"/>
                    <a:pt x="3724" y="12422"/>
                  </a:cubicBezTo>
                  <a:lnTo>
                    <a:pt x="3691" y="12352"/>
                  </a:lnTo>
                  <a:lnTo>
                    <a:pt x="3630" y="12219"/>
                  </a:lnTo>
                  <a:cubicBezTo>
                    <a:pt x="3625" y="12210"/>
                    <a:pt x="3618" y="12204"/>
                    <a:pt x="3611" y="12203"/>
                  </a:cubicBezTo>
                  <a:close/>
                  <a:moveTo>
                    <a:pt x="16907" y="12265"/>
                  </a:moveTo>
                  <a:lnTo>
                    <a:pt x="16899" y="12295"/>
                  </a:lnTo>
                  <a:cubicBezTo>
                    <a:pt x="16902" y="12283"/>
                    <a:pt x="16903" y="12276"/>
                    <a:pt x="16907" y="12265"/>
                  </a:cubicBezTo>
                  <a:close/>
                  <a:moveTo>
                    <a:pt x="13946" y="12357"/>
                  </a:moveTo>
                  <a:cubicBezTo>
                    <a:pt x="13938" y="12352"/>
                    <a:pt x="13929" y="12352"/>
                    <a:pt x="13922" y="12359"/>
                  </a:cubicBezTo>
                  <a:cubicBezTo>
                    <a:pt x="13914" y="12362"/>
                    <a:pt x="13908" y="12373"/>
                    <a:pt x="13907" y="12387"/>
                  </a:cubicBezTo>
                  <a:cubicBezTo>
                    <a:pt x="13852" y="12694"/>
                    <a:pt x="13784" y="12994"/>
                    <a:pt x="13700" y="13282"/>
                  </a:cubicBezTo>
                  <a:cubicBezTo>
                    <a:pt x="13699" y="13283"/>
                    <a:pt x="13697" y="13284"/>
                    <a:pt x="13695" y="13285"/>
                  </a:cubicBezTo>
                  <a:cubicBezTo>
                    <a:pt x="13687" y="13357"/>
                    <a:pt x="13684" y="13430"/>
                    <a:pt x="13684" y="13504"/>
                  </a:cubicBezTo>
                  <a:cubicBezTo>
                    <a:pt x="13686" y="13523"/>
                    <a:pt x="13695" y="13539"/>
                    <a:pt x="13707" y="13542"/>
                  </a:cubicBezTo>
                  <a:cubicBezTo>
                    <a:pt x="13727" y="13546"/>
                    <a:pt x="13747" y="13549"/>
                    <a:pt x="13766" y="13548"/>
                  </a:cubicBezTo>
                  <a:lnTo>
                    <a:pt x="13834" y="13551"/>
                  </a:lnTo>
                  <a:cubicBezTo>
                    <a:pt x="13861" y="14018"/>
                    <a:pt x="13935" y="14474"/>
                    <a:pt x="14054" y="14900"/>
                  </a:cubicBezTo>
                  <a:cubicBezTo>
                    <a:pt x="14202" y="15376"/>
                    <a:pt x="14733" y="15823"/>
                    <a:pt x="14840" y="15810"/>
                  </a:cubicBezTo>
                  <a:lnTo>
                    <a:pt x="14850" y="15810"/>
                  </a:lnTo>
                  <a:cubicBezTo>
                    <a:pt x="14896" y="15749"/>
                    <a:pt x="14933" y="15672"/>
                    <a:pt x="14959" y="15585"/>
                  </a:cubicBezTo>
                  <a:cubicBezTo>
                    <a:pt x="15021" y="15416"/>
                    <a:pt x="15065" y="15231"/>
                    <a:pt x="15091" y="15038"/>
                  </a:cubicBezTo>
                  <a:cubicBezTo>
                    <a:pt x="15091" y="15031"/>
                    <a:pt x="15091" y="15025"/>
                    <a:pt x="15090" y="15019"/>
                  </a:cubicBezTo>
                  <a:cubicBezTo>
                    <a:pt x="15085" y="14998"/>
                    <a:pt x="15075" y="14974"/>
                    <a:pt x="15074" y="14949"/>
                  </a:cubicBezTo>
                  <a:cubicBezTo>
                    <a:pt x="15059" y="14866"/>
                    <a:pt x="15037" y="14787"/>
                    <a:pt x="15008" y="14714"/>
                  </a:cubicBezTo>
                  <a:cubicBezTo>
                    <a:pt x="15005" y="14702"/>
                    <a:pt x="14997" y="14705"/>
                    <a:pt x="14997" y="14705"/>
                  </a:cubicBezTo>
                  <a:cubicBezTo>
                    <a:pt x="14994" y="14693"/>
                    <a:pt x="14987" y="14684"/>
                    <a:pt x="14980" y="14681"/>
                  </a:cubicBezTo>
                  <a:cubicBezTo>
                    <a:pt x="14759" y="14550"/>
                    <a:pt x="14561" y="14330"/>
                    <a:pt x="14404" y="14042"/>
                  </a:cubicBezTo>
                  <a:cubicBezTo>
                    <a:pt x="14318" y="13852"/>
                    <a:pt x="14258" y="13633"/>
                    <a:pt x="14230" y="13401"/>
                  </a:cubicBezTo>
                  <a:lnTo>
                    <a:pt x="14334" y="13329"/>
                  </a:lnTo>
                  <a:cubicBezTo>
                    <a:pt x="14378" y="13296"/>
                    <a:pt x="14422" y="13262"/>
                    <a:pt x="14466" y="13236"/>
                  </a:cubicBezTo>
                  <a:cubicBezTo>
                    <a:pt x="14480" y="13228"/>
                    <a:pt x="14488" y="13203"/>
                    <a:pt x="14483" y="13180"/>
                  </a:cubicBezTo>
                  <a:cubicBezTo>
                    <a:pt x="14479" y="13159"/>
                    <a:pt x="14471" y="13121"/>
                    <a:pt x="14469" y="13080"/>
                  </a:cubicBezTo>
                  <a:cubicBezTo>
                    <a:pt x="14465" y="13042"/>
                    <a:pt x="14461" y="13003"/>
                    <a:pt x="14454" y="12966"/>
                  </a:cubicBezTo>
                  <a:cubicBezTo>
                    <a:pt x="14451" y="12953"/>
                    <a:pt x="14444" y="12944"/>
                    <a:pt x="14436" y="12941"/>
                  </a:cubicBezTo>
                  <a:lnTo>
                    <a:pt x="14333" y="12812"/>
                  </a:lnTo>
                  <a:cubicBezTo>
                    <a:pt x="14210" y="12661"/>
                    <a:pt x="14069" y="12489"/>
                    <a:pt x="13946" y="12357"/>
                  </a:cubicBezTo>
                  <a:close/>
                  <a:moveTo>
                    <a:pt x="6200" y="12374"/>
                  </a:moveTo>
                  <a:cubicBezTo>
                    <a:pt x="6237" y="12387"/>
                    <a:pt x="6276" y="12399"/>
                    <a:pt x="6314" y="12411"/>
                  </a:cubicBezTo>
                  <a:cubicBezTo>
                    <a:pt x="6310" y="12440"/>
                    <a:pt x="6307" y="12470"/>
                    <a:pt x="6302" y="12505"/>
                  </a:cubicBezTo>
                  <a:cubicBezTo>
                    <a:pt x="6302" y="12505"/>
                    <a:pt x="6304" y="12507"/>
                    <a:pt x="6298" y="12505"/>
                  </a:cubicBezTo>
                  <a:cubicBezTo>
                    <a:pt x="6259" y="12537"/>
                    <a:pt x="6219" y="12559"/>
                    <a:pt x="6177" y="12570"/>
                  </a:cubicBezTo>
                  <a:cubicBezTo>
                    <a:pt x="6187" y="12490"/>
                    <a:pt x="6194" y="12421"/>
                    <a:pt x="6200" y="12374"/>
                  </a:cubicBezTo>
                  <a:close/>
                  <a:moveTo>
                    <a:pt x="16859" y="12389"/>
                  </a:moveTo>
                  <a:lnTo>
                    <a:pt x="16868" y="12389"/>
                  </a:lnTo>
                  <a:lnTo>
                    <a:pt x="16860" y="12427"/>
                  </a:lnTo>
                  <a:lnTo>
                    <a:pt x="16846" y="12428"/>
                  </a:lnTo>
                  <a:lnTo>
                    <a:pt x="16859" y="12389"/>
                  </a:lnTo>
                  <a:close/>
                  <a:moveTo>
                    <a:pt x="1459" y="12409"/>
                  </a:moveTo>
                  <a:lnTo>
                    <a:pt x="1471" y="12432"/>
                  </a:lnTo>
                  <a:cubicBezTo>
                    <a:pt x="1437" y="12495"/>
                    <a:pt x="1274" y="12760"/>
                    <a:pt x="1210" y="12861"/>
                  </a:cubicBezTo>
                  <a:cubicBezTo>
                    <a:pt x="1190" y="12889"/>
                    <a:pt x="1168" y="12913"/>
                    <a:pt x="1145" y="12934"/>
                  </a:cubicBezTo>
                  <a:cubicBezTo>
                    <a:pt x="1159" y="12885"/>
                    <a:pt x="1179" y="12822"/>
                    <a:pt x="1183" y="12812"/>
                  </a:cubicBezTo>
                  <a:cubicBezTo>
                    <a:pt x="1206" y="12779"/>
                    <a:pt x="1382" y="12517"/>
                    <a:pt x="1459" y="12409"/>
                  </a:cubicBezTo>
                  <a:close/>
                  <a:moveTo>
                    <a:pt x="3508" y="12455"/>
                  </a:moveTo>
                  <a:cubicBezTo>
                    <a:pt x="3502" y="12452"/>
                    <a:pt x="3494" y="12453"/>
                    <a:pt x="3488" y="12459"/>
                  </a:cubicBezTo>
                  <a:cubicBezTo>
                    <a:pt x="3256" y="12543"/>
                    <a:pt x="3020" y="12580"/>
                    <a:pt x="2782" y="12574"/>
                  </a:cubicBezTo>
                  <a:cubicBezTo>
                    <a:pt x="2769" y="12566"/>
                    <a:pt x="2752" y="12579"/>
                    <a:pt x="2747" y="12601"/>
                  </a:cubicBezTo>
                  <a:cubicBezTo>
                    <a:pt x="2742" y="12623"/>
                    <a:pt x="2746" y="12640"/>
                    <a:pt x="2759" y="12650"/>
                  </a:cubicBezTo>
                  <a:lnTo>
                    <a:pt x="2773" y="12655"/>
                  </a:lnTo>
                  <a:cubicBezTo>
                    <a:pt x="3019" y="12664"/>
                    <a:pt x="3266" y="12629"/>
                    <a:pt x="3506" y="12539"/>
                  </a:cubicBezTo>
                  <a:cubicBezTo>
                    <a:pt x="3508" y="12539"/>
                    <a:pt x="3509" y="12534"/>
                    <a:pt x="3511" y="12533"/>
                  </a:cubicBezTo>
                  <a:cubicBezTo>
                    <a:pt x="3524" y="12523"/>
                    <a:pt x="3529" y="12500"/>
                    <a:pt x="3522" y="12478"/>
                  </a:cubicBezTo>
                  <a:cubicBezTo>
                    <a:pt x="3519" y="12467"/>
                    <a:pt x="3514" y="12459"/>
                    <a:pt x="3508" y="12455"/>
                  </a:cubicBezTo>
                  <a:close/>
                  <a:moveTo>
                    <a:pt x="3965" y="12463"/>
                  </a:moveTo>
                  <a:cubicBezTo>
                    <a:pt x="3980" y="12522"/>
                    <a:pt x="3990" y="12583"/>
                    <a:pt x="3994" y="12646"/>
                  </a:cubicBezTo>
                  <a:cubicBezTo>
                    <a:pt x="3971" y="12689"/>
                    <a:pt x="3945" y="12729"/>
                    <a:pt x="3916" y="12763"/>
                  </a:cubicBezTo>
                  <a:cubicBezTo>
                    <a:pt x="3862" y="12690"/>
                    <a:pt x="3811" y="12605"/>
                    <a:pt x="3768" y="12512"/>
                  </a:cubicBezTo>
                  <a:cubicBezTo>
                    <a:pt x="3770" y="12502"/>
                    <a:pt x="3772" y="12482"/>
                    <a:pt x="3772" y="12482"/>
                  </a:cubicBezTo>
                  <a:cubicBezTo>
                    <a:pt x="3813" y="12473"/>
                    <a:pt x="3855" y="12471"/>
                    <a:pt x="3896" y="12471"/>
                  </a:cubicBezTo>
                  <a:lnTo>
                    <a:pt x="3965" y="12463"/>
                  </a:lnTo>
                  <a:close/>
                  <a:moveTo>
                    <a:pt x="13944" y="12470"/>
                  </a:moveTo>
                  <a:cubicBezTo>
                    <a:pt x="14058" y="12596"/>
                    <a:pt x="14185" y="12753"/>
                    <a:pt x="14298" y="12892"/>
                  </a:cubicBezTo>
                  <a:lnTo>
                    <a:pt x="14367" y="12977"/>
                  </a:lnTo>
                  <a:cubicBezTo>
                    <a:pt x="14296" y="13014"/>
                    <a:pt x="14229" y="13067"/>
                    <a:pt x="14166" y="13134"/>
                  </a:cubicBezTo>
                  <a:cubicBezTo>
                    <a:pt x="14160" y="13143"/>
                    <a:pt x="14157" y="13156"/>
                    <a:pt x="14157" y="13169"/>
                  </a:cubicBezTo>
                  <a:cubicBezTo>
                    <a:pt x="14171" y="13508"/>
                    <a:pt x="14243" y="13833"/>
                    <a:pt x="14366" y="14107"/>
                  </a:cubicBezTo>
                  <a:lnTo>
                    <a:pt x="14369" y="14107"/>
                  </a:lnTo>
                  <a:cubicBezTo>
                    <a:pt x="14525" y="14400"/>
                    <a:pt x="14722" y="14626"/>
                    <a:pt x="14944" y="14765"/>
                  </a:cubicBezTo>
                  <a:cubicBezTo>
                    <a:pt x="14897" y="15007"/>
                    <a:pt x="14842" y="15246"/>
                    <a:pt x="14778" y="15477"/>
                  </a:cubicBezTo>
                  <a:cubicBezTo>
                    <a:pt x="14498" y="15325"/>
                    <a:pt x="14266" y="14992"/>
                    <a:pt x="14136" y="14556"/>
                  </a:cubicBezTo>
                  <a:cubicBezTo>
                    <a:pt x="14044" y="14148"/>
                    <a:pt x="13991" y="13718"/>
                    <a:pt x="13980" y="13283"/>
                  </a:cubicBezTo>
                  <a:cubicBezTo>
                    <a:pt x="13980" y="13271"/>
                    <a:pt x="13977" y="13259"/>
                    <a:pt x="13971" y="13250"/>
                  </a:cubicBezTo>
                  <a:cubicBezTo>
                    <a:pt x="13966" y="13241"/>
                    <a:pt x="13958" y="13238"/>
                    <a:pt x="13951" y="13239"/>
                  </a:cubicBezTo>
                  <a:lnTo>
                    <a:pt x="13887" y="13247"/>
                  </a:lnTo>
                  <a:cubicBezTo>
                    <a:pt x="13846" y="13257"/>
                    <a:pt x="13805" y="13262"/>
                    <a:pt x="13765" y="13261"/>
                  </a:cubicBezTo>
                  <a:cubicBezTo>
                    <a:pt x="13835" y="13004"/>
                    <a:pt x="13895" y="12740"/>
                    <a:pt x="13944" y="12470"/>
                  </a:cubicBezTo>
                  <a:close/>
                  <a:moveTo>
                    <a:pt x="7149" y="12471"/>
                  </a:moveTo>
                  <a:cubicBezTo>
                    <a:pt x="7143" y="12521"/>
                    <a:pt x="7137" y="12574"/>
                    <a:pt x="7130" y="12631"/>
                  </a:cubicBezTo>
                  <a:cubicBezTo>
                    <a:pt x="7130" y="12631"/>
                    <a:pt x="7131" y="12632"/>
                    <a:pt x="7125" y="12630"/>
                  </a:cubicBezTo>
                  <a:cubicBezTo>
                    <a:pt x="7085" y="12664"/>
                    <a:pt x="7039" y="12682"/>
                    <a:pt x="6995" y="12692"/>
                  </a:cubicBezTo>
                  <a:cubicBezTo>
                    <a:pt x="7018" y="12647"/>
                    <a:pt x="7025" y="12585"/>
                    <a:pt x="7032" y="12532"/>
                  </a:cubicBezTo>
                  <a:lnTo>
                    <a:pt x="7019" y="12527"/>
                  </a:lnTo>
                  <a:cubicBezTo>
                    <a:pt x="7064" y="12518"/>
                    <a:pt x="7108" y="12499"/>
                    <a:pt x="7149" y="12471"/>
                  </a:cubicBezTo>
                  <a:close/>
                  <a:moveTo>
                    <a:pt x="16833" y="12511"/>
                  </a:moveTo>
                  <a:cubicBezTo>
                    <a:pt x="16827" y="12526"/>
                    <a:pt x="16823" y="12536"/>
                    <a:pt x="16817" y="12549"/>
                  </a:cubicBezTo>
                  <a:lnTo>
                    <a:pt x="16803" y="12551"/>
                  </a:lnTo>
                  <a:lnTo>
                    <a:pt x="16820" y="12512"/>
                  </a:lnTo>
                  <a:lnTo>
                    <a:pt x="16833" y="12511"/>
                  </a:lnTo>
                  <a:close/>
                  <a:moveTo>
                    <a:pt x="6295" y="12608"/>
                  </a:moveTo>
                  <a:cubicBezTo>
                    <a:pt x="6289" y="12653"/>
                    <a:pt x="6283" y="12702"/>
                    <a:pt x="6277" y="12752"/>
                  </a:cubicBezTo>
                  <a:cubicBezTo>
                    <a:pt x="6277" y="12752"/>
                    <a:pt x="6280" y="12754"/>
                    <a:pt x="6273" y="12752"/>
                  </a:cubicBezTo>
                  <a:cubicBezTo>
                    <a:pt x="6233" y="12786"/>
                    <a:pt x="6191" y="12806"/>
                    <a:pt x="6147" y="12815"/>
                  </a:cubicBezTo>
                  <a:cubicBezTo>
                    <a:pt x="6157" y="12767"/>
                    <a:pt x="6159" y="12714"/>
                    <a:pt x="6165" y="12663"/>
                  </a:cubicBezTo>
                  <a:cubicBezTo>
                    <a:pt x="6210" y="12656"/>
                    <a:pt x="6253" y="12636"/>
                    <a:pt x="6295" y="12608"/>
                  </a:cubicBezTo>
                  <a:close/>
                  <a:moveTo>
                    <a:pt x="3769" y="12655"/>
                  </a:moveTo>
                  <a:cubicBezTo>
                    <a:pt x="3807" y="12732"/>
                    <a:pt x="3852" y="12800"/>
                    <a:pt x="3901" y="12855"/>
                  </a:cubicBezTo>
                  <a:lnTo>
                    <a:pt x="3910" y="12858"/>
                  </a:lnTo>
                  <a:cubicBezTo>
                    <a:pt x="3916" y="12860"/>
                    <a:pt x="3923" y="12862"/>
                    <a:pt x="3928" y="12857"/>
                  </a:cubicBezTo>
                  <a:cubicBezTo>
                    <a:pt x="3954" y="12831"/>
                    <a:pt x="3980" y="12802"/>
                    <a:pt x="4002" y="12768"/>
                  </a:cubicBezTo>
                  <a:lnTo>
                    <a:pt x="4001" y="12812"/>
                  </a:lnTo>
                  <a:cubicBezTo>
                    <a:pt x="4003" y="12851"/>
                    <a:pt x="4003" y="12890"/>
                    <a:pt x="4006" y="12926"/>
                  </a:cubicBezTo>
                  <a:cubicBezTo>
                    <a:pt x="3937" y="12954"/>
                    <a:pt x="3868" y="12963"/>
                    <a:pt x="3799" y="12942"/>
                  </a:cubicBezTo>
                  <a:lnTo>
                    <a:pt x="3791" y="12933"/>
                  </a:lnTo>
                  <a:cubicBezTo>
                    <a:pt x="3779" y="12842"/>
                    <a:pt x="3772" y="12748"/>
                    <a:pt x="3769" y="12655"/>
                  </a:cubicBezTo>
                  <a:close/>
                  <a:moveTo>
                    <a:pt x="16971" y="12709"/>
                  </a:moveTo>
                  <a:lnTo>
                    <a:pt x="16976" y="12723"/>
                  </a:lnTo>
                  <a:lnTo>
                    <a:pt x="16954" y="12733"/>
                  </a:lnTo>
                  <a:lnTo>
                    <a:pt x="16945" y="12719"/>
                  </a:lnTo>
                  <a:lnTo>
                    <a:pt x="16971" y="12709"/>
                  </a:lnTo>
                  <a:close/>
                  <a:moveTo>
                    <a:pt x="3518" y="12711"/>
                  </a:moveTo>
                  <a:cubicBezTo>
                    <a:pt x="3511" y="12709"/>
                    <a:pt x="3504" y="12710"/>
                    <a:pt x="3498" y="12717"/>
                  </a:cubicBezTo>
                  <a:cubicBezTo>
                    <a:pt x="3424" y="12784"/>
                    <a:pt x="2908" y="12824"/>
                    <a:pt x="2777" y="12814"/>
                  </a:cubicBezTo>
                  <a:cubicBezTo>
                    <a:pt x="2764" y="12817"/>
                    <a:pt x="2757" y="12839"/>
                    <a:pt x="2757" y="12860"/>
                  </a:cubicBezTo>
                  <a:cubicBezTo>
                    <a:pt x="2756" y="12882"/>
                    <a:pt x="2766" y="12900"/>
                    <a:pt x="2779" y="12904"/>
                  </a:cubicBezTo>
                  <a:cubicBezTo>
                    <a:pt x="2889" y="12909"/>
                    <a:pt x="3434" y="12878"/>
                    <a:pt x="3531" y="12788"/>
                  </a:cubicBezTo>
                  <a:cubicBezTo>
                    <a:pt x="3542" y="12775"/>
                    <a:pt x="3541" y="12747"/>
                    <a:pt x="3533" y="12728"/>
                  </a:cubicBezTo>
                  <a:cubicBezTo>
                    <a:pt x="3529" y="12718"/>
                    <a:pt x="3524" y="12713"/>
                    <a:pt x="3518" y="12711"/>
                  </a:cubicBezTo>
                  <a:close/>
                  <a:moveTo>
                    <a:pt x="16667" y="12723"/>
                  </a:moveTo>
                  <a:cubicBezTo>
                    <a:pt x="16685" y="12728"/>
                    <a:pt x="16698" y="12731"/>
                    <a:pt x="16703" y="12741"/>
                  </a:cubicBezTo>
                  <a:cubicBezTo>
                    <a:pt x="16696" y="12764"/>
                    <a:pt x="16684" y="12782"/>
                    <a:pt x="16671" y="12796"/>
                  </a:cubicBezTo>
                  <a:cubicBezTo>
                    <a:pt x="16671" y="12772"/>
                    <a:pt x="16669" y="12748"/>
                    <a:pt x="16667" y="12723"/>
                  </a:cubicBezTo>
                  <a:close/>
                  <a:moveTo>
                    <a:pt x="7121" y="12741"/>
                  </a:moveTo>
                  <a:cubicBezTo>
                    <a:pt x="7115" y="12793"/>
                    <a:pt x="7109" y="12844"/>
                    <a:pt x="7102" y="12900"/>
                  </a:cubicBezTo>
                  <a:cubicBezTo>
                    <a:pt x="7061" y="12934"/>
                    <a:pt x="7018" y="12954"/>
                    <a:pt x="6972" y="12963"/>
                  </a:cubicBezTo>
                  <a:cubicBezTo>
                    <a:pt x="6991" y="12913"/>
                    <a:pt x="6995" y="12856"/>
                    <a:pt x="7000" y="12800"/>
                  </a:cubicBezTo>
                  <a:lnTo>
                    <a:pt x="6988" y="12795"/>
                  </a:lnTo>
                  <a:cubicBezTo>
                    <a:pt x="7034" y="12787"/>
                    <a:pt x="7078" y="12769"/>
                    <a:pt x="7121" y="12741"/>
                  </a:cubicBezTo>
                  <a:close/>
                  <a:moveTo>
                    <a:pt x="16887" y="12741"/>
                  </a:moveTo>
                  <a:lnTo>
                    <a:pt x="16896" y="12755"/>
                  </a:lnTo>
                  <a:lnTo>
                    <a:pt x="16866" y="12758"/>
                  </a:lnTo>
                  <a:lnTo>
                    <a:pt x="16865" y="12744"/>
                  </a:lnTo>
                  <a:lnTo>
                    <a:pt x="16887" y="12741"/>
                  </a:lnTo>
                  <a:close/>
                  <a:moveTo>
                    <a:pt x="16619" y="12750"/>
                  </a:moveTo>
                  <a:cubicBezTo>
                    <a:pt x="16623" y="12788"/>
                    <a:pt x="16626" y="12830"/>
                    <a:pt x="16624" y="12868"/>
                  </a:cubicBezTo>
                  <a:lnTo>
                    <a:pt x="16599" y="12887"/>
                  </a:lnTo>
                  <a:cubicBezTo>
                    <a:pt x="16597" y="12849"/>
                    <a:pt x="16591" y="12814"/>
                    <a:pt x="16584" y="12777"/>
                  </a:cubicBezTo>
                  <a:lnTo>
                    <a:pt x="16619" y="12750"/>
                  </a:lnTo>
                  <a:close/>
                  <a:moveTo>
                    <a:pt x="16541" y="12819"/>
                  </a:moveTo>
                  <a:cubicBezTo>
                    <a:pt x="16546" y="12860"/>
                    <a:pt x="16548" y="12902"/>
                    <a:pt x="16547" y="12944"/>
                  </a:cubicBezTo>
                  <a:lnTo>
                    <a:pt x="16517" y="12969"/>
                  </a:lnTo>
                  <a:cubicBezTo>
                    <a:pt x="16515" y="12929"/>
                    <a:pt x="16511" y="12883"/>
                    <a:pt x="16502" y="12846"/>
                  </a:cubicBezTo>
                  <a:lnTo>
                    <a:pt x="16506" y="12846"/>
                  </a:lnTo>
                  <a:lnTo>
                    <a:pt x="16541" y="12819"/>
                  </a:lnTo>
                  <a:close/>
                  <a:moveTo>
                    <a:pt x="6270" y="12855"/>
                  </a:moveTo>
                  <a:cubicBezTo>
                    <a:pt x="6264" y="12901"/>
                    <a:pt x="6259" y="12949"/>
                    <a:pt x="6252" y="12999"/>
                  </a:cubicBezTo>
                  <a:lnTo>
                    <a:pt x="6249" y="12998"/>
                  </a:lnTo>
                  <a:cubicBezTo>
                    <a:pt x="6208" y="13033"/>
                    <a:pt x="6163" y="13053"/>
                    <a:pt x="6118" y="13061"/>
                  </a:cubicBezTo>
                  <a:cubicBezTo>
                    <a:pt x="6128" y="13013"/>
                    <a:pt x="6135" y="12962"/>
                    <a:pt x="6141" y="12904"/>
                  </a:cubicBezTo>
                  <a:cubicBezTo>
                    <a:pt x="6185" y="12896"/>
                    <a:pt x="6229" y="12883"/>
                    <a:pt x="6270" y="12855"/>
                  </a:cubicBezTo>
                  <a:close/>
                  <a:moveTo>
                    <a:pt x="16718" y="12857"/>
                  </a:moveTo>
                  <a:cubicBezTo>
                    <a:pt x="16718" y="12860"/>
                    <a:pt x="16718" y="12861"/>
                    <a:pt x="16718" y="12865"/>
                  </a:cubicBezTo>
                  <a:lnTo>
                    <a:pt x="16718" y="12857"/>
                  </a:lnTo>
                  <a:close/>
                  <a:moveTo>
                    <a:pt x="16455" y="12896"/>
                  </a:moveTo>
                  <a:cubicBezTo>
                    <a:pt x="16460" y="12938"/>
                    <a:pt x="16462" y="12978"/>
                    <a:pt x="16461" y="13020"/>
                  </a:cubicBezTo>
                  <a:lnTo>
                    <a:pt x="16417" y="13055"/>
                  </a:lnTo>
                  <a:cubicBezTo>
                    <a:pt x="16418" y="13015"/>
                    <a:pt x="16417" y="12977"/>
                    <a:pt x="16412" y="12938"/>
                  </a:cubicBezTo>
                  <a:lnTo>
                    <a:pt x="16455" y="12896"/>
                  </a:lnTo>
                  <a:close/>
                  <a:moveTo>
                    <a:pt x="18935" y="12901"/>
                  </a:moveTo>
                  <a:cubicBezTo>
                    <a:pt x="19153" y="13000"/>
                    <a:pt x="19386" y="13016"/>
                    <a:pt x="19608" y="12947"/>
                  </a:cubicBezTo>
                  <a:cubicBezTo>
                    <a:pt x="19610" y="12989"/>
                    <a:pt x="19620" y="13027"/>
                    <a:pt x="19628" y="13071"/>
                  </a:cubicBezTo>
                  <a:cubicBezTo>
                    <a:pt x="19389" y="13147"/>
                    <a:pt x="19144" y="13136"/>
                    <a:pt x="18909" y="13038"/>
                  </a:cubicBezTo>
                  <a:cubicBezTo>
                    <a:pt x="18917" y="12989"/>
                    <a:pt x="18925" y="12947"/>
                    <a:pt x="18935" y="12901"/>
                  </a:cubicBezTo>
                  <a:close/>
                  <a:moveTo>
                    <a:pt x="16671" y="12914"/>
                  </a:moveTo>
                  <a:lnTo>
                    <a:pt x="16674" y="12966"/>
                  </a:lnTo>
                  <a:cubicBezTo>
                    <a:pt x="16665" y="12981"/>
                    <a:pt x="16654" y="12994"/>
                    <a:pt x="16644" y="13006"/>
                  </a:cubicBezTo>
                  <a:lnTo>
                    <a:pt x="16641" y="12947"/>
                  </a:lnTo>
                  <a:lnTo>
                    <a:pt x="16671" y="12914"/>
                  </a:lnTo>
                  <a:close/>
                  <a:moveTo>
                    <a:pt x="16754" y="12963"/>
                  </a:moveTo>
                  <a:cubicBezTo>
                    <a:pt x="16893" y="13061"/>
                    <a:pt x="17036" y="13118"/>
                    <a:pt x="17187" y="13134"/>
                  </a:cubicBezTo>
                  <a:cubicBezTo>
                    <a:pt x="17526" y="13199"/>
                    <a:pt x="17877" y="13268"/>
                    <a:pt x="18196" y="14389"/>
                  </a:cubicBezTo>
                  <a:cubicBezTo>
                    <a:pt x="18498" y="15459"/>
                    <a:pt x="17760" y="16179"/>
                    <a:pt x="17526" y="16377"/>
                  </a:cubicBezTo>
                  <a:cubicBezTo>
                    <a:pt x="16983" y="16830"/>
                    <a:pt x="16465" y="16597"/>
                    <a:pt x="16196" y="15780"/>
                  </a:cubicBezTo>
                  <a:cubicBezTo>
                    <a:pt x="16088" y="15439"/>
                    <a:pt x="15982" y="14944"/>
                    <a:pt x="16094" y="14470"/>
                  </a:cubicBezTo>
                  <a:cubicBezTo>
                    <a:pt x="16107" y="14410"/>
                    <a:pt x="16127" y="14356"/>
                    <a:pt x="16145" y="14294"/>
                  </a:cubicBezTo>
                  <a:cubicBezTo>
                    <a:pt x="16211" y="14061"/>
                    <a:pt x="16283" y="13792"/>
                    <a:pt x="16219" y="13537"/>
                  </a:cubicBezTo>
                  <a:cubicBezTo>
                    <a:pt x="16298" y="13484"/>
                    <a:pt x="16370" y="13416"/>
                    <a:pt x="16439" y="13334"/>
                  </a:cubicBezTo>
                  <a:lnTo>
                    <a:pt x="16469" y="13301"/>
                  </a:lnTo>
                  <a:lnTo>
                    <a:pt x="16481" y="13291"/>
                  </a:lnTo>
                  <a:cubicBezTo>
                    <a:pt x="16583" y="13207"/>
                    <a:pt x="16676" y="13099"/>
                    <a:pt x="16754" y="12963"/>
                  </a:cubicBezTo>
                  <a:close/>
                  <a:moveTo>
                    <a:pt x="3516" y="12972"/>
                  </a:moveTo>
                  <a:cubicBezTo>
                    <a:pt x="3508" y="12970"/>
                    <a:pt x="3500" y="12972"/>
                    <a:pt x="3494" y="12979"/>
                  </a:cubicBezTo>
                  <a:cubicBezTo>
                    <a:pt x="3420" y="13046"/>
                    <a:pt x="2909" y="13090"/>
                    <a:pt x="2777" y="13077"/>
                  </a:cubicBezTo>
                  <a:lnTo>
                    <a:pt x="2780" y="13085"/>
                  </a:lnTo>
                  <a:cubicBezTo>
                    <a:pt x="2766" y="13080"/>
                    <a:pt x="2752" y="13096"/>
                    <a:pt x="2749" y="13120"/>
                  </a:cubicBezTo>
                  <a:cubicBezTo>
                    <a:pt x="2746" y="13144"/>
                    <a:pt x="2755" y="13168"/>
                    <a:pt x="2770" y="13172"/>
                  </a:cubicBezTo>
                  <a:cubicBezTo>
                    <a:pt x="2879" y="13177"/>
                    <a:pt x="3426" y="13143"/>
                    <a:pt x="3521" y="13055"/>
                  </a:cubicBezTo>
                  <a:cubicBezTo>
                    <a:pt x="3523" y="13054"/>
                    <a:pt x="3525" y="13052"/>
                    <a:pt x="3527" y="13050"/>
                  </a:cubicBezTo>
                  <a:cubicBezTo>
                    <a:pt x="3539" y="13036"/>
                    <a:pt x="3542" y="13011"/>
                    <a:pt x="3534" y="12992"/>
                  </a:cubicBezTo>
                  <a:cubicBezTo>
                    <a:pt x="3530" y="12982"/>
                    <a:pt x="3523" y="12975"/>
                    <a:pt x="3516" y="12972"/>
                  </a:cubicBezTo>
                  <a:close/>
                  <a:moveTo>
                    <a:pt x="16365" y="12988"/>
                  </a:moveTo>
                  <a:cubicBezTo>
                    <a:pt x="16368" y="13030"/>
                    <a:pt x="16369" y="13073"/>
                    <a:pt x="16366" y="13114"/>
                  </a:cubicBezTo>
                  <a:cubicBezTo>
                    <a:pt x="16357" y="13119"/>
                    <a:pt x="16348" y="13131"/>
                    <a:pt x="16340" y="13139"/>
                  </a:cubicBezTo>
                  <a:cubicBezTo>
                    <a:pt x="16341" y="13100"/>
                    <a:pt x="16340" y="13060"/>
                    <a:pt x="16335" y="13022"/>
                  </a:cubicBezTo>
                  <a:lnTo>
                    <a:pt x="16365" y="12988"/>
                  </a:lnTo>
                  <a:close/>
                  <a:moveTo>
                    <a:pt x="16599" y="12998"/>
                  </a:moveTo>
                  <a:lnTo>
                    <a:pt x="16597" y="13064"/>
                  </a:lnTo>
                  <a:lnTo>
                    <a:pt x="16572" y="13096"/>
                  </a:lnTo>
                  <a:lnTo>
                    <a:pt x="16568" y="13023"/>
                  </a:lnTo>
                  <a:lnTo>
                    <a:pt x="16599" y="12998"/>
                  </a:lnTo>
                  <a:close/>
                  <a:moveTo>
                    <a:pt x="7090" y="13001"/>
                  </a:moveTo>
                  <a:lnTo>
                    <a:pt x="7071" y="13161"/>
                  </a:lnTo>
                  <a:cubicBezTo>
                    <a:pt x="7029" y="13196"/>
                    <a:pt x="6983" y="13220"/>
                    <a:pt x="6936" y="13229"/>
                  </a:cubicBezTo>
                  <a:cubicBezTo>
                    <a:pt x="6961" y="13173"/>
                    <a:pt x="6969" y="13119"/>
                    <a:pt x="6974" y="13061"/>
                  </a:cubicBezTo>
                  <a:lnTo>
                    <a:pt x="6956" y="13055"/>
                  </a:lnTo>
                  <a:cubicBezTo>
                    <a:pt x="7003" y="13048"/>
                    <a:pt x="7047" y="13030"/>
                    <a:pt x="7090" y="13001"/>
                  </a:cubicBezTo>
                  <a:close/>
                  <a:moveTo>
                    <a:pt x="16279" y="13064"/>
                  </a:moveTo>
                  <a:cubicBezTo>
                    <a:pt x="16284" y="13107"/>
                    <a:pt x="16286" y="13155"/>
                    <a:pt x="16284" y="13198"/>
                  </a:cubicBezTo>
                  <a:lnTo>
                    <a:pt x="16263" y="13222"/>
                  </a:lnTo>
                  <a:cubicBezTo>
                    <a:pt x="16263" y="13181"/>
                    <a:pt x="16257" y="13137"/>
                    <a:pt x="16249" y="13098"/>
                  </a:cubicBezTo>
                  <a:lnTo>
                    <a:pt x="16279" y="13064"/>
                  </a:lnTo>
                  <a:close/>
                  <a:moveTo>
                    <a:pt x="14367" y="13066"/>
                  </a:moveTo>
                  <a:cubicBezTo>
                    <a:pt x="14357" y="13129"/>
                    <a:pt x="14342" y="13191"/>
                    <a:pt x="14323" y="13248"/>
                  </a:cubicBezTo>
                  <a:lnTo>
                    <a:pt x="14311" y="13247"/>
                  </a:lnTo>
                  <a:lnTo>
                    <a:pt x="14284" y="13268"/>
                  </a:lnTo>
                  <a:lnTo>
                    <a:pt x="14297" y="13228"/>
                  </a:lnTo>
                  <a:cubicBezTo>
                    <a:pt x="14316" y="13185"/>
                    <a:pt x="14328" y="13137"/>
                    <a:pt x="14334" y="13085"/>
                  </a:cubicBezTo>
                  <a:cubicBezTo>
                    <a:pt x="14345" y="13077"/>
                    <a:pt x="14356" y="13072"/>
                    <a:pt x="14367" y="13066"/>
                  </a:cubicBezTo>
                  <a:close/>
                  <a:moveTo>
                    <a:pt x="16516" y="13066"/>
                  </a:moveTo>
                  <a:lnTo>
                    <a:pt x="16520" y="13147"/>
                  </a:lnTo>
                  <a:lnTo>
                    <a:pt x="16490" y="13180"/>
                  </a:lnTo>
                  <a:lnTo>
                    <a:pt x="16486" y="13099"/>
                  </a:lnTo>
                  <a:lnTo>
                    <a:pt x="16516" y="13066"/>
                  </a:lnTo>
                  <a:close/>
                  <a:moveTo>
                    <a:pt x="6245" y="13103"/>
                  </a:moveTo>
                  <a:cubicBezTo>
                    <a:pt x="6241" y="13137"/>
                    <a:pt x="6236" y="13170"/>
                    <a:pt x="6232" y="13204"/>
                  </a:cubicBezTo>
                  <a:cubicBezTo>
                    <a:pt x="6231" y="13218"/>
                    <a:pt x="6230" y="13234"/>
                    <a:pt x="6228" y="13247"/>
                  </a:cubicBezTo>
                  <a:cubicBezTo>
                    <a:pt x="6228" y="13247"/>
                    <a:pt x="6229" y="13249"/>
                    <a:pt x="6224" y="13247"/>
                  </a:cubicBezTo>
                  <a:cubicBezTo>
                    <a:pt x="6182" y="13282"/>
                    <a:pt x="6133" y="13306"/>
                    <a:pt x="6087" y="13315"/>
                  </a:cubicBezTo>
                  <a:lnTo>
                    <a:pt x="6106" y="13155"/>
                  </a:lnTo>
                  <a:cubicBezTo>
                    <a:pt x="6153" y="13147"/>
                    <a:pt x="6201" y="13132"/>
                    <a:pt x="6245" y="13103"/>
                  </a:cubicBezTo>
                  <a:close/>
                  <a:moveTo>
                    <a:pt x="14417" y="13104"/>
                  </a:moveTo>
                  <a:cubicBezTo>
                    <a:pt x="14420" y="13130"/>
                    <a:pt x="14424" y="13155"/>
                    <a:pt x="14427" y="13176"/>
                  </a:cubicBezTo>
                  <a:lnTo>
                    <a:pt x="14397" y="13195"/>
                  </a:lnTo>
                  <a:cubicBezTo>
                    <a:pt x="14405" y="13165"/>
                    <a:pt x="14412" y="13135"/>
                    <a:pt x="14417" y="13104"/>
                  </a:cubicBezTo>
                  <a:close/>
                  <a:moveTo>
                    <a:pt x="18891" y="13128"/>
                  </a:moveTo>
                  <a:cubicBezTo>
                    <a:pt x="19070" y="13206"/>
                    <a:pt x="19255" y="13230"/>
                    <a:pt x="19440" y="13204"/>
                  </a:cubicBezTo>
                  <a:cubicBezTo>
                    <a:pt x="19507" y="13196"/>
                    <a:pt x="19575" y="13180"/>
                    <a:pt x="19640" y="13158"/>
                  </a:cubicBezTo>
                  <a:cubicBezTo>
                    <a:pt x="19724" y="13729"/>
                    <a:pt x="19765" y="14315"/>
                    <a:pt x="19766" y="14903"/>
                  </a:cubicBezTo>
                  <a:cubicBezTo>
                    <a:pt x="19760" y="15104"/>
                    <a:pt x="19748" y="15307"/>
                    <a:pt x="19729" y="15506"/>
                  </a:cubicBezTo>
                  <a:cubicBezTo>
                    <a:pt x="19389" y="15609"/>
                    <a:pt x="19043" y="15587"/>
                    <a:pt x="18710" y="15434"/>
                  </a:cubicBezTo>
                  <a:cubicBezTo>
                    <a:pt x="18693" y="15172"/>
                    <a:pt x="18691" y="14907"/>
                    <a:pt x="18706" y="14644"/>
                  </a:cubicBezTo>
                  <a:cubicBezTo>
                    <a:pt x="18742" y="14130"/>
                    <a:pt x="18801" y="13625"/>
                    <a:pt x="18891" y="13128"/>
                  </a:cubicBezTo>
                  <a:close/>
                  <a:moveTo>
                    <a:pt x="14267" y="13139"/>
                  </a:moveTo>
                  <a:lnTo>
                    <a:pt x="14249" y="13191"/>
                  </a:lnTo>
                  <a:cubicBezTo>
                    <a:pt x="14237" y="13221"/>
                    <a:pt x="14228" y="13253"/>
                    <a:pt x="14220" y="13287"/>
                  </a:cubicBezTo>
                  <a:cubicBezTo>
                    <a:pt x="14218" y="13251"/>
                    <a:pt x="14216" y="13217"/>
                    <a:pt x="14211" y="13188"/>
                  </a:cubicBezTo>
                  <a:cubicBezTo>
                    <a:pt x="14229" y="13168"/>
                    <a:pt x="14247" y="13152"/>
                    <a:pt x="14267" y="13139"/>
                  </a:cubicBezTo>
                  <a:close/>
                  <a:moveTo>
                    <a:pt x="16434" y="13142"/>
                  </a:moveTo>
                  <a:lnTo>
                    <a:pt x="16438" y="13231"/>
                  </a:lnTo>
                  <a:lnTo>
                    <a:pt x="16408" y="13264"/>
                  </a:lnTo>
                  <a:lnTo>
                    <a:pt x="16400" y="13264"/>
                  </a:lnTo>
                  <a:lnTo>
                    <a:pt x="16396" y="13177"/>
                  </a:lnTo>
                  <a:lnTo>
                    <a:pt x="16408" y="13160"/>
                  </a:lnTo>
                  <a:lnTo>
                    <a:pt x="16434" y="13142"/>
                  </a:lnTo>
                  <a:close/>
                  <a:moveTo>
                    <a:pt x="16206" y="13155"/>
                  </a:moveTo>
                  <a:cubicBezTo>
                    <a:pt x="16211" y="13197"/>
                    <a:pt x="16213" y="13237"/>
                    <a:pt x="16212" y="13280"/>
                  </a:cubicBezTo>
                  <a:lnTo>
                    <a:pt x="16165" y="13323"/>
                  </a:lnTo>
                  <a:cubicBezTo>
                    <a:pt x="16167" y="13286"/>
                    <a:pt x="16165" y="13248"/>
                    <a:pt x="16160" y="13212"/>
                  </a:cubicBezTo>
                  <a:lnTo>
                    <a:pt x="16206" y="13155"/>
                  </a:lnTo>
                  <a:close/>
                  <a:moveTo>
                    <a:pt x="16345" y="13242"/>
                  </a:moveTo>
                  <a:lnTo>
                    <a:pt x="16349" y="13323"/>
                  </a:lnTo>
                  <a:lnTo>
                    <a:pt x="16310" y="13364"/>
                  </a:lnTo>
                  <a:lnTo>
                    <a:pt x="16306" y="13275"/>
                  </a:lnTo>
                  <a:lnTo>
                    <a:pt x="16315" y="13275"/>
                  </a:lnTo>
                  <a:lnTo>
                    <a:pt x="16345" y="13242"/>
                  </a:lnTo>
                  <a:close/>
                  <a:moveTo>
                    <a:pt x="7064" y="13263"/>
                  </a:moveTo>
                  <a:lnTo>
                    <a:pt x="7044" y="13423"/>
                  </a:lnTo>
                  <a:cubicBezTo>
                    <a:pt x="7001" y="13460"/>
                    <a:pt x="6952" y="13489"/>
                    <a:pt x="6904" y="13498"/>
                  </a:cubicBezTo>
                  <a:cubicBezTo>
                    <a:pt x="6932" y="13447"/>
                    <a:pt x="6940" y="13390"/>
                    <a:pt x="6946" y="13331"/>
                  </a:cubicBezTo>
                  <a:lnTo>
                    <a:pt x="6925" y="13317"/>
                  </a:lnTo>
                  <a:cubicBezTo>
                    <a:pt x="6972" y="13312"/>
                    <a:pt x="7020" y="13293"/>
                    <a:pt x="7064" y="13263"/>
                  </a:cubicBezTo>
                  <a:close/>
                  <a:moveTo>
                    <a:pt x="16114" y="13283"/>
                  </a:moveTo>
                  <a:cubicBezTo>
                    <a:pt x="16114" y="13314"/>
                    <a:pt x="16111" y="13344"/>
                    <a:pt x="16108" y="13374"/>
                  </a:cubicBezTo>
                  <a:lnTo>
                    <a:pt x="16087" y="13383"/>
                  </a:lnTo>
                  <a:cubicBezTo>
                    <a:pt x="16076" y="13385"/>
                    <a:pt x="16069" y="13386"/>
                    <a:pt x="16064" y="13387"/>
                  </a:cubicBezTo>
                  <a:cubicBezTo>
                    <a:pt x="16060" y="13387"/>
                    <a:pt x="16083" y="13330"/>
                    <a:pt x="16114" y="13283"/>
                  </a:cubicBezTo>
                  <a:close/>
                  <a:moveTo>
                    <a:pt x="16259" y="13333"/>
                  </a:moveTo>
                  <a:lnTo>
                    <a:pt x="16262" y="13407"/>
                  </a:lnTo>
                  <a:lnTo>
                    <a:pt x="16219" y="13442"/>
                  </a:lnTo>
                  <a:cubicBezTo>
                    <a:pt x="16218" y="13421"/>
                    <a:pt x="16217" y="13397"/>
                    <a:pt x="16216" y="13375"/>
                  </a:cubicBezTo>
                  <a:lnTo>
                    <a:pt x="16259" y="13333"/>
                  </a:lnTo>
                  <a:close/>
                  <a:moveTo>
                    <a:pt x="13893" y="13339"/>
                  </a:moveTo>
                  <a:lnTo>
                    <a:pt x="13874" y="13390"/>
                  </a:lnTo>
                  <a:cubicBezTo>
                    <a:pt x="13860" y="13421"/>
                    <a:pt x="13849" y="13455"/>
                    <a:pt x="13840" y="13491"/>
                  </a:cubicBezTo>
                  <a:lnTo>
                    <a:pt x="13806" y="13486"/>
                  </a:lnTo>
                  <a:lnTo>
                    <a:pt x="13811" y="13469"/>
                  </a:lnTo>
                  <a:cubicBezTo>
                    <a:pt x="13823" y="13430"/>
                    <a:pt x="13834" y="13388"/>
                    <a:pt x="13841" y="13345"/>
                  </a:cubicBezTo>
                  <a:lnTo>
                    <a:pt x="13893" y="13339"/>
                  </a:lnTo>
                  <a:close/>
                  <a:moveTo>
                    <a:pt x="6216" y="13348"/>
                  </a:moveTo>
                  <a:lnTo>
                    <a:pt x="6199" y="13493"/>
                  </a:lnTo>
                  <a:cubicBezTo>
                    <a:pt x="6157" y="13528"/>
                    <a:pt x="6109" y="13554"/>
                    <a:pt x="6062" y="13563"/>
                  </a:cubicBezTo>
                  <a:cubicBezTo>
                    <a:pt x="6075" y="13518"/>
                    <a:pt x="6081" y="13460"/>
                    <a:pt x="6086" y="13404"/>
                  </a:cubicBezTo>
                  <a:lnTo>
                    <a:pt x="6078" y="13401"/>
                  </a:lnTo>
                  <a:cubicBezTo>
                    <a:pt x="6125" y="13395"/>
                    <a:pt x="6172" y="13378"/>
                    <a:pt x="6216" y="13348"/>
                  </a:cubicBezTo>
                  <a:close/>
                  <a:moveTo>
                    <a:pt x="4001" y="13353"/>
                  </a:moveTo>
                  <a:cubicBezTo>
                    <a:pt x="3972" y="13358"/>
                    <a:pt x="3943" y="13364"/>
                    <a:pt x="3913" y="13363"/>
                  </a:cubicBezTo>
                  <a:cubicBezTo>
                    <a:pt x="3863" y="13362"/>
                    <a:pt x="3815" y="13369"/>
                    <a:pt x="3765" y="13383"/>
                  </a:cubicBezTo>
                  <a:cubicBezTo>
                    <a:pt x="3754" y="13388"/>
                    <a:pt x="3743" y="13401"/>
                    <a:pt x="3742" y="13420"/>
                  </a:cubicBezTo>
                  <a:cubicBezTo>
                    <a:pt x="3728" y="13604"/>
                    <a:pt x="3740" y="13794"/>
                    <a:pt x="3772" y="13972"/>
                  </a:cubicBezTo>
                  <a:cubicBezTo>
                    <a:pt x="3775" y="13986"/>
                    <a:pt x="3779" y="13994"/>
                    <a:pt x="3788" y="13999"/>
                  </a:cubicBezTo>
                  <a:lnTo>
                    <a:pt x="3813" y="14007"/>
                  </a:lnTo>
                  <a:cubicBezTo>
                    <a:pt x="3894" y="14025"/>
                    <a:pt x="3977" y="14018"/>
                    <a:pt x="4057" y="13988"/>
                  </a:cubicBezTo>
                  <a:cubicBezTo>
                    <a:pt x="4070" y="13984"/>
                    <a:pt x="4078" y="13964"/>
                    <a:pt x="4076" y="13942"/>
                  </a:cubicBezTo>
                  <a:cubicBezTo>
                    <a:pt x="4074" y="13894"/>
                    <a:pt x="4074" y="13844"/>
                    <a:pt x="4072" y="13791"/>
                  </a:cubicBezTo>
                  <a:cubicBezTo>
                    <a:pt x="4076" y="13649"/>
                    <a:pt x="4063" y="13509"/>
                    <a:pt x="4030" y="13379"/>
                  </a:cubicBezTo>
                  <a:cubicBezTo>
                    <a:pt x="4024" y="13364"/>
                    <a:pt x="4011" y="13352"/>
                    <a:pt x="4001" y="13353"/>
                  </a:cubicBezTo>
                  <a:close/>
                  <a:moveTo>
                    <a:pt x="13784" y="13355"/>
                  </a:moveTo>
                  <a:cubicBezTo>
                    <a:pt x="13778" y="13378"/>
                    <a:pt x="13771" y="13405"/>
                    <a:pt x="13764" y="13431"/>
                  </a:cubicBezTo>
                  <a:cubicBezTo>
                    <a:pt x="13758" y="13448"/>
                    <a:pt x="13752" y="13467"/>
                    <a:pt x="13747" y="13485"/>
                  </a:cubicBezTo>
                  <a:lnTo>
                    <a:pt x="13732" y="13490"/>
                  </a:lnTo>
                  <a:cubicBezTo>
                    <a:pt x="13734" y="13446"/>
                    <a:pt x="13736" y="13403"/>
                    <a:pt x="13741" y="13360"/>
                  </a:cubicBezTo>
                  <a:lnTo>
                    <a:pt x="13784" y="13355"/>
                  </a:lnTo>
                  <a:close/>
                  <a:moveTo>
                    <a:pt x="13925" y="13420"/>
                  </a:moveTo>
                  <a:cubicBezTo>
                    <a:pt x="13928" y="13487"/>
                    <a:pt x="13937" y="13561"/>
                    <a:pt x="13940" y="13643"/>
                  </a:cubicBezTo>
                  <a:cubicBezTo>
                    <a:pt x="13927" y="13630"/>
                    <a:pt x="13913" y="13619"/>
                    <a:pt x="13899" y="13609"/>
                  </a:cubicBezTo>
                  <a:cubicBezTo>
                    <a:pt x="13896" y="13607"/>
                    <a:pt x="13892" y="13608"/>
                    <a:pt x="13889" y="13610"/>
                  </a:cubicBezTo>
                  <a:cubicBezTo>
                    <a:pt x="13886" y="13588"/>
                    <a:pt x="13885" y="13564"/>
                    <a:pt x="13886" y="13542"/>
                  </a:cubicBezTo>
                  <a:lnTo>
                    <a:pt x="13887" y="13529"/>
                  </a:lnTo>
                  <a:cubicBezTo>
                    <a:pt x="13895" y="13494"/>
                    <a:pt x="13906" y="13461"/>
                    <a:pt x="13920" y="13431"/>
                  </a:cubicBezTo>
                  <a:lnTo>
                    <a:pt x="13925" y="13420"/>
                  </a:lnTo>
                  <a:close/>
                  <a:moveTo>
                    <a:pt x="16165" y="13426"/>
                  </a:moveTo>
                  <a:cubicBezTo>
                    <a:pt x="16166" y="13446"/>
                    <a:pt x="16166" y="13455"/>
                    <a:pt x="16167" y="13471"/>
                  </a:cubicBezTo>
                  <a:cubicBezTo>
                    <a:pt x="16153" y="13477"/>
                    <a:pt x="16140" y="13477"/>
                    <a:pt x="16127" y="13467"/>
                  </a:cubicBezTo>
                  <a:cubicBezTo>
                    <a:pt x="16124" y="13463"/>
                    <a:pt x="16119" y="13458"/>
                    <a:pt x="16117" y="13453"/>
                  </a:cubicBezTo>
                  <a:cubicBezTo>
                    <a:pt x="16133" y="13444"/>
                    <a:pt x="16150" y="13439"/>
                    <a:pt x="16165" y="13426"/>
                  </a:cubicBezTo>
                  <a:close/>
                  <a:moveTo>
                    <a:pt x="3916" y="13447"/>
                  </a:moveTo>
                  <a:cubicBezTo>
                    <a:pt x="3940" y="13447"/>
                    <a:pt x="3965" y="13451"/>
                    <a:pt x="3989" y="13448"/>
                  </a:cubicBezTo>
                  <a:cubicBezTo>
                    <a:pt x="4011" y="13561"/>
                    <a:pt x="4022" y="13678"/>
                    <a:pt x="4021" y="13796"/>
                  </a:cubicBezTo>
                  <a:cubicBezTo>
                    <a:pt x="4022" y="13835"/>
                    <a:pt x="4020" y="13872"/>
                    <a:pt x="4021" y="13908"/>
                  </a:cubicBezTo>
                  <a:cubicBezTo>
                    <a:pt x="3953" y="13935"/>
                    <a:pt x="3884" y="13939"/>
                    <a:pt x="3815" y="13918"/>
                  </a:cubicBezTo>
                  <a:cubicBezTo>
                    <a:pt x="3791" y="13770"/>
                    <a:pt x="3785" y="13612"/>
                    <a:pt x="3792" y="13459"/>
                  </a:cubicBezTo>
                  <a:cubicBezTo>
                    <a:pt x="3834" y="13450"/>
                    <a:pt x="3874" y="13446"/>
                    <a:pt x="3916" y="13447"/>
                  </a:cubicBezTo>
                  <a:close/>
                  <a:moveTo>
                    <a:pt x="3548" y="13491"/>
                  </a:moveTo>
                  <a:cubicBezTo>
                    <a:pt x="3542" y="13488"/>
                    <a:pt x="3536" y="13489"/>
                    <a:pt x="3529" y="13494"/>
                  </a:cubicBezTo>
                  <a:cubicBezTo>
                    <a:pt x="3298" y="13578"/>
                    <a:pt x="3060" y="13615"/>
                    <a:pt x="2823" y="13610"/>
                  </a:cubicBezTo>
                  <a:cubicBezTo>
                    <a:pt x="2822" y="13610"/>
                    <a:pt x="2819" y="13609"/>
                    <a:pt x="2818" y="13609"/>
                  </a:cubicBezTo>
                  <a:cubicBezTo>
                    <a:pt x="2804" y="13602"/>
                    <a:pt x="2792" y="13615"/>
                    <a:pt x="2788" y="13637"/>
                  </a:cubicBezTo>
                  <a:cubicBezTo>
                    <a:pt x="2783" y="13659"/>
                    <a:pt x="2790" y="13684"/>
                    <a:pt x="2803" y="13694"/>
                  </a:cubicBezTo>
                  <a:lnTo>
                    <a:pt x="2812" y="13697"/>
                  </a:lnTo>
                  <a:cubicBezTo>
                    <a:pt x="3058" y="13706"/>
                    <a:pt x="3307" y="13665"/>
                    <a:pt x="3546" y="13575"/>
                  </a:cubicBezTo>
                  <a:cubicBezTo>
                    <a:pt x="3548" y="13575"/>
                    <a:pt x="3549" y="13578"/>
                    <a:pt x="3551" y="13577"/>
                  </a:cubicBezTo>
                  <a:cubicBezTo>
                    <a:pt x="3564" y="13567"/>
                    <a:pt x="3569" y="13534"/>
                    <a:pt x="3563" y="13512"/>
                  </a:cubicBezTo>
                  <a:cubicBezTo>
                    <a:pt x="3560" y="13501"/>
                    <a:pt x="3554" y="13494"/>
                    <a:pt x="3548" y="13491"/>
                  </a:cubicBezTo>
                  <a:close/>
                  <a:moveTo>
                    <a:pt x="1642" y="13529"/>
                  </a:moveTo>
                  <a:cubicBezTo>
                    <a:pt x="1628" y="13528"/>
                    <a:pt x="1614" y="13537"/>
                    <a:pt x="1604" y="13553"/>
                  </a:cubicBezTo>
                  <a:cubicBezTo>
                    <a:pt x="1497" y="13688"/>
                    <a:pt x="1397" y="13835"/>
                    <a:pt x="1302" y="13994"/>
                  </a:cubicBezTo>
                  <a:cubicBezTo>
                    <a:pt x="1267" y="13921"/>
                    <a:pt x="1211" y="13883"/>
                    <a:pt x="1154" y="13894"/>
                  </a:cubicBezTo>
                  <a:cubicBezTo>
                    <a:pt x="1131" y="13906"/>
                    <a:pt x="1103" y="13946"/>
                    <a:pt x="1103" y="14057"/>
                  </a:cubicBezTo>
                  <a:cubicBezTo>
                    <a:pt x="1120" y="14214"/>
                    <a:pt x="1162" y="14362"/>
                    <a:pt x="1224" y="14484"/>
                  </a:cubicBezTo>
                  <a:cubicBezTo>
                    <a:pt x="1108" y="14654"/>
                    <a:pt x="824" y="15085"/>
                    <a:pt x="824" y="15090"/>
                  </a:cubicBezTo>
                  <a:cubicBezTo>
                    <a:pt x="823" y="15095"/>
                    <a:pt x="822" y="15100"/>
                    <a:pt x="822" y="15104"/>
                  </a:cubicBezTo>
                  <a:cubicBezTo>
                    <a:pt x="822" y="15104"/>
                    <a:pt x="755" y="15317"/>
                    <a:pt x="738" y="15396"/>
                  </a:cubicBezTo>
                  <a:cubicBezTo>
                    <a:pt x="735" y="15411"/>
                    <a:pt x="736" y="15428"/>
                    <a:pt x="742" y="15439"/>
                  </a:cubicBezTo>
                  <a:cubicBezTo>
                    <a:pt x="746" y="15447"/>
                    <a:pt x="752" y="15453"/>
                    <a:pt x="758" y="15455"/>
                  </a:cubicBezTo>
                  <a:lnTo>
                    <a:pt x="768" y="15458"/>
                  </a:lnTo>
                  <a:cubicBezTo>
                    <a:pt x="832" y="15422"/>
                    <a:pt x="890" y="15366"/>
                    <a:pt x="940" y="15292"/>
                  </a:cubicBezTo>
                  <a:cubicBezTo>
                    <a:pt x="973" y="15237"/>
                    <a:pt x="1236" y="14797"/>
                    <a:pt x="1307" y="14660"/>
                  </a:cubicBezTo>
                  <a:cubicBezTo>
                    <a:pt x="1360" y="14771"/>
                    <a:pt x="1429" y="14858"/>
                    <a:pt x="1508" y="14914"/>
                  </a:cubicBezTo>
                  <a:lnTo>
                    <a:pt x="1517" y="14917"/>
                  </a:lnTo>
                  <a:cubicBezTo>
                    <a:pt x="1552" y="14937"/>
                    <a:pt x="1590" y="14915"/>
                    <a:pt x="1611" y="14863"/>
                  </a:cubicBezTo>
                  <a:cubicBezTo>
                    <a:pt x="1634" y="14769"/>
                    <a:pt x="1623" y="14661"/>
                    <a:pt x="1583" y="14584"/>
                  </a:cubicBezTo>
                  <a:cubicBezTo>
                    <a:pt x="1650" y="14492"/>
                    <a:pt x="1714" y="14398"/>
                    <a:pt x="1779" y="14303"/>
                  </a:cubicBezTo>
                  <a:cubicBezTo>
                    <a:pt x="1813" y="14253"/>
                    <a:pt x="1847" y="14202"/>
                    <a:pt x="1881" y="14156"/>
                  </a:cubicBezTo>
                  <a:cubicBezTo>
                    <a:pt x="1912" y="14112"/>
                    <a:pt x="1907" y="14045"/>
                    <a:pt x="1900" y="13992"/>
                  </a:cubicBezTo>
                  <a:cubicBezTo>
                    <a:pt x="1865" y="13738"/>
                    <a:pt x="1719" y="13531"/>
                    <a:pt x="1642" y="13529"/>
                  </a:cubicBezTo>
                  <a:close/>
                  <a:moveTo>
                    <a:pt x="7032" y="13531"/>
                  </a:moveTo>
                  <a:cubicBezTo>
                    <a:pt x="7025" y="13585"/>
                    <a:pt x="7019" y="13639"/>
                    <a:pt x="7013" y="13689"/>
                  </a:cubicBezTo>
                  <a:cubicBezTo>
                    <a:pt x="6969" y="13726"/>
                    <a:pt x="6922" y="13743"/>
                    <a:pt x="6873" y="13750"/>
                  </a:cubicBezTo>
                  <a:cubicBezTo>
                    <a:pt x="6906" y="13706"/>
                    <a:pt x="6909" y="13652"/>
                    <a:pt x="6916" y="13591"/>
                  </a:cubicBezTo>
                  <a:lnTo>
                    <a:pt x="6893" y="13583"/>
                  </a:lnTo>
                  <a:cubicBezTo>
                    <a:pt x="6941" y="13579"/>
                    <a:pt x="6988" y="13561"/>
                    <a:pt x="7032" y="13531"/>
                  </a:cubicBezTo>
                  <a:close/>
                  <a:moveTo>
                    <a:pt x="6186" y="13594"/>
                  </a:moveTo>
                  <a:cubicBezTo>
                    <a:pt x="6180" y="13644"/>
                    <a:pt x="6174" y="13695"/>
                    <a:pt x="6169" y="13740"/>
                  </a:cubicBezTo>
                  <a:cubicBezTo>
                    <a:pt x="6169" y="13740"/>
                    <a:pt x="6170" y="13740"/>
                    <a:pt x="6165" y="13739"/>
                  </a:cubicBezTo>
                  <a:cubicBezTo>
                    <a:pt x="6123" y="13774"/>
                    <a:pt x="6080" y="13800"/>
                    <a:pt x="6033" y="13808"/>
                  </a:cubicBezTo>
                  <a:cubicBezTo>
                    <a:pt x="6054" y="13768"/>
                    <a:pt x="6059" y="13717"/>
                    <a:pt x="6064" y="13661"/>
                  </a:cubicBezTo>
                  <a:lnTo>
                    <a:pt x="6047" y="13655"/>
                  </a:lnTo>
                  <a:cubicBezTo>
                    <a:pt x="6095" y="13648"/>
                    <a:pt x="6142" y="13624"/>
                    <a:pt x="6186" y="13594"/>
                  </a:cubicBezTo>
                  <a:close/>
                  <a:moveTo>
                    <a:pt x="16782" y="13604"/>
                  </a:moveTo>
                  <a:cubicBezTo>
                    <a:pt x="16739" y="13635"/>
                    <a:pt x="16702" y="13679"/>
                    <a:pt x="16666" y="13728"/>
                  </a:cubicBezTo>
                  <a:cubicBezTo>
                    <a:pt x="16658" y="13740"/>
                    <a:pt x="16656" y="13757"/>
                    <a:pt x="16659" y="13774"/>
                  </a:cubicBezTo>
                  <a:cubicBezTo>
                    <a:pt x="16673" y="13837"/>
                    <a:pt x="16690" y="13895"/>
                    <a:pt x="16712" y="13953"/>
                  </a:cubicBezTo>
                  <a:cubicBezTo>
                    <a:pt x="16622" y="14045"/>
                    <a:pt x="16555" y="14192"/>
                    <a:pt x="16524" y="14359"/>
                  </a:cubicBezTo>
                  <a:cubicBezTo>
                    <a:pt x="16501" y="14530"/>
                    <a:pt x="16521" y="14708"/>
                    <a:pt x="16585" y="14847"/>
                  </a:cubicBezTo>
                  <a:cubicBezTo>
                    <a:pt x="16674" y="15074"/>
                    <a:pt x="16848" y="15130"/>
                    <a:pt x="17099" y="15022"/>
                  </a:cubicBezTo>
                  <a:lnTo>
                    <a:pt x="17134" y="15108"/>
                  </a:lnTo>
                  <a:cubicBezTo>
                    <a:pt x="17191" y="15230"/>
                    <a:pt x="17242" y="15363"/>
                    <a:pt x="17282" y="15504"/>
                  </a:cubicBezTo>
                  <a:cubicBezTo>
                    <a:pt x="17264" y="15540"/>
                    <a:pt x="17236" y="15568"/>
                    <a:pt x="17208" y="15571"/>
                  </a:cubicBezTo>
                  <a:cubicBezTo>
                    <a:pt x="17167" y="15576"/>
                    <a:pt x="17099" y="15536"/>
                    <a:pt x="16984" y="15353"/>
                  </a:cubicBezTo>
                  <a:cubicBezTo>
                    <a:pt x="16976" y="15340"/>
                    <a:pt x="16966" y="15335"/>
                    <a:pt x="16956" y="15342"/>
                  </a:cubicBezTo>
                  <a:cubicBezTo>
                    <a:pt x="16929" y="15365"/>
                    <a:pt x="16904" y="15390"/>
                    <a:pt x="16879" y="15419"/>
                  </a:cubicBezTo>
                  <a:cubicBezTo>
                    <a:pt x="16856" y="15445"/>
                    <a:pt x="16831" y="15466"/>
                    <a:pt x="16806" y="15487"/>
                  </a:cubicBezTo>
                  <a:cubicBezTo>
                    <a:pt x="16800" y="15491"/>
                    <a:pt x="16795" y="15506"/>
                    <a:pt x="16794" y="15517"/>
                  </a:cubicBezTo>
                  <a:cubicBezTo>
                    <a:pt x="16791" y="15528"/>
                    <a:pt x="16792" y="15537"/>
                    <a:pt x="16796" y="15547"/>
                  </a:cubicBezTo>
                  <a:cubicBezTo>
                    <a:pt x="16853" y="15704"/>
                    <a:pt x="16940" y="15828"/>
                    <a:pt x="17043" y="15894"/>
                  </a:cubicBezTo>
                  <a:cubicBezTo>
                    <a:pt x="17156" y="15961"/>
                    <a:pt x="17278" y="15944"/>
                    <a:pt x="17387" y="15861"/>
                  </a:cubicBezTo>
                  <a:lnTo>
                    <a:pt x="17447" y="16017"/>
                  </a:lnTo>
                  <a:cubicBezTo>
                    <a:pt x="17452" y="16031"/>
                    <a:pt x="17460" y="16037"/>
                    <a:pt x="17470" y="16036"/>
                  </a:cubicBezTo>
                  <a:lnTo>
                    <a:pt x="17480" y="16034"/>
                  </a:lnTo>
                  <a:cubicBezTo>
                    <a:pt x="17525" y="15997"/>
                    <a:pt x="17571" y="15957"/>
                    <a:pt x="17613" y="15915"/>
                  </a:cubicBezTo>
                  <a:cubicBezTo>
                    <a:pt x="17620" y="15909"/>
                    <a:pt x="17623" y="15895"/>
                    <a:pt x="17625" y="15883"/>
                  </a:cubicBezTo>
                  <a:cubicBezTo>
                    <a:pt x="17627" y="15872"/>
                    <a:pt x="17627" y="15866"/>
                    <a:pt x="17624" y="15855"/>
                  </a:cubicBezTo>
                  <a:cubicBezTo>
                    <a:pt x="17607" y="15816"/>
                    <a:pt x="17588" y="15752"/>
                    <a:pt x="17568" y="15698"/>
                  </a:cubicBezTo>
                  <a:cubicBezTo>
                    <a:pt x="17726" y="15520"/>
                    <a:pt x="17846" y="15206"/>
                    <a:pt x="17757" y="14900"/>
                  </a:cubicBezTo>
                  <a:cubicBezTo>
                    <a:pt x="17711" y="14762"/>
                    <a:pt x="17578" y="14325"/>
                    <a:pt x="17283" y="14505"/>
                  </a:cubicBezTo>
                  <a:cubicBezTo>
                    <a:pt x="17264" y="14517"/>
                    <a:pt x="17248" y="14532"/>
                    <a:pt x="17231" y="14548"/>
                  </a:cubicBezTo>
                  <a:cubicBezTo>
                    <a:pt x="17215" y="14560"/>
                    <a:pt x="17196" y="14573"/>
                    <a:pt x="17179" y="14584"/>
                  </a:cubicBezTo>
                  <a:cubicBezTo>
                    <a:pt x="17162" y="14595"/>
                    <a:pt x="17150" y="14604"/>
                    <a:pt x="17133" y="14560"/>
                  </a:cubicBezTo>
                  <a:lnTo>
                    <a:pt x="17122" y="14532"/>
                  </a:lnTo>
                  <a:cubicBezTo>
                    <a:pt x="17073" y="14416"/>
                    <a:pt x="17001" y="14223"/>
                    <a:pt x="16961" y="14115"/>
                  </a:cubicBezTo>
                  <a:cubicBezTo>
                    <a:pt x="16994" y="14069"/>
                    <a:pt x="17032" y="14042"/>
                    <a:pt x="17074" y="14035"/>
                  </a:cubicBezTo>
                  <a:cubicBezTo>
                    <a:pt x="17121" y="14032"/>
                    <a:pt x="17164" y="14072"/>
                    <a:pt x="17186" y="14140"/>
                  </a:cubicBezTo>
                  <a:cubicBezTo>
                    <a:pt x="17200" y="14170"/>
                    <a:pt x="17218" y="14203"/>
                    <a:pt x="17235" y="14230"/>
                  </a:cubicBezTo>
                  <a:cubicBezTo>
                    <a:pt x="17245" y="14241"/>
                    <a:pt x="17256" y="14238"/>
                    <a:pt x="17265" y="14226"/>
                  </a:cubicBezTo>
                  <a:cubicBezTo>
                    <a:pt x="17295" y="14195"/>
                    <a:pt x="17321" y="14153"/>
                    <a:pt x="17346" y="14113"/>
                  </a:cubicBezTo>
                  <a:lnTo>
                    <a:pt x="17388" y="14056"/>
                  </a:lnTo>
                  <a:cubicBezTo>
                    <a:pt x="17398" y="14043"/>
                    <a:pt x="17405" y="14023"/>
                    <a:pt x="17400" y="14004"/>
                  </a:cubicBezTo>
                  <a:cubicBezTo>
                    <a:pt x="17356" y="13859"/>
                    <a:pt x="17276" y="13751"/>
                    <a:pt x="17181" y="13712"/>
                  </a:cubicBezTo>
                  <a:cubicBezTo>
                    <a:pt x="17077" y="13661"/>
                    <a:pt x="16965" y="13678"/>
                    <a:pt x="16870" y="13762"/>
                  </a:cubicBezTo>
                  <a:cubicBezTo>
                    <a:pt x="16858" y="13720"/>
                    <a:pt x="16839" y="13682"/>
                    <a:pt x="16823" y="13643"/>
                  </a:cubicBezTo>
                  <a:lnTo>
                    <a:pt x="16819" y="13621"/>
                  </a:lnTo>
                  <a:cubicBezTo>
                    <a:pt x="16812" y="13602"/>
                    <a:pt x="16794" y="13593"/>
                    <a:pt x="16782" y="13604"/>
                  </a:cubicBezTo>
                  <a:close/>
                  <a:moveTo>
                    <a:pt x="1639" y="13618"/>
                  </a:moveTo>
                  <a:lnTo>
                    <a:pt x="1646" y="13621"/>
                  </a:lnTo>
                  <a:cubicBezTo>
                    <a:pt x="1659" y="13625"/>
                    <a:pt x="1672" y="13633"/>
                    <a:pt x="1683" y="13643"/>
                  </a:cubicBezTo>
                  <a:cubicBezTo>
                    <a:pt x="1764" y="13727"/>
                    <a:pt x="1824" y="13859"/>
                    <a:pt x="1848" y="14011"/>
                  </a:cubicBezTo>
                  <a:cubicBezTo>
                    <a:pt x="1850" y="14027"/>
                    <a:pt x="1851" y="14042"/>
                    <a:pt x="1852" y="14057"/>
                  </a:cubicBezTo>
                  <a:cubicBezTo>
                    <a:pt x="1762" y="13939"/>
                    <a:pt x="1689" y="13789"/>
                    <a:pt x="1639" y="13618"/>
                  </a:cubicBezTo>
                  <a:close/>
                  <a:moveTo>
                    <a:pt x="1599" y="13669"/>
                  </a:moveTo>
                  <a:cubicBezTo>
                    <a:pt x="1651" y="13840"/>
                    <a:pt x="1723" y="13992"/>
                    <a:pt x="1812" y="14115"/>
                  </a:cubicBezTo>
                  <a:lnTo>
                    <a:pt x="1818" y="14118"/>
                  </a:lnTo>
                  <a:cubicBezTo>
                    <a:pt x="1793" y="14162"/>
                    <a:pt x="1769" y="14197"/>
                    <a:pt x="1744" y="14232"/>
                  </a:cubicBezTo>
                  <a:cubicBezTo>
                    <a:pt x="1669" y="14346"/>
                    <a:pt x="1590" y="14463"/>
                    <a:pt x="1510" y="14568"/>
                  </a:cubicBezTo>
                  <a:cubicBezTo>
                    <a:pt x="1405" y="14482"/>
                    <a:pt x="1327" y="14325"/>
                    <a:pt x="1297" y="14138"/>
                  </a:cubicBezTo>
                  <a:cubicBezTo>
                    <a:pt x="1387" y="13964"/>
                    <a:pt x="1488" y="13807"/>
                    <a:pt x="1599" y="13669"/>
                  </a:cubicBezTo>
                  <a:close/>
                  <a:moveTo>
                    <a:pt x="13894" y="13705"/>
                  </a:moveTo>
                  <a:lnTo>
                    <a:pt x="13914" y="13721"/>
                  </a:lnTo>
                  <a:cubicBezTo>
                    <a:pt x="13926" y="13734"/>
                    <a:pt x="13939" y="13746"/>
                    <a:pt x="13953" y="13756"/>
                  </a:cubicBezTo>
                  <a:lnTo>
                    <a:pt x="13956" y="13764"/>
                  </a:lnTo>
                  <a:cubicBezTo>
                    <a:pt x="13960" y="13799"/>
                    <a:pt x="13965" y="13845"/>
                    <a:pt x="13965" y="13889"/>
                  </a:cubicBezTo>
                  <a:cubicBezTo>
                    <a:pt x="13948" y="13878"/>
                    <a:pt x="13931" y="13863"/>
                    <a:pt x="13914" y="13848"/>
                  </a:cubicBezTo>
                  <a:lnTo>
                    <a:pt x="13909" y="13850"/>
                  </a:lnTo>
                  <a:cubicBezTo>
                    <a:pt x="13899" y="13796"/>
                    <a:pt x="13896" y="13748"/>
                    <a:pt x="13894" y="13705"/>
                  </a:cubicBezTo>
                  <a:close/>
                  <a:moveTo>
                    <a:pt x="19211" y="13712"/>
                  </a:moveTo>
                  <a:cubicBezTo>
                    <a:pt x="19179" y="13714"/>
                    <a:pt x="19146" y="13722"/>
                    <a:pt x="19114" y="13737"/>
                  </a:cubicBezTo>
                  <a:cubicBezTo>
                    <a:pt x="18981" y="13793"/>
                    <a:pt x="18874" y="13961"/>
                    <a:pt x="18834" y="14178"/>
                  </a:cubicBezTo>
                  <a:cubicBezTo>
                    <a:pt x="18785" y="14404"/>
                    <a:pt x="18802" y="14651"/>
                    <a:pt x="18881" y="14852"/>
                  </a:cubicBezTo>
                  <a:cubicBezTo>
                    <a:pt x="18988" y="15040"/>
                    <a:pt x="19145" y="15134"/>
                    <a:pt x="19300" y="15106"/>
                  </a:cubicBezTo>
                  <a:cubicBezTo>
                    <a:pt x="19343" y="15102"/>
                    <a:pt x="19387" y="15092"/>
                    <a:pt x="19428" y="15068"/>
                  </a:cubicBezTo>
                  <a:cubicBezTo>
                    <a:pt x="19571" y="15002"/>
                    <a:pt x="19669" y="14782"/>
                    <a:pt x="19669" y="14537"/>
                  </a:cubicBezTo>
                  <a:cubicBezTo>
                    <a:pt x="19674" y="14273"/>
                    <a:pt x="19605" y="14025"/>
                    <a:pt x="19482" y="13856"/>
                  </a:cubicBezTo>
                  <a:cubicBezTo>
                    <a:pt x="19404" y="13755"/>
                    <a:pt x="19308" y="13705"/>
                    <a:pt x="19211" y="13712"/>
                  </a:cubicBezTo>
                  <a:close/>
                  <a:moveTo>
                    <a:pt x="16782" y="13715"/>
                  </a:moveTo>
                  <a:cubicBezTo>
                    <a:pt x="16800" y="13757"/>
                    <a:pt x="16814" y="13801"/>
                    <a:pt x="16823" y="13850"/>
                  </a:cubicBezTo>
                  <a:cubicBezTo>
                    <a:pt x="16825" y="13864"/>
                    <a:pt x="16831" y="13878"/>
                    <a:pt x="16839" y="13885"/>
                  </a:cubicBezTo>
                  <a:cubicBezTo>
                    <a:pt x="16847" y="13890"/>
                    <a:pt x="16858" y="13888"/>
                    <a:pt x="16866" y="13881"/>
                  </a:cubicBezTo>
                  <a:cubicBezTo>
                    <a:pt x="16953" y="13787"/>
                    <a:pt x="17062" y="13761"/>
                    <a:pt x="17163" y="13810"/>
                  </a:cubicBezTo>
                  <a:cubicBezTo>
                    <a:pt x="17236" y="13842"/>
                    <a:pt x="17297" y="13920"/>
                    <a:pt x="17338" y="14026"/>
                  </a:cubicBezTo>
                  <a:lnTo>
                    <a:pt x="17308" y="14065"/>
                  </a:lnTo>
                  <a:cubicBezTo>
                    <a:pt x="17290" y="14093"/>
                    <a:pt x="17273" y="14123"/>
                    <a:pt x="17254" y="14146"/>
                  </a:cubicBezTo>
                  <a:cubicBezTo>
                    <a:pt x="17245" y="14130"/>
                    <a:pt x="17237" y="14107"/>
                    <a:pt x="17229" y="14091"/>
                  </a:cubicBezTo>
                  <a:cubicBezTo>
                    <a:pt x="17197" y="14003"/>
                    <a:pt x="17137" y="13952"/>
                    <a:pt x="17075" y="13953"/>
                  </a:cubicBezTo>
                  <a:cubicBezTo>
                    <a:pt x="17014" y="13960"/>
                    <a:pt x="16958" y="14004"/>
                    <a:pt x="16915" y="14077"/>
                  </a:cubicBezTo>
                  <a:cubicBezTo>
                    <a:pt x="16905" y="14102"/>
                    <a:pt x="16905" y="14139"/>
                    <a:pt x="16914" y="14165"/>
                  </a:cubicBezTo>
                  <a:cubicBezTo>
                    <a:pt x="16953" y="14281"/>
                    <a:pt x="17026" y="14469"/>
                    <a:pt x="17076" y="14589"/>
                  </a:cubicBezTo>
                  <a:lnTo>
                    <a:pt x="17086" y="14610"/>
                  </a:lnTo>
                  <a:cubicBezTo>
                    <a:pt x="17114" y="14680"/>
                    <a:pt x="17134" y="14711"/>
                    <a:pt x="17196" y="14671"/>
                  </a:cubicBezTo>
                  <a:lnTo>
                    <a:pt x="17252" y="14627"/>
                  </a:lnTo>
                  <a:cubicBezTo>
                    <a:pt x="17267" y="14613"/>
                    <a:pt x="17284" y="14603"/>
                    <a:pt x="17300" y="14592"/>
                  </a:cubicBezTo>
                  <a:cubicBezTo>
                    <a:pt x="17476" y="14486"/>
                    <a:pt x="17598" y="14598"/>
                    <a:pt x="17701" y="14951"/>
                  </a:cubicBezTo>
                  <a:cubicBezTo>
                    <a:pt x="17781" y="15222"/>
                    <a:pt x="17658" y="15495"/>
                    <a:pt x="17511" y="15645"/>
                  </a:cubicBezTo>
                  <a:cubicBezTo>
                    <a:pt x="17499" y="15658"/>
                    <a:pt x="17499" y="15685"/>
                    <a:pt x="17506" y="15706"/>
                  </a:cubicBezTo>
                  <a:cubicBezTo>
                    <a:pt x="17522" y="15753"/>
                    <a:pt x="17542" y="15820"/>
                    <a:pt x="17561" y="15869"/>
                  </a:cubicBezTo>
                  <a:cubicBezTo>
                    <a:pt x="17535" y="15897"/>
                    <a:pt x="17508" y="15921"/>
                    <a:pt x="17480" y="15945"/>
                  </a:cubicBezTo>
                  <a:lnTo>
                    <a:pt x="17419" y="15790"/>
                  </a:lnTo>
                  <a:cubicBezTo>
                    <a:pt x="17414" y="15776"/>
                    <a:pt x="17406" y="15770"/>
                    <a:pt x="17396" y="15771"/>
                  </a:cubicBezTo>
                  <a:lnTo>
                    <a:pt x="17388" y="15772"/>
                  </a:lnTo>
                  <a:cubicBezTo>
                    <a:pt x="17288" y="15857"/>
                    <a:pt x="17172" y="15870"/>
                    <a:pt x="17067" y="15810"/>
                  </a:cubicBezTo>
                  <a:cubicBezTo>
                    <a:pt x="16984" y="15756"/>
                    <a:pt x="16911" y="15664"/>
                    <a:pt x="16858" y="15547"/>
                  </a:cubicBezTo>
                  <a:lnTo>
                    <a:pt x="16909" y="15496"/>
                  </a:lnTo>
                  <a:lnTo>
                    <a:pt x="16965" y="15438"/>
                  </a:lnTo>
                  <a:cubicBezTo>
                    <a:pt x="17025" y="15563"/>
                    <a:pt x="17112" y="15648"/>
                    <a:pt x="17208" y="15668"/>
                  </a:cubicBezTo>
                  <a:cubicBezTo>
                    <a:pt x="17251" y="15667"/>
                    <a:pt x="17290" y="15629"/>
                    <a:pt x="17316" y="15572"/>
                  </a:cubicBezTo>
                  <a:cubicBezTo>
                    <a:pt x="17349" y="15510"/>
                    <a:pt x="17300" y="15370"/>
                    <a:pt x="17173" y="15065"/>
                  </a:cubicBezTo>
                  <a:cubicBezTo>
                    <a:pt x="17155" y="15021"/>
                    <a:pt x="17142" y="14984"/>
                    <a:pt x="17132" y="14958"/>
                  </a:cubicBezTo>
                  <a:cubicBezTo>
                    <a:pt x="17126" y="14942"/>
                    <a:pt x="17112" y="14936"/>
                    <a:pt x="17100" y="14941"/>
                  </a:cubicBezTo>
                  <a:cubicBezTo>
                    <a:pt x="16864" y="15049"/>
                    <a:pt x="16707" y="15001"/>
                    <a:pt x="16628" y="14805"/>
                  </a:cubicBezTo>
                  <a:cubicBezTo>
                    <a:pt x="16574" y="14684"/>
                    <a:pt x="16552" y="14537"/>
                    <a:pt x="16570" y="14391"/>
                  </a:cubicBezTo>
                  <a:cubicBezTo>
                    <a:pt x="16602" y="14232"/>
                    <a:pt x="16668" y="14097"/>
                    <a:pt x="16755" y="14013"/>
                  </a:cubicBezTo>
                  <a:cubicBezTo>
                    <a:pt x="16762" y="14008"/>
                    <a:pt x="16765" y="13995"/>
                    <a:pt x="16767" y="13983"/>
                  </a:cubicBezTo>
                  <a:cubicBezTo>
                    <a:pt x="16769" y="13972"/>
                    <a:pt x="16769" y="13963"/>
                    <a:pt x="16766" y="13953"/>
                  </a:cubicBezTo>
                  <a:lnTo>
                    <a:pt x="16755" y="13924"/>
                  </a:lnTo>
                  <a:cubicBezTo>
                    <a:pt x="16739" y="13879"/>
                    <a:pt x="16726" y="13830"/>
                    <a:pt x="16714" y="13781"/>
                  </a:cubicBezTo>
                  <a:cubicBezTo>
                    <a:pt x="16736" y="13754"/>
                    <a:pt x="16757" y="13735"/>
                    <a:pt x="16782" y="13715"/>
                  </a:cubicBezTo>
                  <a:close/>
                  <a:moveTo>
                    <a:pt x="3539" y="13753"/>
                  </a:moveTo>
                  <a:cubicBezTo>
                    <a:pt x="3464" y="13821"/>
                    <a:pt x="2949" y="13867"/>
                    <a:pt x="2816" y="13856"/>
                  </a:cubicBezTo>
                  <a:cubicBezTo>
                    <a:pt x="2804" y="13860"/>
                    <a:pt x="2798" y="13875"/>
                    <a:pt x="2798" y="13896"/>
                  </a:cubicBezTo>
                  <a:cubicBezTo>
                    <a:pt x="2798" y="13918"/>
                    <a:pt x="2806" y="13943"/>
                    <a:pt x="2819" y="13948"/>
                  </a:cubicBezTo>
                  <a:cubicBezTo>
                    <a:pt x="2928" y="13953"/>
                    <a:pt x="3475" y="13912"/>
                    <a:pt x="3571" y="13823"/>
                  </a:cubicBezTo>
                  <a:cubicBezTo>
                    <a:pt x="3583" y="13809"/>
                    <a:pt x="3582" y="13783"/>
                    <a:pt x="3574" y="13764"/>
                  </a:cubicBezTo>
                  <a:cubicBezTo>
                    <a:pt x="3566" y="13744"/>
                    <a:pt x="3551" y="13740"/>
                    <a:pt x="3539" y="13753"/>
                  </a:cubicBezTo>
                  <a:close/>
                  <a:moveTo>
                    <a:pt x="7000" y="13791"/>
                  </a:moveTo>
                  <a:cubicBezTo>
                    <a:pt x="6994" y="13843"/>
                    <a:pt x="6989" y="13895"/>
                    <a:pt x="6983" y="13943"/>
                  </a:cubicBezTo>
                  <a:cubicBezTo>
                    <a:pt x="6983" y="13943"/>
                    <a:pt x="6976" y="13941"/>
                    <a:pt x="6974" y="13940"/>
                  </a:cubicBezTo>
                  <a:cubicBezTo>
                    <a:pt x="6933" y="13974"/>
                    <a:pt x="6889" y="13994"/>
                    <a:pt x="6844" y="14004"/>
                  </a:cubicBezTo>
                  <a:cubicBezTo>
                    <a:pt x="6878" y="13968"/>
                    <a:pt x="6883" y="13914"/>
                    <a:pt x="6889" y="13853"/>
                  </a:cubicBezTo>
                  <a:lnTo>
                    <a:pt x="6863" y="13845"/>
                  </a:lnTo>
                  <a:cubicBezTo>
                    <a:pt x="6910" y="13841"/>
                    <a:pt x="6956" y="13821"/>
                    <a:pt x="7000" y="13791"/>
                  </a:cubicBezTo>
                  <a:close/>
                  <a:moveTo>
                    <a:pt x="19212" y="13793"/>
                  </a:moveTo>
                  <a:cubicBezTo>
                    <a:pt x="19299" y="13785"/>
                    <a:pt x="19384" y="13830"/>
                    <a:pt x="19454" y="13919"/>
                  </a:cubicBezTo>
                  <a:cubicBezTo>
                    <a:pt x="19565" y="14072"/>
                    <a:pt x="19626" y="14296"/>
                    <a:pt x="19620" y="14535"/>
                  </a:cubicBezTo>
                  <a:cubicBezTo>
                    <a:pt x="19619" y="14743"/>
                    <a:pt x="19537" y="14925"/>
                    <a:pt x="19415" y="14981"/>
                  </a:cubicBezTo>
                  <a:cubicBezTo>
                    <a:pt x="19244" y="15076"/>
                    <a:pt x="19053" y="15000"/>
                    <a:pt x="18927" y="14787"/>
                  </a:cubicBezTo>
                  <a:cubicBezTo>
                    <a:pt x="18858" y="14611"/>
                    <a:pt x="18842" y="14400"/>
                    <a:pt x="18884" y="14202"/>
                  </a:cubicBezTo>
                  <a:cubicBezTo>
                    <a:pt x="18918" y="14013"/>
                    <a:pt x="19011" y="13866"/>
                    <a:pt x="19127" y="13818"/>
                  </a:cubicBezTo>
                  <a:cubicBezTo>
                    <a:pt x="19155" y="13804"/>
                    <a:pt x="19184" y="13795"/>
                    <a:pt x="19212" y="13793"/>
                  </a:cubicBezTo>
                  <a:close/>
                  <a:moveTo>
                    <a:pt x="6166" y="13843"/>
                  </a:moveTo>
                  <a:cubicBezTo>
                    <a:pt x="6157" y="13920"/>
                    <a:pt x="6149" y="13989"/>
                    <a:pt x="6142" y="14046"/>
                  </a:cubicBezTo>
                  <a:lnTo>
                    <a:pt x="6019" y="14007"/>
                  </a:lnTo>
                  <a:cubicBezTo>
                    <a:pt x="6023" y="13976"/>
                    <a:pt x="6027" y="13937"/>
                    <a:pt x="6031" y="13897"/>
                  </a:cubicBezTo>
                  <a:cubicBezTo>
                    <a:pt x="6079" y="13891"/>
                    <a:pt x="6122" y="13874"/>
                    <a:pt x="6166" y="13843"/>
                  </a:cubicBezTo>
                  <a:close/>
                  <a:moveTo>
                    <a:pt x="19219" y="13893"/>
                  </a:moveTo>
                  <a:cubicBezTo>
                    <a:pt x="19196" y="13894"/>
                    <a:pt x="19172" y="13901"/>
                    <a:pt x="19149" y="13912"/>
                  </a:cubicBezTo>
                  <a:cubicBezTo>
                    <a:pt x="19053" y="13955"/>
                    <a:pt x="18978" y="14074"/>
                    <a:pt x="18948" y="14230"/>
                  </a:cubicBezTo>
                  <a:cubicBezTo>
                    <a:pt x="18913" y="14395"/>
                    <a:pt x="18929" y="14576"/>
                    <a:pt x="18988" y="14722"/>
                  </a:cubicBezTo>
                  <a:cubicBezTo>
                    <a:pt x="19062" y="14860"/>
                    <a:pt x="19171" y="14930"/>
                    <a:pt x="19283" y="14916"/>
                  </a:cubicBezTo>
                  <a:cubicBezTo>
                    <a:pt x="19315" y="14912"/>
                    <a:pt x="19344" y="14901"/>
                    <a:pt x="19375" y="14882"/>
                  </a:cubicBezTo>
                  <a:cubicBezTo>
                    <a:pt x="19477" y="14835"/>
                    <a:pt x="19552" y="14682"/>
                    <a:pt x="19556" y="14506"/>
                  </a:cubicBezTo>
                  <a:cubicBezTo>
                    <a:pt x="19563" y="14309"/>
                    <a:pt x="19510" y="14123"/>
                    <a:pt x="19417" y="13997"/>
                  </a:cubicBezTo>
                  <a:cubicBezTo>
                    <a:pt x="19360" y="13923"/>
                    <a:pt x="19290" y="13888"/>
                    <a:pt x="19219" y="13893"/>
                  </a:cubicBezTo>
                  <a:close/>
                  <a:moveTo>
                    <a:pt x="13920" y="13953"/>
                  </a:moveTo>
                  <a:cubicBezTo>
                    <a:pt x="13939" y="13967"/>
                    <a:pt x="13969" y="13960"/>
                    <a:pt x="13978" y="13989"/>
                  </a:cubicBezTo>
                  <a:cubicBezTo>
                    <a:pt x="13987" y="14018"/>
                    <a:pt x="13988" y="14047"/>
                    <a:pt x="13989" y="14075"/>
                  </a:cubicBezTo>
                  <a:lnTo>
                    <a:pt x="13968" y="14061"/>
                  </a:lnTo>
                  <a:lnTo>
                    <a:pt x="13939" y="14038"/>
                  </a:lnTo>
                  <a:cubicBezTo>
                    <a:pt x="13936" y="14039"/>
                    <a:pt x="13931" y="14040"/>
                    <a:pt x="13931" y="14040"/>
                  </a:cubicBezTo>
                  <a:lnTo>
                    <a:pt x="13920" y="13953"/>
                  </a:lnTo>
                  <a:close/>
                  <a:moveTo>
                    <a:pt x="1171" y="13980"/>
                  </a:moveTo>
                  <a:cubicBezTo>
                    <a:pt x="1185" y="13972"/>
                    <a:pt x="1236" y="14009"/>
                    <a:pt x="1270" y="14065"/>
                  </a:cubicBezTo>
                  <a:cubicBezTo>
                    <a:pt x="1268" y="14083"/>
                    <a:pt x="1257" y="14097"/>
                    <a:pt x="1251" y="14111"/>
                  </a:cubicBezTo>
                  <a:cubicBezTo>
                    <a:pt x="1247" y="14120"/>
                    <a:pt x="1246" y="14130"/>
                    <a:pt x="1247" y="14140"/>
                  </a:cubicBezTo>
                  <a:cubicBezTo>
                    <a:pt x="1280" y="14374"/>
                    <a:pt x="1378" y="14568"/>
                    <a:pt x="1512" y="14663"/>
                  </a:cubicBezTo>
                  <a:lnTo>
                    <a:pt x="1518" y="14665"/>
                  </a:lnTo>
                  <a:cubicBezTo>
                    <a:pt x="1525" y="14667"/>
                    <a:pt x="1533" y="14666"/>
                    <a:pt x="1540" y="14659"/>
                  </a:cubicBezTo>
                  <a:cubicBezTo>
                    <a:pt x="1544" y="14652"/>
                    <a:pt x="1548" y="14645"/>
                    <a:pt x="1552" y="14640"/>
                  </a:cubicBezTo>
                  <a:cubicBezTo>
                    <a:pt x="1572" y="14691"/>
                    <a:pt x="1577" y="14753"/>
                    <a:pt x="1566" y="14811"/>
                  </a:cubicBezTo>
                  <a:cubicBezTo>
                    <a:pt x="1563" y="14830"/>
                    <a:pt x="1545" y="14832"/>
                    <a:pt x="1521" y="14824"/>
                  </a:cubicBezTo>
                  <a:cubicBezTo>
                    <a:pt x="1417" y="14781"/>
                    <a:pt x="1157" y="14269"/>
                    <a:pt x="1156" y="14056"/>
                  </a:cubicBezTo>
                  <a:cubicBezTo>
                    <a:pt x="1159" y="14037"/>
                    <a:pt x="1157" y="13988"/>
                    <a:pt x="1171" y="13980"/>
                  </a:cubicBezTo>
                  <a:close/>
                  <a:moveTo>
                    <a:pt x="19215" y="13999"/>
                  </a:moveTo>
                  <a:cubicBezTo>
                    <a:pt x="19276" y="13991"/>
                    <a:pt x="19336" y="14020"/>
                    <a:pt x="19384" y="14083"/>
                  </a:cubicBezTo>
                  <a:cubicBezTo>
                    <a:pt x="19461" y="14189"/>
                    <a:pt x="19503" y="14348"/>
                    <a:pt x="19498" y="14513"/>
                  </a:cubicBezTo>
                  <a:cubicBezTo>
                    <a:pt x="19498" y="14655"/>
                    <a:pt x="19442" y="14780"/>
                    <a:pt x="19359" y="14817"/>
                  </a:cubicBezTo>
                  <a:cubicBezTo>
                    <a:pt x="19240" y="14883"/>
                    <a:pt x="19107" y="14831"/>
                    <a:pt x="19021" y="14681"/>
                  </a:cubicBezTo>
                  <a:cubicBezTo>
                    <a:pt x="18975" y="14557"/>
                    <a:pt x="18968" y="14399"/>
                    <a:pt x="18998" y="14262"/>
                  </a:cubicBezTo>
                  <a:cubicBezTo>
                    <a:pt x="19023" y="14136"/>
                    <a:pt x="19083" y="14038"/>
                    <a:pt x="19162" y="14005"/>
                  </a:cubicBezTo>
                  <a:cubicBezTo>
                    <a:pt x="19179" y="14000"/>
                    <a:pt x="19198" y="13998"/>
                    <a:pt x="19215" y="13999"/>
                  </a:cubicBezTo>
                  <a:close/>
                  <a:moveTo>
                    <a:pt x="3556" y="14011"/>
                  </a:moveTo>
                  <a:cubicBezTo>
                    <a:pt x="3548" y="14011"/>
                    <a:pt x="3540" y="14014"/>
                    <a:pt x="3534" y="14021"/>
                  </a:cubicBezTo>
                  <a:cubicBezTo>
                    <a:pt x="3458" y="14088"/>
                    <a:pt x="2949" y="14132"/>
                    <a:pt x="2817" y="14119"/>
                  </a:cubicBezTo>
                  <a:lnTo>
                    <a:pt x="2820" y="14129"/>
                  </a:lnTo>
                  <a:cubicBezTo>
                    <a:pt x="2805" y="14124"/>
                    <a:pt x="2792" y="14140"/>
                    <a:pt x="2789" y="14164"/>
                  </a:cubicBezTo>
                  <a:cubicBezTo>
                    <a:pt x="2786" y="14187"/>
                    <a:pt x="2796" y="14210"/>
                    <a:pt x="2810" y="14215"/>
                  </a:cubicBezTo>
                  <a:cubicBezTo>
                    <a:pt x="2919" y="14219"/>
                    <a:pt x="3465" y="14186"/>
                    <a:pt x="3562" y="14099"/>
                  </a:cubicBezTo>
                  <a:cubicBezTo>
                    <a:pt x="3564" y="14097"/>
                    <a:pt x="3565" y="14094"/>
                    <a:pt x="3567" y="14092"/>
                  </a:cubicBezTo>
                  <a:cubicBezTo>
                    <a:pt x="3579" y="14078"/>
                    <a:pt x="3583" y="14047"/>
                    <a:pt x="3574" y="14027"/>
                  </a:cubicBezTo>
                  <a:cubicBezTo>
                    <a:pt x="3570" y="14017"/>
                    <a:pt x="3563" y="14012"/>
                    <a:pt x="3556" y="14011"/>
                  </a:cubicBezTo>
                  <a:close/>
                  <a:moveTo>
                    <a:pt x="6979" y="14048"/>
                  </a:moveTo>
                  <a:cubicBezTo>
                    <a:pt x="6966" y="14154"/>
                    <a:pt x="6958" y="14243"/>
                    <a:pt x="6957" y="14311"/>
                  </a:cubicBezTo>
                  <a:lnTo>
                    <a:pt x="6825" y="14268"/>
                  </a:lnTo>
                  <a:cubicBezTo>
                    <a:pt x="6830" y="14225"/>
                    <a:pt x="6837" y="14172"/>
                    <a:pt x="6844" y="14108"/>
                  </a:cubicBezTo>
                  <a:cubicBezTo>
                    <a:pt x="6892" y="14100"/>
                    <a:pt x="6935" y="14078"/>
                    <a:pt x="6979" y="14048"/>
                  </a:cubicBezTo>
                  <a:close/>
                  <a:moveTo>
                    <a:pt x="13946" y="14140"/>
                  </a:moveTo>
                  <a:cubicBezTo>
                    <a:pt x="13964" y="14155"/>
                    <a:pt x="13982" y="14167"/>
                    <a:pt x="14002" y="14173"/>
                  </a:cubicBezTo>
                  <a:cubicBezTo>
                    <a:pt x="14008" y="14219"/>
                    <a:pt x="14016" y="14262"/>
                    <a:pt x="14023" y="14303"/>
                  </a:cubicBezTo>
                  <a:lnTo>
                    <a:pt x="14008" y="14295"/>
                  </a:lnTo>
                  <a:cubicBezTo>
                    <a:pt x="13994" y="14287"/>
                    <a:pt x="13980" y="14282"/>
                    <a:pt x="13965" y="14276"/>
                  </a:cubicBezTo>
                  <a:lnTo>
                    <a:pt x="13969" y="14276"/>
                  </a:lnTo>
                  <a:cubicBezTo>
                    <a:pt x="13962" y="14229"/>
                    <a:pt x="13955" y="14183"/>
                    <a:pt x="13946" y="14140"/>
                  </a:cubicBezTo>
                  <a:close/>
                  <a:moveTo>
                    <a:pt x="16817" y="14161"/>
                  </a:moveTo>
                  <a:cubicBezTo>
                    <a:pt x="16810" y="14161"/>
                    <a:pt x="16803" y="14165"/>
                    <a:pt x="16797" y="14172"/>
                  </a:cubicBezTo>
                  <a:cubicBezTo>
                    <a:pt x="16731" y="14227"/>
                    <a:pt x="16680" y="14322"/>
                    <a:pt x="16657" y="14440"/>
                  </a:cubicBezTo>
                  <a:cubicBezTo>
                    <a:pt x="16651" y="14515"/>
                    <a:pt x="16664" y="14590"/>
                    <a:pt x="16694" y="14649"/>
                  </a:cubicBezTo>
                  <a:cubicBezTo>
                    <a:pt x="16745" y="14743"/>
                    <a:pt x="16820" y="14789"/>
                    <a:pt x="16895" y="14773"/>
                  </a:cubicBezTo>
                  <a:cubicBezTo>
                    <a:pt x="16939" y="14768"/>
                    <a:pt x="16981" y="14750"/>
                    <a:pt x="17018" y="14714"/>
                  </a:cubicBezTo>
                  <a:cubicBezTo>
                    <a:pt x="17024" y="14708"/>
                    <a:pt x="17029" y="14694"/>
                    <a:pt x="17031" y="14682"/>
                  </a:cubicBezTo>
                  <a:cubicBezTo>
                    <a:pt x="17033" y="14672"/>
                    <a:pt x="17032" y="14664"/>
                    <a:pt x="17029" y="14654"/>
                  </a:cubicBezTo>
                  <a:cubicBezTo>
                    <a:pt x="17029" y="14654"/>
                    <a:pt x="16915" y="14351"/>
                    <a:pt x="16834" y="14175"/>
                  </a:cubicBezTo>
                  <a:cubicBezTo>
                    <a:pt x="16830" y="14166"/>
                    <a:pt x="16823" y="14161"/>
                    <a:pt x="16817" y="14161"/>
                  </a:cubicBezTo>
                  <a:close/>
                  <a:moveTo>
                    <a:pt x="16811" y="14265"/>
                  </a:moveTo>
                  <a:cubicBezTo>
                    <a:pt x="16869" y="14398"/>
                    <a:pt x="16941" y="14581"/>
                    <a:pt x="16971" y="14660"/>
                  </a:cubicBezTo>
                  <a:cubicBezTo>
                    <a:pt x="16893" y="14718"/>
                    <a:pt x="16798" y="14689"/>
                    <a:pt x="16735" y="14592"/>
                  </a:cubicBezTo>
                  <a:cubicBezTo>
                    <a:pt x="16715" y="14553"/>
                    <a:pt x="16708" y="14506"/>
                    <a:pt x="16712" y="14456"/>
                  </a:cubicBezTo>
                  <a:cubicBezTo>
                    <a:pt x="16718" y="14393"/>
                    <a:pt x="16749" y="14329"/>
                    <a:pt x="16811" y="14265"/>
                  </a:cubicBezTo>
                  <a:close/>
                  <a:moveTo>
                    <a:pt x="13990" y="14380"/>
                  </a:moveTo>
                  <a:cubicBezTo>
                    <a:pt x="14007" y="14390"/>
                    <a:pt x="14024" y="14398"/>
                    <a:pt x="14041" y="14403"/>
                  </a:cubicBezTo>
                  <a:cubicBezTo>
                    <a:pt x="14051" y="14454"/>
                    <a:pt x="14060" y="14499"/>
                    <a:pt x="14070" y="14538"/>
                  </a:cubicBezTo>
                  <a:cubicBezTo>
                    <a:pt x="14048" y="14528"/>
                    <a:pt x="14020" y="14507"/>
                    <a:pt x="14014" y="14508"/>
                  </a:cubicBezTo>
                  <a:cubicBezTo>
                    <a:pt x="14013" y="14508"/>
                    <a:pt x="14013" y="14508"/>
                    <a:pt x="14013" y="14508"/>
                  </a:cubicBezTo>
                  <a:cubicBezTo>
                    <a:pt x="14003" y="14466"/>
                    <a:pt x="13994" y="14420"/>
                    <a:pt x="13983" y="14381"/>
                  </a:cubicBezTo>
                  <a:lnTo>
                    <a:pt x="13990" y="14380"/>
                  </a:lnTo>
                  <a:close/>
                  <a:moveTo>
                    <a:pt x="1256" y="14557"/>
                  </a:moveTo>
                  <a:lnTo>
                    <a:pt x="1272" y="14589"/>
                  </a:lnTo>
                  <a:cubicBezTo>
                    <a:pt x="1225" y="14682"/>
                    <a:pt x="993" y="15071"/>
                    <a:pt x="904" y="15220"/>
                  </a:cubicBezTo>
                  <a:cubicBezTo>
                    <a:pt x="875" y="15261"/>
                    <a:pt x="844" y="15297"/>
                    <a:pt x="811" y="15328"/>
                  </a:cubicBezTo>
                  <a:cubicBezTo>
                    <a:pt x="832" y="15256"/>
                    <a:pt x="859" y="15165"/>
                    <a:pt x="865" y="15150"/>
                  </a:cubicBezTo>
                  <a:cubicBezTo>
                    <a:pt x="897" y="15101"/>
                    <a:pt x="1147" y="14716"/>
                    <a:pt x="1256" y="14557"/>
                  </a:cubicBezTo>
                  <a:close/>
                  <a:moveTo>
                    <a:pt x="14031" y="14605"/>
                  </a:moveTo>
                  <a:cubicBezTo>
                    <a:pt x="14054" y="14618"/>
                    <a:pt x="14077" y="14627"/>
                    <a:pt x="14101" y="14635"/>
                  </a:cubicBezTo>
                  <a:cubicBezTo>
                    <a:pt x="14116" y="14679"/>
                    <a:pt x="14130" y="14724"/>
                    <a:pt x="14146" y="14767"/>
                  </a:cubicBezTo>
                  <a:lnTo>
                    <a:pt x="14132" y="14768"/>
                  </a:lnTo>
                  <a:cubicBezTo>
                    <a:pt x="14112" y="14759"/>
                    <a:pt x="14092" y="14753"/>
                    <a:pt x="14071" y="14748"/>
                  </a:cubicBezTo>
                  <a:lnTo>
                    <a:pt x="14066" y="14748"/>
                  </a:lnTo>
                  <a:cubicBezTo>
                    <a:pt x="14055" y="14701"/>
                    <a:pt x="14046" y="14656"/>
                    <a:pt x="14031" y="14605"/>
                  </a:cubicBezTo>
                  <a:close/>
                  <a:moveTo>
                    <a:pt x="17342" y="14748"/>
                  </a:moveTo>
                  <a:cubicBezTo>
                    <a:pt x="17298" y="14759"/>
                    <a:pt x="17254" y="14784"/>
                    <a:pt x="17216" y="14824"/>
                  </a:cubicBezTo>
                  <a:cubicBezTo>
                    <a:pt x="17209" y="14829"/>
                    <a:pt x="17206" y="14843"/>
                    <a:pt x="17204" y="14855"/>
                  </a:cubicBezTo>
                  <a:cubicBezTo>
                    <a:pt x="17202" y="14866"/>
                    <a:pt x="17202" y="14873"/>
                    <a:pt x="17205" y="14884"/>
                  </a:cubicBezTo>
                  <a:cubicBezTo>
                    <a:pt x="17205" y="14884"/>
                    <a:pt x="17365" y="15321"/>
                    <a:pt x="17424" y="15479"/>
                  </a:cubicBezTo>
                  <a:cubicBezTo>
                    <a:pt x="17430" y="15492"/>
                    <a:pt x="17442" y="15506"/>
                    <a:pt x="17452" y="15506"/>
                  </a:cubicBezTo>
                  <a:cubicBezTo>
                    <a:pt x="17456" y="15507"/>
                    <a:pt x="17457" y="15506"/>
                    <a:pt x="17461" y="15504"/>
                  </a:cubicBezTo>
                  <a:cubicBezTo>
                    <a:pt x="17581" y="15385"/>
                    <a:pt x="17633" y="15139"/>
                    <a:pt x="17587" y="14920"/>
                  </a:cubicBezTo>
                  <a:cubicBezTo>
                    <a:pt x="17566" y="14840"/>
                    <a:pt x="17527" y="14783"/>
                    <a:pt x="17477" y="14755"/>
                  </a:cubicBezTo>
                  <a:cubicBezTo>
                    <a:pt x="17433" y="14739"/>
                    <a:pt x="17387" y="14736"/>
                    <a:pt x="17342" y="14748"/>
                  </a:cubicBezTo>
                  <a:close/>
                  <a:moveTo>
                    <a:pt x="14988" y="14830"/>
                  </a:moveTo>
                  <a:cubicBezTo>
                    <a:pt x="15002" y="14883"/>
                    <a:pt x="15014" y="14939"/>
                    <a:pt x="15024" y="14995"/>
                  </a:cubicBezTo>
                  <a:lnTo>
                    <a:pt x="15025" y="15012"/>
                  </a:lnTo>
                  <a:cubicBezTo>
                    <a:pt x="15001" y="15000"/>
                    <a:pt x="14977" y="14982"/>
                    <a:pt x="14954" y="14960"/>
                  </a:cubicBezTo>
                  <a:cubicBezTo>
                    <a:pt x="14964" y="14915"/>
                    <a:pt x="14973" y="14871"/>
                    <a:pt x="14981" y="14832"/>
                  </a:cubicBezTo>
                  <a:lnTo>
                    <a:pt x="14988" y="14830"/>
                  </a:lnTo>
                  <a:close/>
                  <a:moveTo>
                    <a:pt x="14082" y="14838"/>
                  </a:moveTo>
                  <a:lnTo>
                    <a:pt x="14109" y="14849"/>
                  </a:lnTo>
                  <a:cubicBezTo>
                    <a:pt x="14132" y="14860"/>
                    <a:pt x="14156" y="14866"/>
                    <a:pt x="14180" y="14870"/>
                  </a:cubicBezTo>
                  <a:cubicBezTo>
                    <a:pt x="14201" y="14917"/>
                    <a:pt x="14224" y="14964"/>
                    <a:pt x="14247" y="15008"/>
                  </a:cubicBezTo>
                  <a:lnTo>
                    <a:pt x="14219" y="15011"/>
                  </a:lnTo>
                  <a:cubicBezTo>
                    <a:pt x="14197" y="15014"/>
                    <a:pt x="14172" y="15016"/>
                    <a:pt x="14151" y="15019"/>
                  </a:cubicBezTo>
                  <a:lnTo>
                    <a:pt x="14158" y="15012"/>
                  </a:lnTo>
                  <a:cubicBezTo>
                    <a:pt x="14133" y="14970"/>
                    <a:pt x="14112" y="14925"/>
                    <a:pt x="14093" y="14876"/>
                  </a:cubicBezTo>
                  <a:lnTo>
                    <a:pt x="14082" y="14838"/>
                  </a:lnTo>
                  <a:close/>
                  <a:moveTo>
                    <a:pt x="17361" y="14841"/>
                  </a:moveTo>
                  <a:cubicBezTo>
                    <a:pt x="17393" y="14834"/>
                    <a:pt x="17426" y="14835"/>
                    <a:pt x="17459" y="14846"/>
                  </a:cubicBezTo>
                  <a:cubicBezTo>
                    <a:pt x="17495" y="14865"/>
                    <a:pt x="17528" y="14904"/>
                    <a:pt x="17544" y="14962"/>
                  </a:cubicBezTo>
                  <a:cubicBezTo>
                    <a:pt x="17573" y="15120"/>
                    <a:pt x="17539" y="15290"/>
                    <a:pt x="17461" y="15393"/>
                  </a:cubicBezTo>
                  <a:cubicBezTo>
                    <a:pt x="17406" y="15249"/>
                    <a:pt x="17306" y="14987"/>
                    <a:pt x="17268" y="14892"/>
                  </a:cubicBezTo>
                  <a:cubicBezTo>
                    <a:pt x="17298" y="14866"/>
                    <a:pt x="17328" y="14849"/>
                    <a:pt x="17361" y="14841"/>
                  </a:cubicBezTo>
                  <a:close/>
                  <a:moveTo>
                    <a:pt x="14938" y="15046"/>
                  </a:moveTo>
                  <a:cubicBezTo>
                    <a:pt x="14968" y="15072"/>
                    <a:pt x="14998" y="15093"/>
                    <a:pt x="15031" y="15108"/>
                  </a:cubicBezTo>
                  <a:cubicBezTo>
                    <a:pt x="15032" y="15138"/>
                    <a:pt x="15024" y="15173"/>
                    <a:pt x="15010" y="15214"/>
                  </a:cubicBezTo>
                  <a:cubicBezTo>
                    <a:pt x="14989" y="15209"/>
                    <a:pt x="14970" y="15200"/>
                    <a:pt x="14950" y="15185"/>
                  </a:cubicBezTo>
                  <a:cubicBezTo>
                    <a:pt x="14938" y="15176"/>
                    <a:pt x="14924" y="15169"/>
                    <a:pt x="14910" y="15163"/>
                  </a:cubicBezTo>
                  <a:cubicBezTo>
                    <a:pt x="14920" y="15125"/>
                    <a:pt x="14930" y="15084"/>
                    <a:pt x="14938" y="15046"/>
                  </a:cubicBezTo>
                  <a:close/>
                  <a:moveTo>
                    <a:pt x="14289" y="15090"/>
                  </a:moveTo>
                  <a:lnTo>
                    <a:pt x="14301" y="15090"/>
                  </a:lnTo>
                  <a:cubicBezTo>
                    <a:pt x="14318" y="15118"/>
                    <a:pt x="14335" y="15145"/>
                    <a:pt x="14354" y="15171"/>
                  </a:cubicBezTo>
                  <a:lnTo>
                    <a:pt x="14254" y="15182"/>
                  </a:lnTo>
                  <a:cubicBezTo>
                    <a:pt x="14236" y="15155"/>
                    <a:pt x="14218" y="15126"/>
                    <a:pt x="14194" y="15103"/>
                  </a:cubicBezTo>
                  <a:lnTo>
                    <a:pt x="14222" y="15098"/>
                  </a:lnTo>
                  <a:cubicBezTo>
                    <a:pt x="14245" y="15097"/>
                    <a:pt x="14267" y="15095"/>
                    <a:pt x="14289" y="15090"/>
                  </a:cubicBezTo>
                  <a:close/>
                  <a:moveTo>
                    <a:pt x="6759" y="15116"/>
                  </a:moveTo>
                  <a:cubicBezTo>
                    <a:pt x="6706" y="15127"/>
                    <a:pt x="6666" y="15198"/>
                    <a:pt x="6657" y="15285"/>
                  </a:cubicBezTo>
                  <a:cubicBezTo>
                    <a:pt x="6655" y="15420"/>
                    <a:pt x="6724" y="15420"/>
                    <a:pt x="6763" y="15433"/>
                  </a:cubicBezTo>
                  <a:cubicBezTo>
                    <a:pt x="6779" y="15433"/>
                    <a:pt x="6791" y="15438"/>
                    <a:pt x="6806" y="15447"/>
                  </a:cubicBezTo>
                  <a:cubicBezTo>
                    <a:pt x="6825" y="15462"/>
                    <a:pt x="6855" y="15495"/>
                    <a:pt x="6851" y="15528"/>
                  </a:cubicBezTo>
                  <a:cubicBezTo>
                    <a:pt x="6824" y="15590"/>
                    <a:pt x="6778" y="15622"/>
                    <a:pt x="6732" y="15610"/>
                  </a:cubicBezTo>
                  <a:cubicBezTo>
                    <a:pt x="6716" y="15604"/>
                    <a:pt x="6707" y="15592"/>
                    <a:pt x="6712" y="15552"/>
                  </a:cubicBezTo>
                  <a:cubicBezTo>
                    <a:pt x="6714" y="15528"/>
                    <a:pt x="6701" y="15502"/>
                    <a:pt x="6687" y="15498"/>
                  </a:cubicBezTo>
                  <a:cubicBezTo>
                    <a:pt x="6672" y="15495"/>
                    <a:pt x="6660" y="15516"/>
                    <a:pt x="6658" y="15541"/>
                  </a:cubicBezTo>
                  <a:cubicBezTo>
                    <a:pt x="6650" y="15611"/>
                    <a:pt x="6675" y="15682"/>
                    <a:pt x="6718" y="15696"/>
                  </a:cubicBezTo>
                  <a:lnTo>
                    <a:pt x="6726" y="15699"/>
                  </a:lnTo>
                  <a:cubicBezTo>
                    <a:pt x="6796" y="15716"/>
                    <a:pt x="6866" y="15660"/>
                    <a:pt x="6902" y="15560"/>
                  </a:cubicBezTo>
                  <a:cubicBezTo>
                    <a:pt x="6909" y="15526"/>
                    <a:pt x="6920" y="15442"/>
                    <a:pt x="6834" y="15373"/>
                  </a:cubicBezTo>
                  <a:cubicBezTo>
                    <a:pt x="6813" y="15359"/>
                    <a:pt x="6790" y="15352"/>
                    <a:pt x="6768" y="15352"/>
                  </a:cubicBezTo>
                  <a:cubicBezTo>
                    <a:pt x="6717" y="15344"/>
                    <a:pt x="6711" y="15321"/>
                    <a:pt x="6712" y="15288"/>
                  </a:cubicBezTo>
                  <a:cubicBezTo>
                    <a:pt x="6712" y="15256"/>
                    <a:pt x="6745" y="15217"/>
                    <a:pt x="6770" y="15209"/>
                  </a:cubicBezTo>
                  <a:cubicBezTo>
                    <a:pt x="6795" y="15201"/>
                    <a:pt x="6793" y="15217"/>
                    <a:pt x="6793" y="15217"/>
                  </a:cubicBezTo>
                  <a:cubicBezTo>
                    <a:pt x="6797" y="15240"/>
                    <a:pt x="6812" y="15250"/>
                    <a:pt x="6826" y="15242"/>
                  </a:cubicBezTo>
                  <a:cubicBezTo>
                    <a:pt x="6840" y="15234"/>
                    <a:pt x="6846" y="15210"/>
                    <a:pt x="6842" y="15187"/>
                  </a:cubicBezTo>
                  <a:cubicBezTo>
                    <a:pt x="6829" y="15134"/>
                    <a:pt x="6793" y="15102"/>
                    <a:pt x="6759" y="15116"/>
                  </a:cubicBezTo>
                  <a:close/>
                  <a:moveTo>
                    <a:pt x="14893" y="15247"/>
                  </a:moveTo>
                  <a:cubicBezTo>
                    <a:pt x="14906" y="15252"/>
                    <a:pt x="14919" y="15259"/>
                    <a:pt x="14931" y="15268"/>
                  </a:cubicBezTo>
                  <a:cubicBezTo>
                    <a:pt x="14951" y="15279"/>
                    <a:pt x="14972" y="15287"/>
                    <a:pt x="14993" y="15292"/>
                  </a:cubicBezTo>
                  <a:lnTo>
                    <a:pt x="14969" y="15380"/>
                  </a:lnTo>
                  <a:cubicBezTo>
                    <a:pt x="14938" y="15380"/>
                    <a:pt x="14907" y="15374"/>
                    <a:pt x="14877" y="15363"/>
                  </a:cubicBezTo>
                  <a:lnTo>
                    <a:pt x="14863" y="15365"/>
                  </a:lnTo>
                  <a:lnTo>
                    <a:pt x="14893" y="15247"/>
                  </a:lnTo>
                  <a:close/>
                  <a:moveTo>
                    <a:pt x="5632" y="15254"/>
                  </a:moveTo>
                  <a:cubicBezTo>
                    <a:pt x="5614" y="15232"/>
                    <a:pt x="5590" y="15266"/>
                    <a:pt x="5578" y="15327"/>
                  </a:cubicBezTo>
                  <a:cubicBezTo>
                    <a:pt x="5566" y="15387"/>
                    <a:pt x="5570" y="15451"/>
                    <a:pt x="5587" y="15472"/>
                  </a:cubicBezTo>
                  <a:lnTo>
                    <a:pt x="5614" y="15480"/>
                  </a:lnTo>
                  <a:cubicBezTo>
                    <a:pt x="5633" y="15492"/>
                    <a:pt x="5652" y="15499"/>
                    <a:pt x="5671" y="15499"/>
                  </a:cubicBezTo>
                  <a:cubicBezTo>
                    <a:pt x="5691" y="15492"/>
                    <a:pt x="5710" y="15438"/>
                    <a:pt x="5712" y="15377"/>
                  </a:cubicBezTo>
                  <a:cubicBezTo>
                    <a:pt x="5713" y="15375"/>
                    <a:pt x="5713" y="15372"/>
                    <a:pt x="5713" y="15369"/>
                  </a:cubicBezTo>
                  <a:cubicBezTo>
                    <a:pt x="5716" y="15309"/>
                    <a:pt x="5705" y="15264"/>
                    <a:pt x="5685" y="15271"/>
                  </a:cubicBezTo>
                  <a:cubicBezTo>
                    <a:pt x="5667" y="15272"/>
                    <a:pt x="5648" y="15265"/>
                    <a:pt x="5632" y="15254"/>
                  </a:cubicBezTo>
                  <a:close/>
                  <a:moveTo>
                    <a:pt x="6451" y="15257"/>
                  </a:moveTo>
                  <a:cubicBezTo>
                    <a:pt x="6423" y="15265"/>
                    <a:pt x="6402" y="15286"/>
                    <a:pt x="6390" y="15311"/>
                  </a:cubicBezTo>
                  <a:cubicBezTo>
                    <a:pt x="6370" y="15348"/>
                    <a:pt x="6364" y="15401"/>
                    <a:pt x="6374" y="15449"/>
                  </a:cubicBezTo>
                  <a:cubicBezTo>
                    <a:pt x="6385" y="15523"/>
                    <a:pt x="6442" y="15540"/>
                    <a:pt x="6493" y="15555"/>
                  </a:cubicBezTo>
                  <a:cubicBezTo>
                    <a:pt x="6543" y="15569"/>
                    <a:pt x="6554" y="15596"/>
                    <a:pt x="6555" y="15606"/>
                  </a:cubicBezTo>
                  <a:cubicBezTo>
                    <a:pt x="6556" y="15615"/>
                    <a:pt x="6545" y="15631"/>
                    <a:pt x="6528" y="15642"/>
                  </a:cubicBezTo>
                  <a:cubicBezTo>
                    <a:pt x="6499" y="15667"/>
                    <a:pt x="6466" y="15656"/>
                    <a:pt x="6445" y="15615"/>
                  </a:cubicBezTo>
                  <a:cubicBezTo>
                    <a:pt x="6444" y="15612"/>
                    <a:pt x="6442" y="15616"/>
                    <a:pt x="6441" y="15614"/>
                  </a:cubicBezTo>
                  <a:cubicBezTo>
                    <a:pt x="6430" y="15597"/>
                    <a:pt x="6415" y="15592"/>
                    <a:pt x="6404" y="15609"/>
                  </a:cubicBezTo>
                  <a:cubicBezTo>
                    <a:pt x="6394" y="15626"/>
                    <a:pt x="6392" y="15652"/>
                    <a:pt x="6402" y="15669"/>
                  </a:cubicBezTo>
                  <a:cubicBezTo>
                    <a:pt x="6421" y="15707"/>
                    <a:pt x="6446" y="15735"/>
                    <a:pt x="6474" y="15745"/>
                  </a:cubicBezTo>
                  <a:cubicBezTo>
                    <a:pt x="6500" y="15750"/>
                    <a:pt x="6528" y="15742"/>
                    <a:pt x="6550" y="15725"/>
                  </a:cubicBezTo>
                  <a:cubicBezTo>
                    <a:pt x="6585" y="15707"/>
                    <a:pt x="6607" y="15659"/>
                    <a:pt x="6606" y="15599"/>
                  </a:cubicBezTo>
                  <a:cubicBezTo>
                    <a:pt x="6602" y="15557"/>
                    <a:pt x="6583" y="15494"/>
                    <a:pt x="6503" y="15468"/>
                  </a:cubicBezTo>
                  <a:lnTo>
                    <a:pt x="6499" y="15468"/>
                  </a:lnTo>
                  <a:cubicBezTo>
                    <a:pt x="6439" y="15448"/>
                    <a:pt x="6423" y="15420"/>
                    <a:pt x="6423" y="15420"/>
                  </a:cubicBezTo>
                  <a:cubicBezTo>
                    <a:pt x="6423" y="15402"/>
                    <a:pt x="6429" y="15385"/>
                    <a:pt x="6437" y="15373"/>
                  </a:cubicBezTo>
                  <a:cubicBezTo>
                    <a:pt x="6457" y="15323"/>
                    <a:pt x="6505" y="15348"/>
                    <a:pt x="6546" y="15377"/>
                  </a:cubicBezTo>
                  <a:cubicBezTo>
                    <a:pt x="6559" y="15386"/>
                    <a:pt x="6576" y="15372"/>
                    <a:pt x="6581" y="15350"/>
                  </a:cubicBezTo>
                  <a:cubicBezTo>
                    <a:pt x="6587" y="15329"/>
                    <a:pt x="6578" y="15302"/>
                    <a:pt x="6565" y="15293"/>
                  </a:cubicBezTo>
                  <a:cubicBezTo>
                    <a:pt x="6515" y="15256"/>
                    <a:pt x="6480" y="15249"/>
                    <a:pt x="6451" y="15257"/>
                  </a:cubicBezTo>
                  <a:close/>
                  <a:moveTo>
                    <a:pt x="14419" y="15257"/>
                  </a:moveTo>
                  <a:cubicBezTo>
                    <a:pt x="14441" y="15284"/>
                    <a:pt x="14463" y="15307"/>
                    <a:pt x="14486" y="15333"/>
                  </a:cubicBezTo>
                  <a:lnTo>
                    <a:pt x="14461" y="15355"/>
                  </a:lnTo>
                  <a:cubicBezTo>
                    <a:pt x="14448" y="15366"/>
                    <a:pt x="14435" y="15379"/>
                    <a:pt x="14423" y="15395"/>
                  </a:cubicBezTo>
                  <a:cubicBezTo>
                    <a:pt x="14423" y="15405"/>
                    <a:pt x="14423" y="15406"/>
                    <a:pt x="14423" y="15406"/>
                  </a:cubicBezTo>
                  <a:cubicBezTo>
                    <a:pt x="14381" y="15365"/>
                    <a:pt x="14345" y="15320"/>
                    <a:pt x="14309" y="15273"/>
                  </a:cubicBezTo>
                  <a:lnTo>
                    <a:pt x="14368" y="15266"/>
                  </a:lnTo>
                  <a:lnTo>
                    <a:pt x="14372" y="15265"/>
                  </a:lnTo>
                  <a:cubicBezTo>
                    <a:pt x="14388" y="15264"/>
                    <a:pt x="14404" y="15262"/>
                    <a:pt x="14419" y="15257"/>
                  </a:cubicBezTo>
                  <a:close/>
                  <a:moveTo>
                    <a:pt x="4731" y="15322"/>
                  </a:moveTo>
                  <a:cubicBezTo>
                    <a:pt x="4676" y="15299"/>
                    <a:pt x="4616" y="15331"/>
                    <a:pt x="4577" y="15399"/>
                  </a:cubicBezTo>
                  <a:cubicBezTo>
                    <a:pt x="4571" y="15411"/>
                    <a:pt x="4570" y="15422"/>
                    <a:pt x="4572" y="15436"/>
                  </a:cubicBezTo>
                  <a:cubicBezTo>
                    <a:pt x="4576" y="15472"/>
                    <a:pt x="4684" y="16322"/>
                    <a:pt x="4710" y="16494"/>
                  </a:cubicBezTo>
                  <a:cubicBezTo>
                    <a:pt x="4712" y="16510"/>
                    <a:pt x="4718" y="16527"/>
                    <a:pt x="4728" y="16530"/>
                  </a:cubicBezTo>
                  <a:lnTo>
                    <a:pt x="4729" y="16524"/>
                  </a:lnTo>
                  <a:cubicBezTo>
                    <a:pt x="4792" y="16524"/>
                    <a:pt x="4855" y="16501"/>
                    <a:pt x="4911" y="16454"/>
                  </a:cubicBezTo>
                  <a:cubicBezTo>
                    <a:pt x="4969" y="16377"/>
                    <a:pt x="4991" y="16248"/>
                    <a:pt x="4972" y="16129"/>
                  </a:cubicBezTo>
                  <a:cubicBezTo>
                    <a:pt x="4967" y="16029"/>
                    <a:pt x="4937" y="15943"/>
                    <a:pt x="4888" y="15883"/>
                  </a:cubicBezTo>
                  <a:cubicBezTo>
                    <a:pt x="4857" y="15851"/>
                    <a:pt x="4822" y="15827"/>
                    <a:pt x="4786" y="15820"/>
                  </a:cubicBezTo>
                  <a:cubicBezTo>
                    <a:pt x="4794" y="15805"/>
                    <a:pt x="4798" y="15791"/>
                    <a:pt x="4805" y="15774"/>
                  </a:cubicBezTo>
                  <a:cubicBezTo>
                    <a:pt x="4839" y="15696"/>
                    <a:pt x="4851" y="15599"/>
                    <a:pt x="4837" y="15506"/>
                  </a:cubicBezTo>
                  <a:cubicBezTo>
                    <a:pt x="4823" y="15418"/>
                    <a:pt x="4784" y="15345"/>
                    <a:pt x="4731" y="15322"/>
                  </a:cubicBezTo>
                  <a:close/>
                  <a:moveTo>
                    <a:pt x="14527" y="15377"/>
                  </a:moveTo>
                  <a:cubicBezTo>
                    <a:pt x="14552" y="15403"/>
                    <a:pt x="14580" y="15424"/>
                    <a:pt x="14606" y="15447"/>
                  </a:cubicBezTo>
                  <a:cubicBezTo>
                    <a:pt x="14583" y="15472"/>
                    <a:pt x="14560" y="15498"/>
                    <a:pt x="14538" y="15526"/>
                  </a:cubicBezTo>
                  <a:lnTo>
                    <a:pt x="14545" y="15526"/>
                  </a:lnTo>
                  <a:lnTo>
                    <a:pt x="14537" y="15533"/>
                  </a:lnTo>
                  <a:lnTo>
                    <a:pt x="14459" y="15453"/>
                  </a:lnTo>
                  <a:lnTo>
                    <a:pt x="14482" y="15431"/>
                  </a:lnTo>
                  <a:cubicBezTo>
                    <a:pt x="14499" y="15417"/>
                    <a:pt x="14513" y="15399"/>
                    <a:pt x="14527" y="15377"/>
                  </a:cubicBezTo>
                  <a:close/>
                  <a:moveTo>
                    <a:pt x="6238" y="15404"/>
                  </a:moveTo>
                  <a:cubicBezTo>
                    <a:pt x="6193" y="15395"/>
                    <a:pt x="6149" y="15421"/>
                    <a:pt x="6120" y="15479"/>
                  </a:cubicBezTo>
                  <a:cubicBezTo>
                    <a:pt x="6079" y="15599"/>
                    <a:pt x="6106" y="15752"/>
                    <a:pt x="6178" y="15821"/>
                  </a:cubicBezTo>
                  <a:cubicBezTo>
                    <a:pt x="6198" y="15846"/>
                    <a:pt x="6222" y="15865"/>
                    <a:pt x="6246" y="15874"/>
                  </a:cubicBezTo>
                  <a:cubicBezTo>
                    <a:pt x="6287" y="15890"/>
                    <a:pt x="6328" y="15867"/>
                    <a:pt x="6353" y="15810"/>
                  </a:cubicBezTo>
                  <a:cubicBezTo>
                    <a:pt x="6354" y="15810"/>
                    <a:pt x="6354" y="15805"/>
                    <a:pt x="6354" y="15804"/>
                  </a:cubicBezTo>
                  <a:cubicBezTo>
                    <a:pt x="6362" y="15785"/>
                    <a:pt x="6358" y="15762"/>
                    <a:pt x="6347" y="15748"/>
                  </a:cubicBezTo>
                  <a:cubicBezTo>
                    <a:pt x="6335" y="15734"/>
                    <a:pt x="6319" y="15733"/>
                    <a:pt x="6310" y="15752"/>
                  </a:cubicBezTo>
                  <a:cubicBezTo>
                    <a:pt x="6276" y="15825"/>
                    <a:pt x="6221" y="15769"/>
                    <a:pt x="6209" y="15756"/>
                  </a:cubicBezTo>
                  <a:cubicBezTo>
                    <a:pt x="6194" y="15739"/>
                    <a:pt x="6182" y="15716"/>
                    <a:pt x="6172" y="15691"/>
                  </a:cubicBezTo>
                  <a:cubicBezTo>
                    <a:pt x="6214" y="15684"/>
                    <a:pt x="6256" y="15649"/>
                    <a:pt x="6287" y="15601"/>
                  </a:cubicBezTo>
                  <a:cubicBezTo>
                    <a:pt x="6304" y="15570"/>
                    <a:pt x="6309" y="15525"/>
                    <a:pt x="6301" y="15485"/>
                  </a:cubicBezTo>
                  <a:cubicBezTo>
                    <a:pt x="6292" y="15440"/>
                    <a:pt x="6266" y="15411"/>
                    <a:pt x="6238" y="15404"/>
                  </a:cubicBezTo>
                  <a:close/>
                  <a:moveTo>
                    <a:pt x="4700" y="15407"/>
                  </a:moveTo>
                  <a:cubicBezTo>
                    <a:pt x="4739" y="15416"/>
                    <a:pt x="4773" y="15461"/>
                    <a:pt x="4784" y="15526"/>
                  </a:cubicBezTo>
                  <a:cubicBezTo>
                    <a:pt x="4793" y="15595"/>
                    <a:pt x="4785" y="15663"/>
                    <a:pt x="4761" y="15721"/>
                  </a:cubicBezTo>
                  <a:cubicBezTo>
                    <a:pt x="4740" y="15771"/>
                    <a:pt x="4710" y="15811"/>
                    <a:pt x="4676" y="15829"/>
                  </a:cubicBezTo>
                  <a:lnTo>
                    <a:pt x="4630" y="15447"/>
                  </a:lnTo>
                  <a:cubicBezTo>
                    <a:pt x="4641" y="15433"/>
                    <a:pt x="4648" y="15418"/>
                    <a:pt x="4661" y="15412"/>
                  </a:cubicBezTo>
                  <a:cubicBezTo>
                    <a:pt x="4674" y="15406"/>
                    <a:pt x="4688" y="15405"/>
                    <a:pt x="4700" y="15407"/>
                  </a:cubicBezTo>
                  <a:close/>
                  <a:moveTo>
                    <a:pt x="14838" y="15447"/>
                  </a:moveTo>
                  <a:lnTo>
                    <a:pt x="14863" y="15455"/>
                  </a:lnTo>
                  <a:cubicBezTo>
                    <a:pt x="14888" y="15463"/>
                    <a:pt x="14913" y="15469"/>
                    <a:pt x="14938" y="15472"/>
                  </a:cubicBezTo>
                  <a:lnTo>
                    <a:pt x="14918" y="15534"/>
                  </a:lnTo>
                  <a:cubicBezTo>
                    <a:pt x="14890" y="15536"/>
                    <a:pt x="14862" y="15532"/>
                    <a:pt x="14835" y="15518"/>
                  </a:cubicBezTo>
                  <a:lnTo>
                    <a:pt x="14818" y="15520"/>
                  </a:lnTo>
                  <a:cubicBezTo>
                    <a:pt x="14824" y="15496"/>
                    <a:pt x="14832" y="15473"/>
                    <a:pt x="14838" y="15447"/>
                  </a:cubicBezTo>
                  <a:close/>
                  <a:moveTo>
                    <a:pt x="5930" y="15472"/>
                  </a:moveTo>
                  <a:cubicBezTo>
                    <a:pt x="5908" y="15470"/>
                    <a:pt x="5886" y="15477"/>
                    <a:pt x="5867" y="15495"/>
                  </a:cubicBezTo>
                  <a:cubicBezTo>
                    <a:pt x="5838" y="15522"/>
                    <a:pt x="5836" y="15582"/>
                    <a:pt x="5824" y="15631"/>
                  </a:cubicBezTo>
                  <a:cubicBezTo>
                    <a:pt x="5817" y="15599"/>
                    <a:pt x="5809" y="15567"/>
                    <a:pt x="5804" y="15534"/>
                  </a:cubicBezTo>
                  <a:cubicBezTo>
                    <a:pt x="5800" y="15511"/>
                    <a:pt x="5785" y="15495"/>
                    <a:pt x="5771" y="15501"/>
                  </a:cubicBezTo>
                  <a:cubicBezTo>
                    <a:pt x="5757" y="15507"/>
                    <a:pt x="5751" y="15533"/>
                    <a:pt x="5755" y="15557"/>
                  </a:cubicBezTo>
                  <a:cubicBezTo>
                    <a:pt x="5766" y="15623"/>
                    <a:pt x="5779" y="15687"/>
                    <a:pt x="5796" y="15750"/>
                  </a:cubicBezTo>
                  <a:cubicBezTo>
                    <a:pt x="5819" y="15835"/>
                    <a:pt x="5832" y="15928"/>
                    <a:pt x="5841" y="16020"/>
                  </a:cubicBezTo>
                  <a:cubicBezTo>
                    <a:pt x="5842" y="16039"/>
                    <a:pt x="5853" y="16055"/>
                    <a:pt x="5864" y="16058"/>
                  </a:cubicBezTo>
                  <a:lnTo>
                    <a:pt x="5872" y="16067"/>
                  </a:lnTo>
                  <a:cubicBezTo>
                    <a:pt x="5887" y="16065"/>
                    <a:pt x="5897" y="16039"/>
                    <a:pt x="5896" y="16015"/>
                  </a:cubicBezTo>
                  <a:cubicBezTo>
                    <a:pt x="5886" y="15915"/>
                    <a:pt x="5868" y="15821"/>
                    <a:pt x="5844" y="15728"/>
                  </a:cubicBezTo>
                  <a:cubicBezTo>
                    <a:pt x="5843" y="15725"/>
                    <a:pt x="5841" y="15723"/>
                    <a:pt x="5840" y="15720"/>
                  </a:cubicBezTo>
                  <a:cubicBezTo>
                    <a:pt x="5841" y="15716"/>
                    <a:pt x="5846" y="15718"/>
                    <a:pt x="5846" y="15714"/>
                  </a:cubicBezTo>
                  <a:cubicBezTo>
                    <a:pt x="5845" y="15658"/>
                    <a:pt x="5865" y="15608"/>
                    <a:pt x="5894" y="15579"/>
                  </a:cubicBezTo>
                  <a:cubicBezTo>
                    <a:pt x="5916" y="15564"/>
                    <a:pt x="5938" y="15572"/>
                    <a:pt x="5955" y="15599"/>
                  </a:cubicBezTo>
                  <a:cubicBezTo>
                    <a:pt x="5991" y="15640"/>
                    <a:pt x="6009" y="15752"/>
                    <a:pt x="6021" y="15845"/>
                  </a:cubicBezTo>
                  <a:cubicBezTo>
                    <a:pt x="6025" y="15877"/>
                    <a:pt x="6029" y="15908"/>
                    <a:pt x="6033" y="15932"/>
                  </a:cubicBezTo>
                  <a:cubicBezTo>
                    <a:pt x="6036" y="15949"/>
                    <a:pt x="6043" y="15958"/>
                    <a:pt x="6053" y="15961"/>
                  </a:cubicBezTo>
                  <a:lnTo>
                    <a:pt x="6068" y="15951"/>
                  </a:lnTo>
                  <a:cubicBezTo>
                    <a:pt x="6081" y="15943"/>
                    <a:pt x="6088" y="15918"/>
                    <a:pt x="6083" y="15896"/>
                  </a:cubicBezTo>
                  <a:cubicBezTo>
                    <a:pt x="6079" y="15870"/>
                    <a:pt x="6077" y="15845"/>
                    <a:pt x="6075" y="15818"/>
                  </a:cubicBezTo>
                  <a:cubicBezTo>
                    <a:pt x="6059" y="15718"/>
                    <a:pt x="6042" y="15573"/>
                    <a:pt x="5988" y="15512"/>
                  </a:cubicBezTo>
                  <a:cubicBezTo>
                    <a:pt x="5971" y="15489"/>
                    <a:pt x="5951" y="15475"/>
                    <a:pt x="5930" y="15472"/>
                  </a:cubicBezTo>
                  <a:close/>
                  <a:moveTo>
                    <a:pt x="6231" y="15493"/>
                  </a:moveTo>
                  <a:cubicBezTo>
                    <a:pt x="6243" y="15497"/>
                    <a:pt x="6246" y="15505"/>
                    <a:pt x="6252" y="15515"/>
                  </a:cubicBezTo>
                  <a:cubicBezTo>
                    <a:pt x="6254" y="15527"/>
                    <a:pt x="6253" y="15535"/>
                    <a:pt x="6249" y="15544"/>
                  </a:cubicBezTo>
                  <a:cubicBezTo>
                    <a:pt x="6223" y="15579"/>
                    <a:pt x="6193" y="15603"/>
                    <a:pt x="6159" y="15604"/>
                  </a:cubicBezTo>
                  <a:cubicBezTo>
                    <a:pt x="6157" y="15580"/>
                    <a:pt x="6160" y="15554"/>
                    <a:pt x="6168" y="15533"/>
                  </a:cubicBezTo>
                  <a:cubicBezTo>
                    <a:pt x="6185" y="15502"/>
                    <a:pt x="6206" y="15488"/>
                    <a:pt x="6231" y="15493"/>
                  </a:cubicBezTo>
                  <a:close/>
                  <a:moveTo>
                    <a:pt x="14663" y="15495"/>
                  </a:moveTo>
                  <a:lnTo>
                    <a:pt x="14731" y="15542"/>
                  </a:lnTo>
                  <a:lnTo>
                    <a:pt x="14701" y="15595"/>
                  </a:lnTo>
                  <a:cubicBezTo>
                    <a:pt x="14693" y="15612"/>
                    <a:pt x="14684" y="15628"/>
                    <a:pt x="14675" y="15644"/>
                  </a:cubicBezTo>
                  <a:lnTo>
                    <a:pt x="14673" y="15650"/>
                  </a:lnTo>
                  <a:cubicBezTo>
                    <a:pt x="14645" y="15629"/>
                    <a:pt x="14617" y="15605"/>
                    <a:pt x="14586" y="15577"/>
                  </a:cubicBezTo>
                  <a:cubicBezTo>
                    <a:pt x="14610" y="15545"/>
                    <a:pt x="14636" y="15518"/>
                    <a:pt x="14663" y="15495"/>
                  </a:cubicBezTo>
                  <a:close/>
                  <a:moveTo>
                    <a:pt x="18718" y="15523"/>
                  </a:moveTo>
                  <a:lnTo>
                    <a:pt x="18799" y="15550"/>
                  </a:lnTo>
                  <a:cubicBezTo>
                    <a:pt x="18794" y="15586"/>
                    <a:pt x="18794" y="15622"/>
                    <a:pt x="18795" y="15661"/>
                  </a:cubicBezTo>
                  <a:cubicBezTo>
                    <a:pt x="18796" y="15679"/>
                    <a:pt x="18797" y="15696"/>
                    <a:pt x="18797" y="15714"/>
                  </a:cubicBezTo>
                  <a:lnTo>
                    <a:pt x="18725" y="15685"/>
                  </a:lnTo>
                  <a:cubicBezTo>
                    <a:pt x="18723" y="15630"/>
                    <a:pt x="18720" y="15578"/>
                    <a:pt x="18718" y="15523"/>
                  </a:cubicBezTo>
                  <a:close/>
                  <a:moveTo>
                    <a:pt x="3498" y="15530"/>
                  </a:moveTo>
                  <a:cubicBezTo>
                    <a:pt x="3298" y="15567"/>
                    <a:pt x="3142" y="15836"/>
                    <a:pt x="3045" y="16005"/>
                  </a:cubicBezTo>
                  <a:lnTo>
                    <a:pt x="3002" y="16075"/>
                  </a:lnTo>
                  <a:cubicBezTo>
                    <a:pt x="2985" y="16059"/>
                    <a:pt x="2951" y="16020"/>
                    <a:pt x="2919" y="15986"/>
                  </a:cubicBezTo>
                  <a:cubicBezTo>
                    <a:pt x="2834" y="15884"/>
                    <a:pt x="2745" y="15796"/>
                    <a:pt x="2651" y="15720"/>
                  </a:cubicBezTo>
                  <a:cubicBezTo>
                    <a:pt x="2408" y="15569"/>
                    <a:pt x="2134" y="15718"/>
                    <a:pt x="1993" y="16078"/>
                  </a:cubicBezTo>
                  <a:cubicBezTo>
                    <a:pt x="1950" y="16184"/>
                    <a:pt x="1924" y="16306"/>
                    <a:pt x="1919" y="16434"/>
                  </a:cubicBezTo>
                  <a:cubicBezTo>
                    <a:pt x="1901" y="16693"/>
                    <a:pt x="1957" y="16952"/>
                    <a:pt x="2071" y="17133"/>
                  </a:cubicBezTo>
                  <a:cubicBezTo>
                    <a:pt x="2152" y="17267"/>
                    <a:pt x="2255" y="17357"/>
                    <a:pt x="2367" y="17393"/>
                  </a:cubicBezTo>
                  <a:cubicBezTo>
                    <a:pt x="2439" y="17417"/>
                    <a:pt x="2512" y="17420"/>
                    <a:pt x="2584" y="17403"/>
                  </a:cubicBezTo>
                  <a:cubicBezTo>
                    <a:pt x="2774" y="17338"/>
                    <a:pt x="2951" y="17196"/>
                    <a:pt x="3099" y="16991"/>
                  </a:cubicBezTo>
                  <a:cubicBezTo>
                    <a:pt x="3184" y="17045"/>
                    <a:pt x="3464" y="17209"/>
                    <a:pt x="3642" y="17100"/>
                  </a:cubicBezTo>
                  <a:cubicBezTo>
                    <a:pt x="3886" y="16958"/>
                    <a:pt x="4006" y="16684"/>
                    <a:pt x="3998" y="16291"/>
                  </a:cubicBezTo>
                  <a:cubicBezTo>
                    <a:pt x="3998" y="16291"/>
                    <a:pt x="3998" y="16291"/>
                    <a:pt x="3993" y="16275"/>
                  </a:cubicBezTo>
                  <a:cubicBezTo>
                    <a:pt x="3996" y="16260"/>
                    <a:pt x="3998" y="16244"/>
                    <a:pt x="3999" y="16229"/>
                  </a:cubicBezTo>
                  <a:cubicBezTo>
                    <a:pt x="3997" y="15852"/>
                    <a:pt x="3815" y="15544"/>
                    <a:pt x="3587" y="15530"/>
                  </a:cubicBezTo>
                  <a:cubicBezTo>
                    <a:pt x="3556" y="15524"/>
                    <a:pt x="3527" y="15524"/>
                    <a:pt x="3498" y="15530"/>
                  </a:cubicBezTo>
                  <a:close/>
                  <a:moveTo>
                    <a:pt x="18840" y="15552"/>
                  </a:moveTo>
                  <a:cubicBezTo>
                    <a:pt x="18891" y="15568"/>
                    <a:pt x="18943" y="15581"/>
                    <a:pt x="18994" y="15593"/>
                  </a:cubicBezTo>
                  <a:cubicBezTo>
                    <a:pt x="18998" y="15646"/>
                    <a:pt x="18998" y="15701"/>
                    <a:pt x="18997" y="15755"/>
                  </a:cubicBezTo>
                  <a:cubicBezTo>
                    <a:pt x="18948" y="15745"/>
                    <a:pt x="18896" y="15729"/>
                    <a:pt x="18847" y="15714"/>
                  </a:cubicBezTo>
                  <a:cubicBezTo>
                    <a:pt x="18846" y="15685"/>
                    <a:pt x="18845" y="15661"/>
                    <a:pt x="18843" y="15633"/>
                  </a:cubicBezTo>
                  <a:cubicBezTo>
                    <a:pt x="18842" y="15605"/>
                    <a:pt x="18841" y="15578"/>
                    <a:pt x="18840" y="15552"/>
                  </a:cubicBezTo>
                  <a:close/>
                  <a:moveTo>
                    <a:pt x="5663" y="15564"/>
                  </a:moveTo>
                  <a:cubicBezTo>
                    <a:pt x="5649" y="15570"/>
                    <a:pt x="5640" y="15595"/>
                    <a:pt x="5643" y="15618"/>
                  </a:cubicBezTo>
                  <a:lnTo>
                    <a:pt x="5659" y="15720"/>
                  </a:lnTo>
                  <a:cubicBezTo>
                    <a:pt x="5679" y="15838"/>
                    <a:pt x="5693" y="15958"/>
                    <a:pt x="5702" y="16080"/>
                  </a:cubicBezTo>
                  <a:cubicBezTo>
                    <a:pt x="5702" y="16100"/>
                    <a:pt x="5712" y="16120"/>
                    <a:pt x="5724" y="16124"/>
                  </a:cubicBezTo>
                  <a:lnTo>
                    <a:pt x="5734" y="16121"/>
                  </a:lnTo>
                  <a:cubicBezTo>
                    <a:pt x="5748" y="16119"/>
                    <a:pt x="5758" y="16099"/>
                    <a:pt x="5758" y="16075"/>
                  </a:cubicBezTo>
                  <a:cubicBezTo>
                    <a:pt x="5750" y="15948"/>
                    <a:pt x="5732" y="15822"/>
                    <a:pt x="5710" y="15699"/>
                  </a:cubicBezTo>
                  <a:lnTo>
                    <a:pt x="5696" y="15598"/>
                  </a:lnTo>
                  <a:cubicBezTo>
                    <a:pt x="5692" y="15575"/>
                    <a:pt x="5677" y="15558"/>
                    <a:pt x="5663" y="15564"/>
                  </a:cubicBezTo>
                  <a:close/>
                  <a:moveTo>
                    <a:pt x="19715" y="15588"/>
                  </a:moveTo>
                  <a:lnTo>
                    <a:pt x="19707" y="15715"/>
                  </a:lnTo>
                  <a:lnTo>
                    <a:pt x="19703" y="15715"/>
                  </a:lnTo>
                  <a:lnTo>
                    <a:pt x="19592" y="15744"/>
                  </a:lnTo>
                  <a:cubicBezTo>
                    <a:pt x="19585" y="15705"/>
                    <a:pt x="19584" y="15666"/>
                    <a:pt x="19587" y="15626"/>
                  </a:cubicBezTo>
                  <a:cubicBezTo>
                    <a:pt x="19632" y="15621"/>
                    <a:pt x="19672" y="15602"/>
                    <a:pt x="19715" y="15588"/>
                  </a:cubicBezTo>
                  <a:close/>
                  <a:moveTo>
                    <a:pt x="14780" y="15591"/>
                  </a:moveTo>
                  <a:lnTo>
                    <a:pt x="14784" y="15591"/>
                  </a:lnTo>
                  <a:cubicBezTo>
                    <a:pt x="14792" y="15633"/>
                    <a:pt x="14803" y="15699"/>
                    <a:pt x="14804" y="15736"/>
                  </a:cubicBezTo>
                  <a:cubicBezTo>
                    <a:pt x="14777" y="15723"/>
                    <a:pt x="14751" y="15707"/>
                    <a:pt x="14726" y="15687"/>
                  </a:cubicBezTo>
                  <a:lnTo>
                    <a:pt x="14745" y="15650"/>
                  </a:lnTo>
                  <a:cubicBezTo>
                    <a:pt x="14756" y="15629"/>
                    <a:pt x="14768" y="15611"/>
                    <a:pt x="14780" y="15591"/>
                  </a:cubicBezTo>
                  <a:close/>
                  <a:moveTo>
                    <a:pt x="19053" y="15601"/>
                  </a:moveTo>
                  <a:cubicBezTo>
                    <a:pt x="19098" y="15625"/>
                    <a:pt x="19141" y="15638"/>
                    <a:pt x="19185" y="15644"/>
                  </a:cubicBezTo>
                  <a:cubicBezTo>
                    <a:pt x="19189" y="15688"/>
                    <a:pt x="19192" y="15733"/>
                    <a:pt x="19190" y="15777"/>
                  </a:cubicBezTo>
                  <a:cubicBezTo>
                    <a:pt x="19145" y="15774"/>
                    <a:pt x="19095" y="15763"/>
                    <a:pt x="19050" y="15756"/>
                  </a:cubicBezTo>
                  <a:cubicBezTo>
                    <a:pt x="19048" y="15705"/>
                    <a:pt x="19049" y="15654"/>
                    <a:pt x="19053" y="15601"/>
                  </a:cubicBezTo>
                  <a:close/>
                  <a:moveTo>
                    <a:pt x="14839" y="15606"/>
                  </a:moveTo>
                  <a:cubicBezTo>
                    <a:pt x="14855" y="15613"/>
                    <a:pt x="14871" y="15619"/>
                    <a:pt x="14887" y="15623"/>
                  </a:cubicBezTo>
                  <a:lnTo>
                    <a:pt x="14894" y="15622"/>
                  </a:lnTo>
                  <a:cubicBezTo>
                    <a:pt x="14882" y="15649"/>
                    <a:pt x="14869" y="15675"/>
                    <a:pt x="14854" y="15699"/>
                  </a:cubicBezTo>
                  <a:cubicBezTo>
                    <a:pt x="14848" y="15661"/>
                    <a:pt x="14840" y="15632"/>
                    <a:pt x="14839" y="15606"/>
                  </a:cubicBezTo>
                  <a:close/>
                  <a:moveTo>
                    <a:pt x="3583" y="15610"/>
                  </a:moveTo>
                  <a:cubicBezTo>
                    <a:pt x="3784" y="15624"/>
                    <a:pt x="3943" y="15894"/>
                    <a:pt x="3946" y="16226"/>
                  </a:cubicBezTo>
                  <a:cubicBezTo>
                    <a:pt x="3937" y="16491"/>
                    <a:pt x="3741" y="16765"/>
                    <a:pt x="3577" y="16827"/>
                  </a:cubicBezTo>
                  <a:cubicBezTo>
                    <a:pt x="3449" y="16857"/>
                    <a:pt x="3318" y="16820"/>
                    <a:pt x="3202" y="16721"/>
                  </a:cubicBezTo>
                  <a:cubicBezTo>
                    <a:pt x="3168" y="16699"/>
                    <a:pt x="3133" y="16677"/>
                    <a:pt x="3100" y="16659"/>
                  </a:cubicBezTo>
                  <a:cubicBezTo>
                    <a:pt x="3036" y="16602"/>
                    <a:pt x="2972" y="16538"/>
                    <a:pt x="2904" y="16475"/>
                  </a:cubicBezTo>
                  <a:lnTo>
                    <a:pt x="2841" y="16412"/>
                  </a:lnTo>
                  <a:cubicBezTo>
                    <a:pt x="2805" y="16374"/>
                    <a:pt x="2771" y="16332"/>
                    <a:pt x="2738" y="16286"/>
                  </a:cubicBezTo>
                  <a:cubicBezTo>
                    <a:pt x="2675" y="16187"/>
                    <a:pt x="2598" y="16115"/>
                    <a:pt x="2513" y="16077"/>
                  </a:cubicBezTo>
                  <a:cubicBezTo>
                    <a:pt x="2427" y="16053"/>
                    <a:pt x="2339" y="16089"/>
                    <a:pt x="2269" y="16177"/>
                  </a:cubicBezTo>
                  <a:cubicBezTo>
                    <a:pt x="2223" y="16239"/>
                    <a:pt x="2196" y="16331"/>
                    <a:pt x="2195" y="16429"/>
                  </a:cubicBezTo>
                  <a:cubicBezTo>
                    <a:pt x="2189" y="16559"/>
                    <a:pt x="2236" y="16679"/>
                    <a:pt x="2310" y="16726"/>
                  </a:cubicBezTo>
                  <a:cubicBezTo>
                    <a:pt x="2327" y="16734"/>
                    <a:pt x="2345" y="16740"/>
                    <a:pt x="2363" y="16743"/>
                  </a:cubicBezTo>
                  <a:cubicBezTo>
                    <a:pt x="2539" y="16778"/>
                    <a:pt x="2714" y="16696"/>
                    <a:pt x="2853" y="16515"/>
                  </a:cubicBezTo>
                  <a:lnTo>
                    <a:pt x="2878" y="16540"/>
                  </a:lnTo>
                  <a:cubicBezTo>
                    <a:pt x="2924" y="16585"/>
                    <a:pt x="2976" y="16634"/>
                    <a:pt x="3019" y="16676"/>
                  </a:cubicBezTo>
                  <a:cubicBezTo>
                    <a:pt x="2925" y="16808"/>
                    <a:pt x="2822" y="16916"/>
                    <a:pt x="2709" y="16998"/>
                  </a:cubicBezTo>
                  <a:cubicBezTo>
                    <a:pt x="2459" y="17173"/>
                    <a:pt x="2248" y="17125"/>
                    <a:pt x="2079" y="16856"/>
                  </a:cubicBezTo>
                  <a:cubicBezTo>
                    <a:pt x="1952" y="16666"/>
                    <a:pt x="1935" y="16348"/>
                    <a:pt x="2039" y="16124"/>
                  </a:cubicBezTo>
                  <a:cubicBezTo>
                    <a:pt x="2165" y="15799"/>
                    <a:pt x="2411" y="15663"/>
                    <a:pt x="2631" y="15798"/>
                  </a:cubicBezTo>
                  <a:cubicBezTo>
                    <a:pt x="2721" y="15873"/>
                    <a:pt x="2807" y="15963"/>
                    <a:pt x="2889" y="16063"/>
                  </a:cubicBezTo>
                  <a:lnTo>
                    <a:pt x="2945" y="16121"/>
                  </a:lnTo>
                  <a:cubicBezTo>
                    <a:pt x="2995" y="16170"/>
                    <a:pt x="3041" y="16229"/>
                    <a:pt x="3092" y="16285"/>
                  </a:cubicBezTo>
                  <a:cubicBezTo>
                    <a:pt x="3190" y="16416"/>
                    <a:pt x="3302" y="16513"/>
                    <a:pt x="3423" y="16572"/>
                  </a:cubicBezTo>
                  <a:cubicBezTo>
                    <a:pt x="3495" y="16596"/>
                    <a:pt x="3569" y="16578"/>
                    <a:pt x="3633" y="16518"/>
                  </a:cubicBezTo>
                  <a:cubicBezTo>
                    <a:pt x="3653" y="16499"/>
                    <a:pt x="3670" y="16475"/>
                    <a:pt x="3686" y="16448"/>
                  </a:cubicBezTo>
                  <a:cubicBezTo>
                    <a:pt x="3720" y="16392"/>
                    <a:pt x="3740" y="16318"/>
                    <a:pt x="3742" y="16239"/>
                  </a:cubicBezTo>
                  <a:cubicBezTo>
                    <a:pt x="3742" y="16112"/>
                    <a:pt x="3701" y="15994"/>
                    <a:pt x="3635" y="15931"/>
                  </a:cubicBezTo>
                  <a:cubicBezTo>
                    <a:pt x="3606" y="15901"/>
                    <a:pt x="3574" y="15884"/>
                    <a:pt x="3540" y="15882"/>
                  </a:cubicBezTo>
                  <a:cubicBezTo>
                    <a:pt x="3415" y="15874"/>
                    <a:pt x="3290" y="16058"/>
                    <a:pt x="3202" y="16191"/>
                  </a:cubicBezTo>
                  <a:lnTo>
                    <a:pt x="3160" y="16250"/>
                  </a:lnTo>
                  <a:lnTo>
                    <a:pt x="3049" y="16121"/>
                  </a:lnTo>
                  <a:lnTo>
                    <a:pt x="3084" y="16059"/>
                  </a:lnTo>
                  <a:cubicBezTo>
                    <a:pt x="3189" y="15877"/>
                    <a:pt x="3360" y="15574"/>
                    <a:pt x="3583" y="15610"/>
                  </a:cubicBezTo>
                  <a:close/>
                  <a:moveTo>
                    <a:pt x="5514" y="15625"/>
                  </a:moveTo>
                  <a:cubicBezTo>
                    <a:pt x="5499" y="15620"/>
                    <a:pt x="5483" y="15623"/>
                    <a:pt x="5468" y="15636"/>
                  </a:cubicBezTo>
                  <a:cubicBezTo>
                    <a:pt x="5428" y="15660"/>
                    <a:pt x="5402" y="15725"/>
                    <a:pt x="5403" y="15796"/>
                  </a:cubicBezTo>
                  <a:cubicBezTo>
                    <a:pt x="5406" y="15844"/>
                    <a:pt x="5427" y="15901"/>
                    <a:pt x="5515" y="15929"/>
                  </a:cubicBezTo>
                  <a:cubicBezTo>
                    <a:pt x="5573" y="15948"/>
                    <a:pt x="5586" y="15964"/>
                    <a:pt x="5586" y="15982"/>
                  </a:cubicBezTo>
                  <a:cubicBezTo>
                    <a:pt x="5586" y="16000"/>
                    <a:pt x="5548" y="16053"/>
                    <a:pt x="5541" y="16051"/>
                  </a:cubicBezTo>
                  <a:cubicBezTo>
                    <a:pt x="5535" y="16049"/>
                    <a:pt x="5510" y="16056"/>
                    <a:pt x="5498" y="16029"/>
                  </a:cubicBezTo>
                  <a:cubicBezTo>
                    <a:pt x="5490" y="16009"/>
                    <a:pt x="5475" y="16011"/>
                    <a:pt x="5463" y="16024"/>
                  </a:cubicBezTo>
                  <a:cubicBezTo>
                    <a:pt x="5450" y="16038"/>
                    <a:pt x="5448" y="16063"/>
                    <a:pt x="5456" y="16083"/>
                  </a:cubicBezTo>
                  <a:cubicBezTo>
                    <a:pt x="5467" y="16111"/>
                    <a:pt x="5484" y="16130"/>
                    <a:pt x="5504" y="16136"/>
                  </a:cubicBezTo>
                  <a:cubicBezTo>
                    <a:pt x="5522" y="16138"/>
                    <a:pt x="5539" y="16135"/>
                    <a:pt x="5556" y="16123"/>
                  </a:cubicBezTo>
                  <a:cubicBezTo>
                    <a:pt x="5598" y="16103"/>
                    <a:pt x="5630" y="16040"/>
                    <a:pt x="5634" y="15967"/>
                  </a:cubicBezTo>
                  <a:cubicBezTo>
                    <a:pt x="5631" y="15922"/>
                    <a:pt x="5610" y="15855"/>
                    <a:pt x="5522" y="15826"/>
                  </a:cubicBezTo>
                  <a:cubicBezTo>
                    <a:pt x="5471" y="15815"/>
                    <a:pt x="5454" y="15786"/>
                    <a:pt x="5452" y="15766"/>
                  </a:cubicBezTo>
                  <a:cubicBezTo>
                    <a:pt x="5450" y="15745"/>
                    <a:pt x="5484" y="15701"/>
                    <a:pt x="5488" y="15702"/>
                  </a:cubicBezTo>
                  <a:cubicBezTo>
                    <a:pt x="5491" y="15703"/>
                    <a:pt x="5505" y="15697"/>
                    <a:pt x="5513" y="15710"/>
                  </a:cubicBezTo>
                  <a:cubicBezTo>
                    <a:pt x="5522" y="15730"/>
                    <a:pt x="5539" y="15738"/>
                    <a:pt x="5553" y="15723"/>
                  </a:cubicBezTo>
                  <a:cubicBezTo>
                    <a:pt x="5564" y="15709"/>
                    <a:pt x="5564" y="15683"/>
                    <a:pt x="5556" y="15664"/>
                  </a:cubicBezTo>
                  <a:cubicBezTo>
                    <a:pt x="5545" y="15643"/>
                    <a:pt x="5530" y="15630"/>
                    <a:pt x="5514" y="15625"/>
                  </a:cubicBezTo>
                  <a:close/>
                  <a:moveTo>
                    <a:pt x="19529" y="15626"/>
                  </a:moveTo>
                  <a:cubicBezTo>
                    <a:pt x="19525" y="15672"/>
                    <a:pt x="19528" y="15714"/>
                    <a:pt x="19534" y="15758"/>
                  </a:cubicBezTo>
                  <a:cubicBezTo>
                    <a:pt x="19494" y="15763"/>
                    <a:pt x="19454" y="15768"/>
                    <a:pt x="19414" y="15772"/>
                  </a:cubicBezTo>
                  <a:cubicBezTo>
                    <a:pt x="19409" y="15727"/>
                    <a:pt x="19407" y="15686"/>
                    <a:pt x="19408" y="15641"/>
                  </a:cubicBezTo>
                  <a:cubicBezTo>
                    <a:pt x="19435" y="15637"/>
                    <a:pt x="19462" y="15634"/>
                    <a:pt x="19488" y="15631"/>
                  </a:cubicBezTo>
                  <a:lnTo>
                    <a:pt x="19529" y="15626"/>
                  </a:lnTo>
                  <a:close/>
                  <a:moveTo>
                    <a:pt x="19235" y="15653"/>
                  </a:moveTo>
                  <a:cubicBezTo>
                    <a:pt x="19275" y="15648"/>
                    <a:pt x="19312" y="15656"/>
                    <a:pt x="19351" y="15655"/>
                  </a:cubicBezTo>
                  <a:cubicBezTo>
                    <a:pt x="19352" y="15700"/>
                    <a:pt x="19359" y="15741"/>
                    <a:pt x="19365" y="15785"/>
                  </a:cubicBezTo>
                  <a:lnTo>
                    <a:pt x="19360" y="15779"/>
                  </a:lnTo>
                  <a:cubicBezTo>
                    <a:pt x="19320" y="15783"/>
                    <a:pt x="19280" y="15788"/>
                    <a:pt x="19240" y="15793"/>
                  </a:cubicBezTo>
                  <a:cubicBezTo>
                    <a:pt x="19241" y="15744"/>
                    <a:pt x="19239" y="15702"/>
                    <a:pt x="19235" y="15653"/>
                  </a:cubicBezTo>
                  <a:close/>
                  <a:moveTo>
                    <a:pt x="5045" y="15777"/>
                  </a:moveTo>
                  <a:cubicBezTo>
                    <a:pt x="5032" y="15778"/>
                    <a:pt x="5022" y="15800"/>
                    <a:pt x="5022" y="15821"/>
                  </a:cubicBezTo>
                  <a:cubicBezTo>
                    <a:pt x="5032" y="15950"/>
                    <a:pt x="5056" y="16224"/>
                    <a:pt x="5184" y="16266"/>
                  </a:cubicBezTo>
                  <a:cubicBezTo>
                    <a:pt x="5219" y="16288"/>
                    <a:pt x="5255" y="16278"/>
                    <a:pt x="5283" y="16237"/>
                  </a:cubicBezTo>
                  <a:cubicBezTo>
                    <a:pt x="5310" y="16174"/>
                    <a:pt x="5319" y="16089"/>
                    <a:pt x="5309" y="16013"/>
                  </a:cubicBezTo>
                  <a:lnTo>
                    <a:pt x="5351" y="16078"/>
                  </a:lnTo>
                  <a:lnTo>
                    <a:pt x="5375" y="16110"/>
                  </a:lnTo>
                  <a:cubicBezTo>
                    <a:pt x="5376" y="16112"/>
                    <a:pt x="5382" y="16110"/>
                    <a:pt x="5384" y="16112"/>
                  </a:cubicBezTo>
                  <a:cubicBezTo>
                    <a:pt x="5396" y="16126"/>
                    <a:pt x="5409" y="16120"/>
                    <a:pt x="5417" y="16101"/>
                  </a:cubicBezTo>
                  <a:cubicBezTo>
                    <a:pt x="5426" y="16081"/>
                    <a:pt x="5423" y="16053"/>
                    <a:pt x="5411" y="16039"/>
                  </a:cubicBezTo>
                  <a:lnTo>
                    <a:pt x="5388" y="16009"/>
                  </a:lnTo>
                  <a:cubicBezTo>
                    <a:pt x="5342" y="15957"/>
                    <a:pt x="5306" y="15887"/>
                    <a:pt x="5279" y="15807"/>
                  </a:cubicBezTo>
                  <a:cubicBezTo>
                    <a:pt x="5274" y="15784"/>
                    <a:pt x="5259" y="15774"/>
                    <a:pt x="5245" y="15782"/>
                  </a:cubicBezTo>
                  <a:cubicBezTo>
                    <a:pt x="5232" y="15790"/>
                    <a:pt x="5221" y="15812"/>
                    <a:pt x="5225" y="15836"/>
                  </a:cubicBezTo>
                  <a:lnTo>
                    <a:pt x="5224" y="15850"/>
                  </a:lnTo>
                  <a:cubicBezTo>
                    <a:pt x="5239" y="15923"/>
                    <a:pt x="5276" y="16116"/>
                    <a:pt x="5244" y="16172"/>
                  </a:cubicBezTo>
                  <a:cubicBezTo>
                    <a:pt x="5236" y="16187"/>
                    <a:pt x="5219" y="16194"/>
                    <a:pt x="5193" y="16186"/>
                  </a:cubicBezTo>
                  <a:cubicBezTo>
                    <a:pt x="5114" y="16159"/>
                    <a:pt x="5092" y="15993"/>
                    <a:pt x="5077" y="15817"/>
                  </a:cubicBezTo>
                  <a:cubicBezTo>
                    <a:pt x="5075" y="15793"/>
                    <a:pt x="5060" y="15774"/>
                    <a:pt x="5045" y="15777"/>
                  </a:cubicBezTo>
                  <a:close/>
                  <a:moveTo>
                    <a:pt x="18738" y="15779"/>
                  </a:moveTo>
                  <a:cubicBezTo>
                    <a:pt x="18954" y="15869"/>
                    <a:pt x="19174" y="15904"/>
                    <a:pt x="19396" y="15879"/>
                  </a:cubicBezTo>
                  <a:cubicBezTo>
                    <a:pt x="19498" y="15866"/>
                    <a:pt x="19603" y="15839"/>
                    <a:pt x="19703" y="15804"/>
                  </a:cubicBezTo>
                  <a:cubicBezTo>
                    <a:pt x="19679" y="16008"/>
                    <a:pt x="19645" y="16209"/>
                    <a:pt x="19607" y="16407"/>
                  </a:cubicBezTo>
                  <a:cubicBezTo>
                    <a:pt x="19593" y="16469"/>
                    <a:pt x="19582" y="16525"/>
                    <a:pt x="19570" y="16581"/>
                  </a:cubicBezTo>
                  <a:cubicBezTo>
                    <a:pt x="19425" y="16775"/>
                    <a:pt x="18976" y="16703"/>
                    <a:pt x="18864" y="16607"/>
                  </a:cubicBezTo>
                  <a:cubicBezTo>
                    <a:pt x="18804" y="16338"/>
                    <a:pt x="18763" y="16061"/>
                    <a:pt x="18738" y="15779"/>
                  </a:cubicBezTo>
                  <a:close/>
                  <a:moveTo>
                    <a:pt x="4778" y="15912"/>
                  </a:moveTo>
                  <a:cubicBezTo>
                    <a:pt x="4807" y="15918"/>
                    <a:pt x="4834" y="15934"/>
                    <a:pt x="4860" y="15958"/>
                  </a:cubicBezTo>
                  <a:cubicBezTo>
                    <a:pt x="4897" y="16003"/>
                    <a:pt x="4921" y="16068"/>
                    <a:pt x="4924" y="16143"/>
                  </a:cubicBezTo>
                  <a:cubicBezTo>
                    <a:pt x="4941" y="16233"/>
                    <a:pt x="4926" y="16335"/>
                    <a:pt x="4881" y="16392"/>
                  </a:cubicBezTo>
                  <a:cubicBezTo>
                    <a:pt x="4842" y="16421"/>
                    <a:pt x="4796" y="16432"/>
                    <a:pt x="4753" y="16434"/>
                  </a:cubicBezTo>
                  <a:cubicBezTo>
                    <a:pt x="4738" y="16332"/>
                    <a:pt x="4714" y="16121"/>
                    <a:pt x="4688" y="15917"/>
                  </a:cubicBezTo>
                  <a:lnTo>
                    <a:pt x="4692" y="15918"/>
                  </a:lnTo>
                  <a:cubicBezTo>
                    <a:pt x="4721" y="15907"/>
                    <a:pt x="4750" y="15905"/>
                    <a:pt x="4778" y="15912"/>
                  </a:cubicBezTo>
                  <a:close/>
                  <a:moveTo>
                    <a:pt x="7287" y="15918"/>
                  </a:moveTo>
                  <a:cubicBezTo>
                    <a:pt x="7273" y="15917"/>
                    <a:pt x="7260" y="15926"/>
                    <a:pt x="7250" y="15942"/>
                  </a:cubicBezTo>
                  <a:cubicBezTo>
                    <a:pt x="7143" y="16077"/>
                    <a:pt x="7042" y="16226"/>
                    <a:pt x="6947" y="16385"/>
                  </a:cubicBezTo>
                  <a:cubicBezTo>
                    <a:pt x="6912" y="16311"/>
                    <a:pt x="6857" y="16272"/>
                    <a:pt x="6800" y="16283"/>
                  </a:cubicBezTo>
                  <a:cubicBezTo>
                    <a:pt x="6777" y="16295"/>
                    <a:pt x="6748" y="16335"/>
                    <a:pt x="6749" y="16446"/>
                  </a:cubicBezTo>
                  <a:cubicBezTo>
                    <a:pt x="6766" y="16603"/>
                    <a:pt x="6807" y="16751"/>
                    <a:pt x="6868" y="16873"/>
                  </a:cubicBezTo>
                  <a:cubicBezTo>
                    <a:pt x="6753" y="17043"/>
                    <a:pt x="6469" y="17474"/>
                    <a:pt x="6469" y="17479"/>
                  </a:cubicBezTo>
                  <a:cubicBezTo>
                    <a:pt x="6468" y="17484"/>
                    <a:pt x="6467" y="17489"/>
                    <a:pt x="6467" y="17493"/>
                  </a:cubicBezTo>
                  <a:cubicBezTo>
                    <a:pt x="6467" y="17493"/>
                    <a:pt x="6400" y="17706"/>
                    <a:pt x="6383" y="17785"/>
                  </a:cubicBezTo>
                  <a:cubicBezTo>
                    <a:pt x="6380" y="17800"/>
                    <a:pt x="6382" y="17816"/>
                    <a:pt x="6388" y="17828"/>
                  </a:cubicBezTo>
                  <a:cubicBezTo>
                    <a:pt x="6392" y="17836"/>
                    <a:pt x="6397" y="17842"/>
                    <a:pt x="6403" y="17844"/>
                  </a:cubicBezTo>
                  <a:lnTo>
                    <a:pt x="6413" y="17847"/>
                  </a:lnTo>
                  <a:cubicBezTo>
                    <a:pt x="6477" y="17811"/>
                    <a:pt x="6536" y="17754"/>
                    <a:pt x="6586" y="17681"/>
                  </a:cubicBezTo>
                  <a:cubicBezTo>
                    <a:pt x="6619" y="17626"/>
                    <a:pt x="6881" y="17186"/>
                    <a:pt x="6952" y="17049"/>
                  </a:cubicBezTo>
                  <a:cubicBezTo>
                    <a:pt x="7005" y="17160"/>
                    <a:pt x="7074" y="17247"/>
                    <a:pt x="7153" y="17303"/>
                  </a:cubicBezTo>
                  <a:lnTo>
                    <a:pt x="7162" y="17306"/>
                  </a:lnTo>
                  <a:cubicBezTo>
                    <a:pt x="7197" y="17326"/>
                    <a:pt x="7236" y="17303"/>
                    <a:pt x="7257" y="17252"/>
                  </a:cubicBezTo>
                  <a:cubicBezTo>
                    <a:pt x="7280" y="17158"/>
                    <a:pt x="7269" y="17050"/>
                    <a:pt x="7229" y="16973"/>
                  </a:cubicBezTo>
                  <a:cubicBezTo>
                    <a:pt x="7295" y="16881"/>
                    <a:pt x="7360" y="16786"/>
                    <a:pt x="7425" y="16692"/>
                  </a:cubicBezTo>
                  <a:cubicBezTo>
                    <a:pt x="7459" y="16642"/>
                    <a:pt x="7492" y="16591"/>
                    <a:pt x="7526" y="16545"/>
                  </a:cubicBezTo>
                  <a:cubicBezTo>
                    <a:pt x="7557" y="16501"/>
                    <a:pt x="7553" y="16434"/>
                    <a:pt x="7546" y="16381"/>
                  </a:cubicBezTo>
                  <a:cubicBezTo>
                    <a:pt x="7511" y="16127"/>
                    <a:pt x="7364" y="15920"/>
                    <a:pt x="7287" y="15918"/>
                  </a:cubicBezTo>
                  <a:close/>
                  <a:moveTo>
                    <a:pt x="3520" y="15969"/>
                  </a:moveTo>
                  <a:cubicBezTo>
                    <a:pt x="3524" y="16009"/>
                    <a:pt x="3530" y="16049"/>
                    <a:pt x="3539" y="16086"/>
                  </a:cubicBezTo>
                  <a:cubicBezTo>
                    <a:pt x="3520" y="16081"/>
                    <a:pt x="3501" y="16080"/>
                    <a:pt x="3482" y="16086"/>
                  </a:cubicBezTo>
                  <a:cubicBezTo>
                    <a:pt x="3474" y="16089"/>
                    <a:pt x="3466" y="16093"/>
                    <a:pt x="3459" y="16097"/>
                  </a:cubicBezTo>
                  <a:cubicBezTo>
                    <a:pt x="3459" y="16097"/>
                    <a:pt x="3459" y="16097"/>
                    <a:pt x="3460" y="16086"/>
                  </a:cubicBezTo>
                  <a:lnTo>
                    <a:pt x="3419" y="16029"/>
                  </a:lnTo>
                  <a:cubicBezTo>
                    <a:pt x="3450" y="15997"/>
                    <a:pt x="3484" y="15976"/>
                    <a:pt x="3520" y="15969"/>
                  </a:cubicBezTo>
                  <a:close/>
                  <a:moveTo>
                    <a:pt x="309" y="15982"/>
                  </a:moveTo>
                  <a:cubicBezTo>
                    <a:pt x="262" y="15983"/>
                    <a:pt x="225" y="15990"/>
                    <a:pt x="198" y="16005"/>
                  </a:cubicBezTo>
                  <a:cubicBezTo>
                    <a:pt x="190" y="16000"/>
                    <a:pt x="180" y="16003"/>
                    <a:pt x="172" y="16012"/>
                  </a:cubicBezTo>
                  <a:cubicBezTo>
                    <a:pt x="170" y="16019"/>
                    <a:pt x="169" y="16027"/>
                    <a:pt x="169" y="16036"/>
                  </a:cubicBezTo>
                  <a:cubicBezTo>
                    <a:pt x="63" y="16197"/>
                    <a:pt x="-40" y="17194"/>
                    <a:pt x="15" y="17330"/>
                  </a:cubicBezTo>
                  <a:cubicBezTo>
                    <a:pt x="113" y="17416"/>
                    <a:pt x="220" y="17468"/>
                    <a:pt x="330" y="17487"/>
                  </a:cubicBezTo>
                  <a:cubicBezTo>
                    <a:pt x="718" y="17613"/>
                    <a:pt x="1334" y="17728"/>
                    <a:pt x="1437" y="17668"/>
                  </a:cubicBezTo>
                  <a:cubicBezTo>
                    <a:pt x="1508" y="17599"/>
                    <a:pt x="1498" y="16866"/>
                    <a:pt x="1481" y="16622"/>
                  </a:cubicBezTo>
                  <a:cubicBezTo>
                    <a:pt x="1460" y="16321"/>
                    <a:pt x="1423" y="16269"/>
                    <a:pt x="1393" y="16258"/>
                  </a:cubicBezTo>
                  <a:cubicBezTo>
                    <a:pt x="1366" y="16247"/>
                    <a:pt x="633" y="15970"/>
                    <a:pt x="309" y="15982"/>
                  </a:cubicBezTo>
                  <a:close/>
                  <a:moveTo>
                    <a:pt x="3584" y="15985"/>
                  </a:moveTo>
                  <a:cubicBezTo>
                    <a:pt x="3595" y="15990"/>
                    <a:pt x="3607" y="15997"/>
                    <a:pt x="3617" y="16007"/>
                  </a:cubicBezTo>
                  <a:cubicBezTo>
                    <a:pt x="3667" y="16054"/>
                    <a:pt x="3698" y="16141"/>
                    <a:pt x="3699" y="16235"/>
                  </a:cubicBezTo>
                  <a:cubicBezTo>
                    <a:pt x="3674" y="16180"/>
                    <a:pt x="3639" y="16139"/>
                    <a:pt x="3599" y="16116"/>
                  </a:cubicBezTo>
                  <a:lnTo>
                    <a:pt x="3602" y="16116"/>
                  </a:lnTo>
                  <a:cubicBezTo>
                    <a:pt x="3602" y="16116"/>
                    <a:pt x="3604" y="16106"/>
                    <a:pt x="3604" y="16102"/>
                  </a:cubicBezTo>
                  <a:lnTo>
                    <a:pt x="3605" y="16091"/>
                  </a:lnTo>
                  <a:cubicBezTo>
                    <a:pt x="3597" y="16057"/>
                    <a:pt x="3589" y="16021"/>
                    <a:pt x="3584" y="15985"/>
                  </a:cubicBezTo>
                  <a:close/>
                  <a:moveTo>
                    <a:pt x="7284" y="16007"/>
                  </a:moveTo>
                  <a:lnTo>
                    <a:pt x="7292" y="16010"/>
                  </a:lnTo>
                  <a:cubicBezTo>
                    <a:pt x="7305" y="16014"/>
                    <a:pt x="7317" y="16021"/>
                    <a:pt x="7329" y="16032"/>
                  </a:cubicBezTo>
                  <a:cubicBezTo>
                    <a:pt x="7410" y="16116"/>
                    <a:pt x="7469" y="16248"/>
                    <a:pt x="7493" y="16400"/>
                  </a:cubicBezTo>
                  <a:cubicBezTo>
                    <a:pt x="7495" y="16416"/>
                    <a:pt x="7496" y="16431"/>
                    <a:pt x="7497" y="16446"/>
                  </a:cubicBezTo>
                  <a:cubicBezTo>
                    <a:pt x="7407" y="16328"/>
                    <a:pt x="7334" y="16178"/>
                    <a:pt x="7284" y="16007"/>
                  </a:cubicBezTo>
                  <a:close/>
                  <a:moveTo>
                    <a:pt x="7245" y="16058"/>
                  </a:moveTo>
                  <a:cubicBezTo>
                    <a:pt x="7296" y="16229"/>
                    <a:pt x="7368" y="16380"/>
                    <a:pt x="7457" y="16504"/>
                  </a:cubicBezTo>
                  <a:lnTo>
                    <a:pt x="7463" y="16507"/>
                  </a:lnTo>
                  <a:cubicBezTo>
                    <a:pt x="7438" y="16551"/>
                    <a:pt x="7414" y="16586"/>
                    <a:pt x="7389" y="16621"/>
                  </a:cubicBezTo>
                  <a:cubicBezTo>
                    <a:pt x="7314" y="16735"/>
                    <a:pt x="7235" y="16852"/>
                    <a:pt x="7155" y="16957"/>
                  </a:cubicBezTo>
                  <a:cubicBezTo>
                    <a:pt x="7050" y="16871"/>
                    <a:pt x="6973" y="16714"/>
                    <a:pt x="6942" y="16527"/>
                  </a:cubicBezTo>
                  <a:cubicBezTo>
                    <a:pt x="7033" y="16353"/>
                    <a:pt x="7134" y="16196"/>
                    <a:pt x="7245" y="16058"/>
                  </a:cubicBezTo>
                  <a:close/>
                  <a:moveTo>
                    <a:pt x="243" y="16075"/>
                  </a:moveTo>
                  <a:cubicBezTo>
                    <a:pt x="407" y="16028"/>
                    <a:pt x="949" y="16182"/>
                    <a:pt x="1340" y="16329"/>
                  </a:cubicBezTo>
                  <a:cubicBezTo>
                    <a:pt x="1194" y="16575"/>
                    <a:pt x="915" y="16971"/>
                    <a:pt x="756" y="16946"/>
                  </a:cubicBezTo>
                  <a:cubicBezTo>
                    <a:pt x="674" y="16904"/>
                    <a:pt x="606" y="16814"/>
                    <a:pt x="561" y="16694"/>
                  </a:cubicBezTo>
                  <a:cubicBezTo>
                    <a:pt x="544" y="16658"/>
                    <a:pt x="526" y="16622"/>
                    <a:pt x="509" y="16591"/>
                  </a:cubicBezTo>
                  <a:cubicBezTo>
                    <a:pt x="458" y="16502"/>
                    <a:pt x="408" y="16401"/>
                    <a:pt x="360" y="16302"/>
                  </a:cubicBezTo>
                  <a:cubicBezTo>
                    <a:pt x="311" y="16204"/>
                    <a:pt x="284" y="16148"/>
                    <a:pt x="243" y="16075"/>
                  </a:cubicBezTo>
                  <a:close/>
                  <a:moveTo>
                    <a:pt x="3368" y="16075"/>
                  </a:moveTo>
                  <a:lnTo>
                    <a:pt x="3371" y="16077"/>
                  </a:lnTo>
                  <a:cubicBezTo>
                    <a:pt x="3383" y="16097"/>
                    <a:pt x="3395" y="16115"/>
                    <a:pt x="3409" y="16132"/>
                  </a:cubicBezTo>
                  <a:cubicBezTo>
                    <a:pt x="3380" y="16155"/>
                    <a:pt x="3352" y="16179"/>
                    <a:pt x="3325" y="16207"/>
                  </a:cubicBezTo>
                  <a:cubicBezTo>
                    <a:pt x="3318" y="16195"/>
                    <a:pt x="3310" y="16184"/>
                    <a:pt x="3301" y="16175"/>
                  </a:cubicBezTo>
                  <a:cubicBezTo>
                    <a:pt x="3322" y="16140"/>
                    <a:pt x="3344" y="16107"/>
                    <a:pt x="3368" y="16075"/>
                  </a:cubicBezTo>
                  <a:close/>
                  <a:moveTo>
                    <a:pt x="193" y="16115"/>
                  </a:moveTo>
                  <a:cubicBezTo>
                    <a:pt x="236" y="16192"/>
                    <a:pt x="283" y="16278"/>
                    <a:pt x="318" y="16359"/>
                  </a:cubicBezTo>
                  <a:cubicBezTo>
                    <a:pt x="353" y="16441"/>
                    <a:pt x="418" y="16559"/>
                    <a:pt x="469" y="16651"/>
                  </a:cubicBezTo>
                  <a:lnTo>
                    <a:pt x="490" y="16692"/>
                  </a:lnTo>
                  <a:cubicBezTo>
                    <a:pt x="329" y="16828"/>
                    <a:pt x="180" y="17000"/>
                    <a:pt x="47" y="17205"/>
                  </a:cubicBezTo>
                  <a:cubicBezTo>
                    <a:pt x="41" y="16962"/>
                    <a:pt x="122" y="16255"/>
                    <a:pt x="193" y="16115"/>
                  </a:cubicBezTo>
                  <a:close/>
                  <a:moveTo>
                    <a:pt x="2512" y="16151"/>
                  </a:moveTo>
                  <a:lnTo>
                    <a:pt x="2518" y="16153"/>
                  </a:lnTo>
                  <a:cubicBezTo>
                    <a:pt x="2527" y="16158"/>
                    <a:pt x="2535" y="16165"/>
                    <a:pt x="2543" y="16172"/>
                  </a:cubicBezTo>
                  <a:cubicBezTo>
                    <a:pt x="2548" y="16200"/>
                    <a:pt x="2554" y="16229"/>
                    <a:pt x="2561" y="16256"/>
                  </a:cubicBezTo>
                  <a:lnTo>
                    <a:pt x="2571" y="16296"/>
                  </a:lnTo>
                  <a:cubicBezTo>
                    <a:pt x="2539" y="16268"/>
                    <a:pt x="2504" y="16249"/>
                    <a:pt x="2468" y="16242"/>
                  </a:cubicBezTo>
                  <a:lnTo>
                    <a:pt x="2456" y="16237"/>
                  </a:lnTo>
                  <a:cubicBezTo>
                    <a:pt x="2456" y="16237"/>
                    <a:pt x="2456" y="16238"/>
                    <a:pt x="2458" y="16226"/>
                  </a:cubicBezTo>
                  <a:cubicBezTo>
                    <a:pt x="2447" y="16203"/>
                    <a:pt x="2438" y="16180"/>
                    <a:pt x="2430" y="16155"/>
                  </a:cubicBezTo>
                  <a:cubicBezTo>
                    <a:pt x="2457" y="16147"/>
                    <a:pt x="2485" y="16145"/>
                    <a:pt x="2512" y="16151"/>
                  </a:cubicBezTo>
                  <a:close/>
                  <a:moveTo>
                    <a:pt x="3493" y="16174"/>
                  </a:moveTo>
                  <a:lnTo>
                    <a:pt x="3495" y="16174"/>
                  </a:lnTo>
                  <a:cubicBezTo>
                    <a:pt x="3556" y="16166"/>
                    <a:pt x="3615" y="16209"/>
                    <a:pt x="3652" y="16288"/>
                  </a:cubicBezTo>
                  <a:cubicBezTo>
                    <a:pt x="3666" y="16320"/>
                    <a:pt x="3665" y="16365"/>
                    <a:pt x="3648" y="16394"/>
                  </a:cubicBezTo>
                  <a:cubicBezTo>
                    <a:pt x="3637" y="16412"/>
                    <a:pt x="3625" y="16428"/>
                    <a:pt x="3612" y="16440"/>
                  </a:cubicBezTo>
                  <a:cubicBezTo>
                    <a:pt x="3503" y="16522"/>
                    <a:pt x="3375" y="16498"/>
                    <a:pt x="3281" y="16377"/>
                  </a:cubicBezTo>
                  <a:cubicBezTo>
                    <a:pt x="3341" y="16283"/>
                    <a:pt x="3414" y="16214"/>
                    <a:pt x="3493" y="16174"/>
                  </a:cubicBezTo>
                  <a:close/>
                  <a:moveTo>
                    <a:pt x="2369" y="16177"/>
                  </a:moveTo>
                  <a:cubicBezTo>
                    <a:pt x="2378" y="16202"/>
                    <a:pt x="2386" y="16225"/>
                    <a:pt x="2393" y="16243"/>
                  </a:cubicBezTo>
                  <a:cubicBezTo>
                    <a:pt x="2346" y="16251"/>
                    <a:pt x="2301" y="16278"/>
                    <a:pt x="2262" y="16323"/>
                  </a:cubicBezTo>
                  <a:cubicBezTo>
                    <a:pt x="2272" y="16289"/>
                    <a:pt x="2286" y="16260"/>
                    <a:pt x="2303" y="16237"/>
                  </a:cubicBezTo>
                  <a:cubicBezTo>
                    <a:pt x="2323" y="16211"/>
                    <a:pt x="2345" y="16190"/>
                    <a:pt x="2369" y="16177"/>
                  </a:cubicBezTo>
                  <a:close/>
                  <a:moveTo>
                    <a:pt x="2607" y="16228"/>
                  </a:moveTo>
                  <a:cubicBezTo>
                    <a:pt x="2633" y="16254"/>
                    <a:pt x="2659" y="16283"/>
                    <a:pt x="2682" y="16315"/>
                  </a:cubicBezTo>
                  <a:cubicBezTo>
                    <a:pt x="2685" y="16350"/>
                    <a:pt x="2689" y="16385"/>
                    <a:pt x="2696" y="16419"/>
                  </a:cubicBezTo>
                  <a:lnTo>
                    <a:pt x="2694" y="16442"/>
                  </a:lnTo>
                  <a:cubicBezTo>
                    <a:pt x="2673" y="16411"/>
                    <a:pt x="2652" y="16383"/>
                    <a:pt x="2630" y="16356"/>
                  </a:cubicBezTo>
                  <a:cubicBezTo>
                    <a:pt x="2627" y="16311"/>
                    <a:pt x="2620" y="16267"/>
                    <a:pt x="2607" y="16228"/>
                  </a:cubicBezTo>
                  <a:close/>
                  <a:moveTo>
                    <a:pt x="3256" y="16231"/>
                  </a:moveTo>
                  <a:cubicBezTo>
                    <a:pt x="3265" y="16235"/>
                    <a:pt x="3274" y="16245"/>
                    <a:pt x="3281" y="16256"/>
                  </a:cubicBezTo>
                  <a:cubicBezTo>
                    <a:pt x="3264" y="16277"/>
                    <a:pt x="3247" y="16300"/>
                    <a:pt x="3232" y="16326"/>
                  </a:cubicBezTo>
                  <a:lnTo>
                    <a:pt x="3209" y="16302"/>
                  </a:lnTo>
                  <a:lnTo>
                    <a:pt x="3241" y="16254"/>
                  </a:lnTo>
                  <a:cubicBezTo>
                    <a:pt x="3246" y="16246"/>
                    <a:pt x="3251" y="16238"/>
                    <a:pt x="3256" y="16231"/>
                  </a:cubicBezTo>
                  <a:close/>
                  <a:moveTo>
                    <a:pt x="18337" y="16234"/>
                  </a:moveTo>
                  <a:cubicBezTo>
                    <a:pt x="18347" y="16264"/>
                    <a:pt x="18355" y="16301"/>
                    <a:pt x="18364" y="16334"/>
                  </a:cubicBezTo>
                  <a:cubicBezTo>
                    <a:pt x="18286" y="16387"/>
                    <a:pt x="18200" y="16413"/>
                    <a:pt x="18116" y="16408"/>
                  </a:cubicBezTo>
                  <a:cubicBezTo>
                    <a:pt x="18114" y="16370"/>
                    <a:pt x="18122" y="16331"/>
                    <a:pt x="18125" y="16296"/>
                  </a:cubicBezTo>
                  <a:cubicBezTo>
                    <a:pt x="18197" y="16300"/>
                    <a:pt x="18269" y="16276"/>
                    <a:pt x="18337" y="16234"/>
                  </a:cubicBezTo>
                  <a:close/>
                  <a:moveTo>
                    <a:pt x="16141" y="16302"/>
                  </a:moveTo>
                  <a:cubicBezTo>
                    <a:pt x="16089" y="16318"/>
                    <a:pt x="16049" y="16385"/>
                    <a:pt x="16041" y="16470"/>
                  </a:cubicBezTo>
                  <a:cubicBezTo>
                    <a:pt x="16032" y="16522"/>
                    <a:pt x="16038" y="16572"/>
                    <a:pt x="16057" y="16616"/>
                  </a:cubicBezTo>
                  <a:cubicBezTo>
                    <a:pt x="16082" y="16654"/>
                    <a:pt x="16115" y="16671"/>
                    <a:pt x="16149" y="16664"/>
                  </a:cubicBezTo>
                  <a:cubicBezTo>
                    <a:pt x="16172" y="16660"/>
                    <a:pt x="16195" y="16669"/>
                    <a:pt x="16216" y="16686"/>
                  </a:cubicBezTo>
                  <a:cubicBezTo>
                    <a:pt x="16240" y="16711"/>
                    <a:pt x="16281" y="16768"/>
                    <a:pt x="16272" y="16827"/>
                  </a:cubicBezTo>
                  <a:cubicBezTo>
                    <a:pt x="16257" y="16885"/>
                    <a:pt x="16221" y="16925"/>
                    <a:pt x="16182" y="16927"/>
                  </a:cubicBezTo>
                  <a:cubicBezTo>
                    <a:pt x="16152" y="16933"/>
                    <a:pt x="16124" y="16901"/>
                    <a:pt x="16112" y="16854"/>
                  </a:cubicBezTo>
                  <a:cubicBezTo>
                    <a:pt x="16107" y="16832"/>
                    <a:pt x="16093" y="16826"/>
                    <a:pt x="16080" y="16835"/>
                  </a:cubicBezTo>
                  <a:cubicBezTo>
                    <a:pt x="16066" y="16845"/>
                    <a:pt x="16059" y="16867"/>
                    <a:pt x="16064" y="16889"/>
                  </a:cubicBezTo>
                  <a:cubicBezTo>
                    <a:pt x="16085" y="16970"/>
                    <a:pt x="16133" y="17024"/>
                    <a:pt x="16186" y="17014"/>
                  </a:cubicBezTo>
                  <a:cubicBezTo>
                    <a:pt x="16247" y="17010"/>
                    <a:pt x="16301" y="16945"/>
                    <a:pt x="16322" y="16851"/>
                  </a:cubicBezTo>
                  <a:cubicBezTo>
                    <a:pt x="16329" y="16802"/>
                    <a:pt x="16332" y="16708"/>
                    <a:pt x="16254" y="16615"/>
                  </a:cubicBezTo>
                  <a:cubicBezTo>
                    <a:pt x="16224" y="16588"/>
                    <a:pt x="16191" y="16571"/>
                    <a:pt x="16157" y="16575"/>
                  </a:cubicBezTo>
                  <a:cubicBezTo>
                    <a:pt x="16136" y="16577"/>
                    <a:pt x="16111" y="16579"/>
                    <a:pt x="16104" y="16559"/>
                  </a:cubicBezTo>
                  <a:cubicBezTo>
                    <a:pt x="16096" y="16539"/>
                    <a:pt x="16094" y="16535"/>
                    <a:pt x="16100" y="16478"/>
                  </a:cubicBezTo>
                  <a:cubicBezTo>
                    <a:pt x="16104" y="16430"/>
                    <a:pt x="16126" y="16398"/>
                    <a:pt x="16155" y="16389"/>
                  </a:cubicBezTo>
                  <a:cubicBezTo>
                    <a:pt x="16175" y="16383"/>
                    <a:pt x="16196" y="16398"/>
                    <a:pt x="16205" y="16429"/>
                  </a:cubicBezTo>
                  <a:cubicBezTo>
                    <a:pt x="16212" y="16450"/>
                    <a:pt x="16229" y="16456"/>
                    <a:pt x="16242" y="16446"/>
                  </a:cubicBezTo>
                  <a:cubicBezTo>
                    <a:pt x="16255" y="16435"/>
                    <a:pt x="16259" y="16407"/>
                    <a:pt x="16253" y="16386"/>
                  </a:cubicBezTo>
                  <a:cubicBezTo>
                    <a:pt x="16233" y="16317"/>
                    <a:pt x="16186" y="16285"/>
                    <a:pt x="16141" y="16302"/>
                  </a:cubicBezTo>
                  <a:close/>
                  <a:moveTo>
                    <a:pt x="2459" y="16327"/>
                  </a:moveTo>
                  <a:cubicBezTo>
                    <a:pt x="2546" y="16356"/>
                    <a:pt x="2625" y="16430"/>
                    <a:pt x="2684" y="16538"/>
                  </a:cubicBezTo>
                  <a:lnTo>
                    <a:pt x="2704" y="16567"/>
                  </a:lnTo>
                  <a:cubicBezTo>
                    <a:pt x="2588" y="16664"/>
                    <a:pt x="2455" y="16687"/>
                    <a:pt x="2330" y="16635"/>
                  </a:cubicBezTo>
                  <a:cubicBezTo>
                    <a:pt x="2295" y="16614"/>
                    <a:pt x="2268" y="16568"/>
                    <a:pt x="2258" y="16510"/>
                  </a:cubicBezTo>
                  <a:cubicBezTo>
                    <a:pt x="2258" y="16510"/>
                    <a:pt x="2259" y="16505"/>
                    <a:pt x="2260" y="16502"/>
                  </a:cubicBezTo>
                  <a:lnTo>
                    <a:pt x="2260" y="16500"/>
                  </a:lnTo>
                  <a:cubicBezTo>
                    <a:pt x="2261" y="16460"/>
                    <a:pt x="2273" y="16423"/>
                    <a:pt x="2292" y="16397"/>
                  </a:cubicBezTo>
                  <a:cubicBezTo>
                    <a:pt x="2342" y="16344"/>
                    <a:pt x="2400" y="16319"/>
                    <a:pt x="2459" y="16327"/>
                  </a:cubicBezTo>
                  <a:close/>
                  <a:moveTo>
                    <a:pt x="20133" y="16331"/>
                  </a:moveTo>
                  <a:cubicBezTo>
                    <a:pt x="20199" y="16378"/>
                    <a:pt x="20270" y="16404"/>
                    <a:pt x="20343" y="16408"/>
                  </a:cubicBezTo>
                  <a:cubicBezTo>
                    <a:pt x="20344" y="16445"/>
                    <a:pt x="20346" y="16481"/>
                    <a:pt x="20347" y="16519"/>
                  </a:cubicBezTo>
                  <a:cubicBezTo>
                    <a:pt x="20262" y="16516"/>
                    <a:pt x="20178" y="16484"/>
                    <a:pt x="20101" y="16423"/>
                  </a:cubicBezTo>
                  <a:lnTo>
                    <a:pt x="20113" y="16385"/>
                  </a:lnTo>
                  <a:cubicBezTo>
                    <a:pt x="20122" y="16364"/>
                    <a:pt x="20126" y="16347"/>
                    <a:pt x="20133" y="16331"/>
                  </a:cubicBezTo>
                  <a:close/>
                  <a:moveTo>
                    <a:pt x="1391" y="16369"/>
                  </a:moveTo>
                  <a:cubicBezTo>
                    <a:pt x="1400" y="16398"/>
                    <a:pt x="1407" y="16430"/>
                    <a:pt x="1411" y="16462"/>
                  </a:cubicBezTo>
                  <a:cubicBezTo>
                    <a:pt x="1446" y="16808"/>
                    <a:pt x="1450" y="17161"/>
                    <a:pt x="1425" y="17509"/>
                  </a:cubicBezTo>
                  <a:cubicBezTo>
                    <a:pt x="1327" y="17257"/>
                    <a:pt x="1210" y="17024"/>
                    <a:pt x="1077" y="16819"/>
                  </a:cubicBezTo>
                  <a:cubicBezTo>
                    <a:pt x="1189" y="16685"/>
                    <a:pt x="1294" y="16534"/>
                    <a:pt x="1391" y="16369"/>
                  </a:cubicBezTo>
                  <a:close/>
                  <a:moveTo>
                    <a:pt x="6816" y="16369"/>
                  </a:moveTo>
                  <a:cubicBezTo>
                    <a:pt x="6830" y="16361"/>
                    <a:pt x="6881" y="16398"/>
                    <a:pt x="6915" y="16454"/>
                  </a:cubicBezTo>
                  <a:cubicBezTo>
                    <a:pt x="6913" y="16472"/>
                    <a:pt x="6901" y="16486"/>
                    <a:pt x="6895" y="16500"/>
                  </a:cubicBezTo>
                  <a:cubicBezTo>
                    <a:pt x="6892" y="16509"/>
                    <a:pt x="6891" y="16519"/>
                    <a:pt x="6892" y="16529"/>
                  </a:cubicBezTo>
                  <a:cubicBezTo>
                    <a:pt x="6924" y="16763"/>
                    <a:pt x="7023" y="16957"/>
                    <a:pt x="7157" y="17052"/>
                  </a:cubicBezTo>
                  <a:lnTo>
                    <a:pt x="7164" y="17054"/>
                  </a:lnTo>
                  <a:cubicBezTo>
                    <a:pt x="7171" y="17056"/>
                    <a:pt x="7178" y="17055"/>
                    <a:pt x="7185" y="17048"/>
                  </a:cubicBezTo>
                  <a:cubicBezTo>
                    <a:pt x="7189" y="17041"/>
                    <a:pt x="7193" y="17034"/>
                    <a:pt x="7198" y="17029"/>
                  </a:cubicBezTo>
                  <a:cubicBezTo>
                    <a:pt x="7218" y="17080"/>
                    <a:pt x="7223" y="17142"/>
                    <a:pt x="7212" y="17200"/>
                  </a:cubicBezTo>
                  <a:cubicBezTo>
                    <a:pt x="7209" y="17219"/>
                    <a:pt x="7191" y="17220"/>
                    <a:pt x="7166" y="17213"/>
                  </a:cubicBezTo>
                  <a:cubicBezTo>
                    <a:pt x="7062" y="17170"/>
                    <a:pt x="6802" y="16657"/>
                    <a:pt x="6801" y="16445"/>
                  </a:cubicBezTo>
                  <a:cubicBezTo>
                    <a:pt x="6803" y="16426"/>
                    <a:pt x="6802" y="16377"/>
                    <a:pt x="6816" y="16369"/>
                  </a:cubicBezTo>
                  <a:close/>
                  <a:moveTo>
                    <a:pt x="2746" y="16399"/>
                  </a:moveTo>
                  <a:cubicBezTo>
                    <a:pt x="2765" y="16421"/>
                    <a:pt x="2784" y="16445"/>
                    <a:pt x="2803" y="16464"/>
                  </a:cubicBezTo>
                  <a:cubicBezTo>
                    <a:pt x="2789" y="16484"/>
                    <a:pt x="2773" y="16504"/>
                    <a:pt x="2756" y="16519"/>
                  </a:cubicBezTo>
                  <a:cubicBezTo>
                    <a:pt x="2758" y="16513"/>
                    <a:pt x="2759" y="16506"/>
                    <a:pt x="2758" y="16499"/>
                  </a:cubicBezTo>
                  <a:cubicBezTo>
                    <a:pt x="2756" y="16465"/>
                    <a:pt x="2752" y="16431"/>
                    <a:pt x="2746" y="16399"/>
                  </a:cubicBezTo>
                  <a:close/>
                  <a:moveTo>
                    <a:pt x="18394" y="16412"/>
                  </a:moveTo>
                  <a:cubicBezTo>
                    <a:pt x="18437" y="16575"/>
                    <a:pt x="18471" y="16742"/>
                    <a:pt x="18492" y="16918"/>
                  </a:cubicBezTo>
                  <a:cubicBezTo>
                    <a:pt x="18494" y="16990"/>
                    <a:pt x="18498" y="17069"/>
                    <a:pt x="18502" y="17146"/>
                  </a:cubicBezTo>
                  <a:cubicBezTo>
                    <a:pt x="18393" y="17217"/>
                    <a:pt x="18273" y="17247"/>
                    <a:pt x="18156" y="17232"/>
                  </a:cubicBezTo>
                  <a:cubicBezTo>
                    <a:pt x="18139" y="17138"/>
                    <a:pt x="18128" y="17043"/>
                    <a:pt x="18122" y="16946"/>
                  </a:cubicBezTo>
                  <a:cubicBezTo>
                    <a:pt x="18114" y="16794"/>
                    <a:pt x="18110" y="16642"/>
                    <a:pt x="18115" y="16489"/>
                  </a:cubicBezTo>
                  <a:cubicBezTo>
                    <a:pt x="18137" y="16492"/>
                    <a:pt x="18160" y="16490"/>
                    <a:pt x="18182" y="16488"/>
                  </a:cubicBezTo>
                  <a:cubicBezTo>
                    <a:pt x="18255" y="16480"/>
                    <a:pt x="18326" y="16457"/>
                    <a:pt x="18394" y="16412"/>
                  </a:cubicBezTo>
                  <a:close/>
                  <a:moveTo>
                    <a:pt x="15879" y="16432"/>
                  </a:moveTo>
                  <a:cubicBezTo>
                    <a:pt x="15853" y="16426"/>
                    <a:pt x="15827" y="16430"/>
                    <a:pt x="15803" y="16446"/>
                  </a:cubicBezTo>
                  <a:cubicBezTo>
                    <a:pt x="15762" y="16470"/>
                    <a:pt x="15736" y="16532"/>
                    <a:pt x="15734" y="16603"/>
                  </a:cubicBezTo>
                  <a:cubicBezTo>
                    <a:pt x="15729" y="16762"/>
                    <a:pt x="15807" y="16774"/>
                    <a:pt x="15858" y="16787"/>
                  </a:cubicBezTo>
                  <a:cubicBezTo>
                    <a:pt x="15881" y="16788"/>
                    <a:pt x="15901" y="16800"/>
                    <a:pt x="15922" y="16818"/>
                  </a:cubicBezTo>
                  <a:cubicBezTo>
                    <a:pt x="15961" y="16868"/>
                    <a:pt x="15981" y="16913"/>
                    <a:pt x="15973" y="16951"/>
                  </a:cubicBezTo>
                  <a:cubicBezTo>
                    <a:pt x="15958" y="16995"/>
                    <a:pt x="15930" y="17022"/>
                    <a:pt x="15900" y="17019"/>
                  </a:cubicBezTo>
                  <a:cubicBezTo>
                    <a:pt x="15869" y="17022"/>
                    <a:pt x="15839" y="16986"/>
                    <a:pt x="15829" y="16938"/>
                  </a:cubicBezTo>
                  <a:cubicBezTo>
                    <a:pt x="15826" y="16914"/>
                    <a:pt x="15815" y="16901"/>
                    <a:pt x="15801" y="16905"/>
                  </a:cubicBezTo>
                  <a:cubicBezTo>
                    <a:pt x="15786" y="16909"/>
                    <a:pt x="15773" y="16936"/>
                    <a:pt x="15776" y="16960"/>
                  </a:cubicBezTo>
                  <a:cubicBezTo>
                    <a:pt x="15776" y="16965"/>
                    <a:pt x="15780" y="16963"/>
                    <a:pt x="15781" y="16967"/>
                  </a:cubicBezTo>
                  <a:cubicBezTo>
                    <a:pt x="15797" y="17051"/>
                    <a:pt x="15845" y="17111"/>
                    <a:pt x="15899" y="17108"/>
                  </a:cubicBezTo>
                  <a:lnTo>
                    <a:pt x="15908" y="17106"/>
                  </a:lnTo>
                  <a:cubicBezTo>
                    <a:pt x="15957" y="17105"/>
                    <a:pt x="16005" y="17057"/>
                    <a:pt x="16024" y="16983"/>
                  </a:cubicBezTo>
                  <a:cubicBezTo>
                    <a:pt x="16034" y="16937"/>
                    <a:pt x="16034" y="16848"/>
                    <a:pt x="15955" y="16746"/>
                  </a:cubicBezTo>
                  <a:cubicBezTo>
                    <a:pt x="15927" y="16716"/>
                    <a:pt x="15897" y="16698"/>
                    <a:pt x="15863" y="16699"/>
                  </a:cubicBezTo>
                  <a:cubicBezTo>
                    <a:pt x="15802" y="16687"/>
                    <a:pt x="15786" y="16679"/>
                    <a:pt x="15787" y="16611"/>
                  </a:cubicBezTo>
                  <a:cubicBezTo>
                    <a:pt x="15788" y="16574"/>
                    <a:pt x="15804" y="16542"/>
                    <a:pt x="15825" y="16532"/>
                  </a:cubicBezTo>
                  <a:cubicBezTo>
                    <a:pt x="15853" y="16512"/>
                    <a:pt x="15886" y="16515"/>
                    <a:pt x="15910" y="16545"/>
                  </a:cubicBezTo>
                  <a:cubicBezTo>
                    <a:pt x="15921" y="16562"/>
                    <a:pt x="15936" y="16565"/>
                    <a:pt x="15946" y="16548"/>
                  </a:cubicBezTo>
                  <a:cubicBezTo>
                    <a:pt x="15957" y="16531"/>
                    <a:pt x="15958" y="16499"/>
                    <a:pt x="15948" y="16481"/>
                  </a:cubicBezTo>
                  <a:cubicBezTo>
                    <a:pt x="15928" y="16454"/>
                    <a:pt x="15904" y="16438"/>
                    <a:pt x="15879" y="16432"/>
                  </a:cubicBezTo>
                  <a:close/>
                  <a:moveTo>
                    <a:pt x="19646" y="16469"/>
                  </a:moveTo>
                  <a:lnTo>
                    <a:pt x="19728" y="16607"/>
                  </a:lnTo>
                  <a:cubicBezTo>
                    <a:pt x="19790" y="16711"/>
                    <a:pt x="19854" y="16817"/>
                    <a:pt x="19916" y="16903"/>
                  </a:cubicBezTo>
                  <a:cubicBezTo>
                    <a:pt x="19911" y="16931"/>
                    <a:pt x="19905" y="16960"/>
                    <a:pt x="19901" y="16986"/>
                  </a:cubicBezTo>
                  <a:cubicBezTo>
                    <a:pt x="19898" y="17011"/>
                    <a:pt x="19884" y="17112"/>
                    <a:pt x="19869" y="17271"/>
                  </a:cubicBezTo>
                  <a:lnTo>
                    <a:pt x="19685" y="17270"/>
                  </a:lnTo>
                  <a:cubicBezTo>
                    <a:pt x="19592" y="17270"/>
                    <a:pt x="19504" y="17267"/>
                    <a:pt x="19403" y="17252"/>
                  </a:cubicBezTo>
                  <a:cubicBezTo>
                    <a:pt x="19516" y="17022"/>
                    <a:pt x="19600" y="16755"/>
                    <a:pt x="19646" y="16469"/>
                  </a:cubicBezTo>
                  <a:close/>
                  <a:moveTo>
                    <a:pt x="18768" y="16478"/>
                  </a:moveTo>
                  <a:cubicBezTo>
                    <a:pt x="18780" y="16542"/>
                    <a:pt x="18795" y="16599"/>
                    <a:pt x="18808" y="16657"/>
                  </a:cubicBezTo>
                  <a:cubicBezTo>
                    <a:pt x="18849" y="16853"/>
                    <a:pt x="18911" y="17033"/>
                    <a:pt x="18992" y="17190"/>
                  </a:cubicBezTo>
                  <a:lnTo>
                    <a:pt x="19002" y="17211"/>
                  </a:lnTo>
                  <a:cubicBezTo>
                    <a:pt x="18886" y="17225"/>
                    <a:pt x="18788" y="17206"/>
                    <a:pt x="18674" y="17198"/>
                  </a:cubicBezTo>
                  <a:lnTo>
                    <a:pt x="18549" y="17198"/>
                  </a:lnTo>
                  <a:cubicBezTo>
                    <a:pt x="18542" y="17038"/>
                    <a:pt x="18527" y="16916"/>
                    <a:pt x="18527" y="16913"/>
                  </a:cubicBezTo>
                  <a:cubicBezTo>
                    <a:pt x="18527" y="16909"/>
                    <a:pt x="18528" y="16864"/>
                    <a:pt x="18520" y="16833"/>
                  </a:cubicBezTo>
                  <a:cubicBezTo>
                    <a:pt x="18584" y="16755"/>
                    <a:pt x="18635" y="16672"/>
                    <a:pt x="18684" y="16599"/>
                  </a:cubicBezTo>
                  <a:cubicBezTo>
                    <a:pt x="18712" y="16556"/>
                    <a:pt x="18739" y="16519"/>
                    <a:pt x="18768" y="16478"/>
                  </a:cubicBezTo>
                  <a:close/>
                  <a:moveTo>
                    <a:pt x="5729" y="16489"/>
                  </a:moveTo>
                  <a:cubicBezTo>
                    <a:pt x="5700" y="16491"/>
                    <a:pt x="5671" y="16500"/>
                    <a:pt x="5642" y="16515"/>
                  </a:cubicBezTo>
                  <a:cubicBezTo>
                    <a:pt x="5613" y="16530"/>
                    <a:pt x="5586" y="16557"/>
                    <a:pt x="5580" y="16605"/>
                  </a:cubicBezTo>
                  <a:lnTo>
                    <a:pt x="5558" y="16786"/>
                  </a:lnTo>
                  <a:cubicBezTo>
                    <a:pt x="5543" y="16907"/>
                    <a:pt x="5529" y="17031"/>
                    <a:pt x="5514" y="17154"/>
                  </a:cubicBezTo>
                  <a:cubicBezTo>
                    <a:pt x="5462" y="17141"/>
                    <a:pt x="5409" y="17175"/>
                    <a:pt x="5377" y="17244"/>
                  </a:cubicBezTo>
                  <a:cubicBezTo>
                    <a:pt x="5360" y="17300"/>
                    <a:pt x="5370" y="17366"/>
                    <a:pt x="5400" y="17403"/>
                  </a:cubicBezTo>
                  <a:cubicBezTo>
                    <a:pt x="5460" y="17475"/>
                    <a:pt x="5530" y="17520"/>
                    <a:pt x="5603" y="17536"/>
                  </a:cubicBezTo>
                  <a:cubicBezTo>
                    <a:pt x="5586" y="17621"/>
                    <a:pt x="5563" y="17766"/>
                    <a:pt x="5536" y="17930"/>
                  </a:cubicBezTo>
                  <a:cubicBezTo>
                    <a:pt x="5519" y="17933"/>
                    <a:pt x="5502" y="17939"/>
                    <a:pt x="5485" y="17936"/>
                  </a:cubicBezTo>
                  <a:cubicBezTo>
                    <a:pt x="5473" y="17932"/>
                    <a:pt x="5460" y="17938"/>
                    <a:pt x="5455" y="17955"/>
                  </a:cubicBezTo>
                  <a:cubicBezTo>
                    <a:pt x="5450" y="17972"/>
                    <a:pt x="5453" y="17995"/>
                    <a:pt x="5463" y="18007"/>
                  </a:cubicBezTo>
                  <a:cubicBezTo>
                    <a:pt x="5479" y="18035"/>
                    <a:pt x="5493" y="18064"/>
                    <a:pt x="5508" y="18095"/>
                  </a:cubicBezTo>
                  <a:cubicBezTo>
                    <a:pt x="5500" y="18145"/>
                    <a:pt x="5482" y="18244"/>
                    <a:pt x="5480" y="18258"/>
                  </a:cubicBezTo>
                  <a:cubicBezTo>
                    <a:pt x="5468" y="18355"/>
                    <a:pt x="5468" y="18455"/>
                    <a:pt x="5480" y="18551"/>
                  </a:cubicBezTo>
                  <a:cubicBezTo>
                    <a:pt x="5483" y="18566"/>
                    <a:pt x="5491" y="18577"/>
                    <a:pt x="5500" y="18580"/>
                  </a:cubicBezTo>
                  <a:cubicBezTo>
                    <a:pt x="5510" y="18583"/>
                    <a:pt x="5520" y="18576"/>
                    <a:pt x="5526" y="18564"/>
                  </a:cubicBezTo>
                  <a:cubicBezTo>
                    <a:pt x="5548" y="18521"/>
                    <a:pt x="5582" y="18432"/>
                    <a:pt x="5601" y="18383"/>
                  </a:cubicBezTo>
                  <a:cubicBezTo>
                    <a:pt x="5614" y="18447"/>
                    <a:pt x="5624" y="18512"/>
                    <a:pt x="5627" y="18580"/>
                  </a:cubicBezTo>
                  <a:cubicBezTo>
                    <a:pt x="5625" y="18591"/>
                    <a:pt x="5623" y="18603"/>
                    <a:pt x="5622" y="18615"/>
                  </a:cubicBezTo>
                  <a:cubicBezTo>
                    <a:pt x="5624" y="18633"/>
                    <a:pt x="5634" y="18646"/>
                    <a:pt x="5645" y="18650"/>
                  </a:cubicBezTo>
                  <a:lnTo>
                    <a:pt x="5650" y="18651"/>
                  </a:lnTo>
                  <a:cubicBezTo>
                    <a:pt x="5664" y="18649"/>
                    <a:pt x="5674" y="18632"/>
                    <a:pt x="5673" y="18610"/>
                  </a:cubicBezTo>
                  <a:cubicBezTo>
                    <a:pt x="5673" y="18610"/>
                    <a:pt x="5676" y="18595"/>
                    <a:pt x="5673" y="18574"/>
                  </a:cubicBezTo>
                  <a:cubicBezTo>
                    <a:pt x="5669" y="18325"/>
                    <a:pt x="5855" y="18182"/>
                    <a:pt x="5916" y="18139"/>
                  </a:cubicBezTo>
                  <a:cubicBezTo>
                    <a:pt x="5928" y="18136"/>
                    <a:pt x="5938" y="18124"/>
                    <a:pt x="5938" y="18104"/>
                  </a:cubicBezTo>
                  <a:cubicBezTo>
                    <a:pt x="5936" y="18084"/>
                    <a:pt x="5928" y="18069"/>
                    <a:pt x="5915" y="18068"/>
                  </a:cubicBezTo>
                  <a:cubicBezTo>
                    <a:pt x="5793" y="18047"/>
                    <a:pt x="5772" y="17831"/>
                    <a:pt x="5778" y="17654"/>
                  </a:cubicBezTo>
                  <a:cubicBezTo>
                    <a:pt x="5780" y="17633"/>
                    <a:pt x="5774" y="17616"/>
                    <a:pt x="5760" y="17612"/>
                  </a:cubicBezTo>
                  <a:cubicBezTo>
                    <a:pt x="5759" y="17612"/>
                    <a:pt x="5757" y="17611"/>
                    <a:pt x="5756" y="17611"/>
                  </a:cubicBezTo>
                  <a:cubicBezTo>
                    <a:pt x="5741" y="17609"/>
                    <a:pt x="5730" y="17621"/>
                    <a:pt x="5729" y="17644"/>
                  </a:cubicBezTo>
                  <a:cubicBezTo>
                    <a:pt x="5725" y="17695"/>
                    <a:pt x="5711" y="17742"/>
                    <a:pt x="5693" y="17784"/>
                  </a:cubicBezTo>
                  <a:cubicBezTo>
                    <a:pt x="5705" y="17690"/>
                    <a:pt x="5714" y="17631"/>
                    <a:pt x="5721" y="17568"/>
                  </a:cubicBezTo>
                  <a:cubicBezTo>
                    <a:pt x="5803" y="17591"/>
                    <a:pt x="5888" y="17577"/>
                    <a:pt x="5966" y="17528"/>
                  </a:cubicBezTo>
                  <a:cubicBezTo>
                    <a:pt x="6017" y="17480"/>
                    <a:pt x="6022" y="17424"/>
                    <a:pt x="6017" y="17389"/>
                  </a:cubicBezTo>
                  <a:cubicBezTo>
                    <a:pt x="6009" y="17318"/>
                    <a:pt x="5955" y="17264"/>
                    <a:pt x="5908" y="17249"/>
                  </a:cubicBezTo>
                  <a:cubicBezTo>
                    <a:pt x="5938" y="17066"/>
                    <a:pt x="5960" y="16881"/>
                    <a:pt x="5975" y="16692"/>
                  </a:cubicBezTo>
                  <a:cubicBezTo>
                    <a:pt x="5977" y="16672"/>
                    <a:pt x="5975" y="16650"/>
                    <a:pt x="5969" y="16632"/>
                  </a:cubicBezTo>
                  <a:cubicBezTo>
                    <a:pt x="5903" y="16533"/>
                    <a:pt x="5816" y="16483"/>
                    <a:pt x="5729" y="16489"/>
                  </a:cubicBezTo>
                  <a:close/>
                  <a:moveTo>
                    <a:pt x="20078" y="16513"/>
                  </a:moveTo>
                  <a:cubicBezTo>
                    <a:pt x="20162" y="16580"/>
                    <a:pt x="20254" y="16618"/>
                    <a:pt x="20347" y="16622"/>
                  </a:cubicBezTo>
                  <a:cubicBezTo>
                    <a:pt x="20347" y="16775"/>
                    <a:pt x="20341" y="16926"/>
                    <a:pt x="20326" y="17076"/>
                  </a:cubicBezTo>
                  <a:lnTo>
                    <a:pt x="20322" y="17076"/>
                  </a:lnTo>
                  <a:cubicBezTo>
                    <a:pt x="20312" y="17172"/>
                    <a:pt x="20297" y="17264"/>
                    <a:pt x="20276" y="17355"/>
                  </a:cubicBezTo>
                  <a:cubicBezTo>
                    <a:pt x="20159" y="17357"/>
                    <a:pt x="20041" y="17315"/>
                    <a:pt x="19935" y="17233"/>
                  </a:cubicBezTo>
                  <a:cubicBezTo>
                    <a:pt x="19942" y="17156"/>
                    <a:pt x="19951" y="17080"/>
                    <a:pt x="19961" y="17008"/>
                  </a:cubicBezTo>
                  <a:cubicBezTo>
                    <a:pt x="19990" y="16836"/>
                    <a:pt x="20029" y="16672"/>
                    <a:pt x="20078" y="16513"/>
                  </a:cubicBezTo>
                  <a:close/>
                  <a:moveTo>
                    <a:pt x="3934" y="16529"/>
                  </a:moveTo>
                  <a:cubicBezTo>
                    <a:pt x="3913" y="16652"/>
                    <a:pt x="3871" y="16760"/>
                    <a:pt x="3813" y="16843"/>
                  </a:cubicBezTo>
                  <a:cubicBezTo>
                    <a:pt x="3801" y="16822"/>
                    <a:pt x="3790" y="16799"/>
                    <a:pt x="3783" y="16773"/>
                  </a:cubicBezTo>
                  <a:cubicBezTo>
                    <a:pt x="3842" y="16708"/>
                    <a:pt x="3892" y="16625"/>
                    <a:pt x="3934" y="16529"/>
                  </a:cubicBezTo>
                  <a:close/>
                  <a:moveTo>
                    <a:pt x="15651" y="16569"/>
                  </a:moveTo>
                  <a:cubicBezTo>
                    <a:pt x="15493" y="16541"/>
                    <a:pt x="15440" y="16655"/>
                    <a:pt x="15430" y="16727"/>
                  </a:cubicBezTo>
                  <a:cubicBezTo>
                    <a:pt x="15409" y="16869"/>
                    <a:pt x="15443" y="17024"/>
                    <a:pt x="15518" y="17102"/>
                  </a:cubicBezTo>
                  <a:cubicBezTo>
                    <a:pt x="15543" y="17127"/>
                    <a:pt x="15571" y="17140"/>
                    <a:pt x="15600" y="17136"/>
                  </a:cubicBezTo>
                  <a:cubicBezTo>
                    <a:pt x="15640" y="17130"/>
                    <a:pt x="15677" y="17099"/>
                    <a:pt x="15704" y="17049"/>
                  </a:cubicBezTo>
                  <a:cubicBezTo>
                    <a:pt x="15713" y="17030"/>
                    <a:pt x="15712" y="17001"/>
                    <a:pt x="15701" y="16984"/>
                  </a:cubicBezTo>
                  <a:cubicBezTo>
                    <a:pt x="15690" y="16967"/>
                    <a:pt x="15676" y="16970"/>
                    <a:pt x="15665" y="16987"/>
                  </a:cubicBezTo>
                  <a:cubicBezTo>
                    <a:pt x="15639" y="17049"/>
                    <a:pt x="15585" y="17065"/>
                    <a:pt x="15546" y="17024"/>
                  </a:cubicBezTo>
                  <a:cubicBezTo>
                    <a:pt x="15518" y="16994"/>
                    <a:pt x="15498" y="16951"/>
                    <a:pt x="15487" y="16899"/>
                  </a:cubicBezTo>
                  <a:cubicBezTo>
                    <a:pt x="15549" y="16907"/>
                    <a:pt x="15607" y="16867"/>
                    <a:pt x="15653" y="16797"/>
                  </a:cubicBezTo>
                  <a:cubicBezTo>
                    <a:pt x="15678" y="16740"/>
                    <a:pt x="15685" y="16670"/>
                    <a:pt x="15671" y="16603"/>
                  </a:cubicBezTo>
                  <a:cubicBezTo>
                    <a:pt x="15669" y="16585"/>
                    <a:pt x="15662" y="16570"/>
                    <a:pt x="15651" y="16569"/>
                  </a:cubicBezTo>
                  <a:close/>
                  <a:moveTo>
                    <a:pt x="5727" y="16570"/>
                  </a:moveTo>
                  <a:cubicBezTo>
                    <a:pt x="5795" y="16565"/>
                    <a:pt x="5863" y="16597"/>
                    <a:pt x="5919" y="16664"/>
                  </a:cubicBezTo>
                  <a:cubicBezTo>
                    <a:pt x="5825" y="16673"/>
                    <a:pt x="5732" y="16652"/>
                    <a:pt x="5643" y="16602"/>
                  </a:cubicBezTo>
                  <a:lnTo>
                    <a:pt x="5659" y="16592"/>
                  </a:lnTo>
                  <a:lnTo>
                    <a:pt x="5659" y="16589"/>
                  </a:lnTo>
                  <a:cubicBezTo>
                    <a:pt x="5681" y="16579"/>
                    <a:pt x="5704" y="16572"/>
                    <a:pt x="5727" y="16570"/>
                  </a:cubicBezTo>
                  <a:close/>
                  <a:moveTo>
                    <a:pt x="14233" y="16597"/>
                  </a:moveTo>
                  <a:cubicBezTo>
                    <a:pt x="14175" y="16590"/>
                    <a:pt x="14113" y="16616"/>
                    <a:pt x="14061" y="16662"/>
                  </a:cubicBezTo>
                  <a:cubicBezTo>
                    <a:pt x="13977" y="16734"/>
                    <a:pt x="13943" y="16889"/>
                    <a:pt x="13974" y="17035"/>
                  </a:cubicBezTo>
                  <a:cubicBezTo>
                    <a:pt x="13975" y="17052"/>
                    <a:pt x="13983" y="17066"/>
                    <a:pt x="13993" y="17068"/>
                  </a:cubicBezTo>
                  <a:lnTo>
                    <a:pt x="14039" y="17086"/>
                  </a:lnTo>
                  <a:cubicBezTo>
                    <a:pt x="14129" y="17113"/>
                    <a:pt x="14276" y="17160"/>
                    <a:pt x="14338" y="17270"/>
                  </a:cubicBezTo>
                  <a:cubicBezTo>
                    <a:pt x="14278" y="17336"/>
                    <a:pt x="14232" y="17422"/>
                    <a:pt x="14196" y="17517"/>
                  </a:cubicBezTo>
                  <a:cubicBezTo>
                    <a:pt x="14138" y="17492"/>
                    <a:pt x="14085" y="17435"/>
                    <a:pt x="14051" y="17351"/>
                  </a:cubicBezTo>
                  <a:cubicBezTo>
                    <a:pt x="14045" y="17329"/>
                    <a:pt x="14032" y="17317"/>
                    <a:pt x="14018" y="17325"/>
                  </a:cubicBezTo>
                  <a:cubicBezTo>
                    <a:pt x="14005" y="17333"/>
                    <a:pt x="13998" y="17357"/>
                    <a:pt x="14003" y="17379"/>
                  </a:cubicBezTo>
                  <a:cubicBezTo>
                    <a:pt x="14040" y="17486"/>
                    <a:pt x="14101" y="17559"/>
                    <a:pt x="14169" y="17595"/>
                  </a:cubicBezTo>
                  <a:cubicBezTo>
                    <a:pt x="14123" y="17747"/>
                    <a:pt x="14101" y="17908"/>
                    <a:pt x="14096" y="18028"/>
                  </a:cubicBezTo>
                  <a:cubicBezTo>
                    <a:pt x="14093" y="18353"/>
                    <a:pt x="14212" y="18649"/>
                    <a:pt x="14395" y="18770"/>
                  </a:cubicBezTo>
                  <a:cubicBezTo>
                    <a:pt x="14393" y="18863"/>
                    <a:pt x="14393" y="19086"/>
                    <a:pt x="14448" y="19164"/>
                  </a:cubicBezTo>
                  <a:cubicBezTo>
                    <a:pt x="14452" y="19167"/>
                    <a:pt x="14457" y="19169"/>
                    <a:pt x="14461" y="19168"/>
                  </a:cubicBezTo>
                  <a:lnTo>
                    <a:pt x="14470" y="19172"/>
                  </a:lnTo>
                  <a:cubicBezTo>
                    <a:pt x="14477" y="19170"/>
                    <a:pt x="14481" y="19162"/>
                    <a:pt x="14485" y="19153"/>
                  </a:cubicBezTo>
                  <a:cubicBezTo>
                    <a:pt x="14493" y="19135"/>
                    <a:pt x="14503" y="19112"/>
                    <a:pt x="14512" y="19086"/>
                  </a:cubicBezTo>
                  <a:cubicBezTo>
                    <a:pt x="14534" y="19021"/>
                    <a:pt x="14562" y="18967"/>
                    <a:pt x="14596" y="18918"/>
                  </a:cubicBezTo>
                  <a:lnTo>
                    <a:pt x="14670" y="18943"/>
                  </a:lnTo>
                  <a:cubicBezTo>
                    <a:pt x="14824" y="18984"/>
                    <a:pt x="15146" y="19072"/>
                    <a:pt x="15358" y="18904"/>
                  </a:cubicBezTo>
                  <a:cubicBezTo>
                    <a:pt x="15488" y="18799"/>
                    <a:pt x="15576" y="18593"/>
                    <a:pt x="15596" y="18356"/>
                  </a:cubicBezTo>
                  <a:cubicBezTo>
                    <a:pt x="15624" y="18065"/>
                    <a:pt x="15570" y="17767"/>
                    <a:pt x="15445" y="17555"/>
                  </a:cubicBezTo>
                  <a:cubicBezTo>
                    <a:pt x="15356" y="17411"/>
                    <a:pt x="15228" y="17328"/>
                    <a:pt x="15098" y="17267"/>
                  </a:cubicBezTo>
                  <a:cubicBezTo>
                    <a:pt x="15101" y="17264"/>
                    <a:pt x="15105" y="17264"/>
                    <a:pt x="15108" y="17262"/>
                  </a:cubicBezTo>
                  <a:cubicBezTo>
                    <a:pt x="15121" y="17251"/>
                    <a:pt x="15126" y="17223"/>
                    <a:pt x="15120" y="17201"/>
                  </a:cubicBezTo>
                  <a:cubicBezTo>
                    <a:pt x="15113" y="17180"/>
                    <a:pt x="15097" y="17172"/>
                    <a:pt x="15083" y="17182"/>
                  </a:cubicBezTo>
                  <a:cubicBezTo>
                    <a:pt x="15055" y="17206"/>
                    <a:pt x="15031" y="17211"/>
                    <a:pt x="15008" y="17219"/>
                  </a:cubicBezTo>
                  <a:cubicBezTo>
                    <a:pt x="15007" y="17218"/>
                    <a:pt x="15005" y="17218"/>
                    <a:pt x="15003" y="17217"/>
                  </a:cubicBezTo>
                  <a:cubicBezTo>
                    <a:pt x="14972" y="17206"/>
                    <a:pt x="14944" y="17203"/>
                    <a:pt x="14913" y="17195"/>
                  </a:cubicBezTo>
                  <a:cubicBezTo>
                    <a:pt x="14912" y="17193"/>
                    <a:pt x="14910" y="17191"/>
                    <a:pt x="14908" y="17189"/>
                  </a:cubicBezTo>
                  <a:cubicBezTo>
                    <a:pt x="14875" y="17108"/>
                    <a:pt x="14878" y="16997"/>
                    <a:pt x="14910" y="16916"/>
                  </a:cubicBezTo>
                  <a:cubicBezTo>
                    <a:pt x="14923" y="16882"/>
                    <a:pt x="14946" y="16873"/>
                    <a:pt x="14967" y="16894"/>
                  </a:cubicBezTo>
                  <a:cubicBezTo>
                    <a:pt x="14980" y="16904"/>
                    <a:pt x="15000" y="16897"/>
                    <a:pt x="15006" y="16875"/>
                  </a:cubicBezTo>
                  <a:cubicBezTo>
                    <a:pt x="15012" y="16853"/>
                    <a:pt x="15004" y="16828"/>
                    <a:pt x="14991" y="16818"/>
                  </a:cubicBezTo>
                  <a:cubicBezTo>
                    <a:pt x="14947" y="16781"/>
                    <a:pt x="14896" y="16802"/>
                    <a:pt x="14868" y="16868"/>
                  </a:cubicBezTo>
                  <a:cubicBezTo>
                    <a:pt x="14829" y="16962"/>
                    <a:pt x="14824" y="17078"/>
                    <a:pt x="14850" y="17179"/>
                  </a:cubicBezTo>
                  <a:cubicBezTo>
                    <a:pt x="14825" y="17174"/>
                    <a:pt x="14798" y="17164"/>
                    <a:pt x="14776" y="17160"/>
                  </a:cubicBezTo>
                  <a:cubicBezTo>
                    <a:pt x="14771" y="17083"/>
                    <a:pt x="14760" y="17006"/>
                    <a:pt x="14740" y="16935"/>
                  </a:cubicBezTo>
                  <a:cubicBezTo>
                    <a:pt x="14730" y="16922"/>
                    <a:pt x="14714" y="16920"/>
                    <a:pt x="14704" y="16932"/>
                  </a:cubicBezTo>
                  <a:cubicBezTo>
                    <a:pt x="14692" y="16944"/>
                    <a:pt x="14688" y="16972"/>
                    <a:pt x="14694" y="16994"/>
                  </a:cubicBezTo>
                  <a:cubicBezTo>
                    <a:pt x="14708" y="17045"/>
                    <a:pt x="14713" y="17100"/>
                    <a:pt x="14719" y="17155"/>
                  </a:cubicBezTo>
                  <a:cubicBezTo>
                    <a:pt x="14675" y="17151"/>
                    <a:pt x="14629" y="17146"/>
                    <a:pt x="14598" y="17146"/>
                  </a:cubicBezTo>
                  <a:cubicBezTo>
                    <a:pt x="14579" y="17146"/>
                    <a:pt x="14563" y="17153"/>
                    <a:pt x="14546" y="17155"/>
                  </a:cubicBezTo>
                  <a:cubicBezTo>
                    <a:pt x="14542" y="17108"/>
                    <a:pt x="14535" y="17055"/>
                    <a:pt x="14533" y="17019"/>
                  </a:cubicBezTo>
                  <a:lnTo>
                    <a:pt x="14530" y="16952"/>
                  </a:lnTo>
                  <a:cubicBezTo>
                    <a:pt x="14529" y="16928"/>
                    <a:pt x="14517" y="16917"/>
                    <a:pt x="14503" y="16919"/>
                  </a:cubicBezTo>
                  <a:cubicBezTo>
                    <a:pt x="14488" y="16921"/>
                    <a:pt x="14476" y="16936"/>
                    <a:pt x="14477" y="16960"/>
                  </a:cubicBezTo>
                  <a:lnTo>
                    <a:pt x="14479" y="17003"/>
                  </a:lnTo>
                  <a:cubicBezTo>
                    <a:pt x="14481" y="17047"/>
                    <a:pt x="14483" y="17104"/>
                    <a:pt x="14488" y="17165"/>
                  </a:cubicBezTo>
                  <a:cubicBezTo>
                    <a:pt x="14450" y="17178"/>
                    <a:pt x="14414" y="17199"/>
                    <a:pt x="14382" y="17225"/>
                  </a:cubicBezTo>
                  <a:cubicBezTo>
                    <a:pt x="14311" y="17092"/>
                    <a:pt x="14153" y="17041"/>
                    <a:pt x="14049" y="17011"/>
                  </a:cubicBezTo>
                  <a:lnTo>
                    <a:pt x="14013" y="16986"/>
                  </a:lnTo>
                  <a:cubicBezTo>
                    <a:pt x="13996" y="16884"/>
                    <a:pt x="14028" y="16776"/>
                    <a:pt x="14087" y="16732"/>
                  </a:cubicBezTo>
                  <a:cubicBezTo>
                    <a:pt x="14173" y="16661"/>
                    <a:pt x="14274" y="16675"/>
                    <a:pt x="14353" y="16767"/>
                  </a:cubicBezTo>
                  <a:cubicBezTo>
                    <a:pt x="14363" y="16783"/>
                    <a:pt x="14382" y="16779"/>
                    <a:pt x="14392" y="16762"/>
                  </a:cubicBezTo>
                  <a:cubicBezTo>
                    <a:pt x="14404" y="16744"/>
                    <a:pt x="14404" y="16714"/>
                    <a:pt x="14394" y="16695"/>
                  </a:cubicBezTo>
                  <a:cubicBezTo>
                    <a:pt x="14346" y="16637"/>
                    <a:pt x="14290" y="16604"/>
                    <a:pt x="14233" y="16597"/>
                  </a:cubicBezTo>
                  <a:close/>
                  <a:moveTo>
                    <a:pt x="15295" y="16651"/>
                  </a:moveTo>
                  <a:cubicBezTo>
                    <a:pt x="15274" y="16646"/>
                    <a:pt x="15249" y="16652"/>
                    <a:pt x="15221" y="16672"/>
                  </a:cubicBezTo>
                  <a:cubicBezTo>
                    <a:pt x="15138" y="16719"/>
                    <a:pt x="15093" y="16867"/>
                    <a:pt x="15111" y="17010"/>
                  </a:cubicBezTo>
                  <a:cubicBezTo>
                    <a:pt x="15138" y="17134"/>
                    <a:pt x="15205" y="17213"/>
                    <a:pt x="15286" y="17217"/>
                  </a:cubicBezTo>
                  <a:lnTo>
                    <a:pt x="15299" y="17216"/>
                  </a:lnTo>
                  <a:cubicBezTo>
                    <a:pt x="15346" y="17215"/>
                    <a:pt x="15388" y="17168"/>
                    <a:pt x="15401" y="17094"/>
                  </a:cubicBezTo>
                  <a:cubicBezTo>
                    <a:pt x="15407" y="17071"/>
                    <a:pt x="15399" y="17046"/>
                    <a:pt x="15386" y="17037"/>
                  </a:cubicBezTo>
                  <a:cubicBezTo>
                    <a:pt x="15383" y="17035"/>
                    <a:pt x="15379" y="17030"/>
                    <a:pt x="15376" y="17030"/>
                  </a:cubicBezTo>
                  <a:cubicBezTo>
                    <a:pt x="15362" y="17024"/>
                    <a:pt x="15350" y="17040"/>
                    <a:pt x="15346" y="17063"/>
                  </a:cubicBezTo>
                  <a:cubicBezTo>
                    <a:pt x="15339" y="17105"/>
                    <a:pt x="15312" y="17128"/>
                    <a:pt x="15286" y="17122"/>
                  </a:cubicBezTo>
                  <a:cubicBezTo>
                    <a:pt x="15230" y="17120"/>
                    <a:pt x="15181" y="17067"/>
                    <a:pt x="15159" y="16983"/>
                  </a:cubicBezTo>
                  <a:cubicBezTo>
                    <a:pt x="15149" y="16883"/>
                    <a:pt x="15186" y="16789"/>
                    <a:pt x="15244" y="16757"/>
                  </a:cubicBezTo>
                  <a:cubicBezTo>
                    <a:pt x="15274" y="16736"/>
                    <a:pt x="15298" y="16741"/>
                    <a:pt x="15301" y="16751"/>
                  </a:cubicBezTo>
                  <a:cubicBezTo>
                    <a:pt x="15309" y="16771"/>
                    <a:pt x="15325" y="16773"/>
                    <a:pt x="15338" y="16760"/>
                  </a:cubicBezTo>
                  <a:cubicBezTo>
                    <a:pt x="15350" y="16747"/>
                    <a:pt x="15351" y="16723"/>
                    <a:pt x="15343" y="16702"/>
                  </a:cubicBezTo>
                  <a:cubicBezTo>
                    <a:pt x="15333" y="16674"/>
                    <a:pt x="15317" y="16656"/>
                    <a:pt x="15295" y="16651"/>
                  </a:cubicBezTo>
                  <a:close/>
                  <a:moveTo>
                    <a:pt x="15624" y="16653"/>
                  </a:moveTo>
                  <a:cubicBezTo>
                    <a:pt x="15629" y="16684"/>
                    <a:pt x="15627" y="16719"/>
                    <a:pt x="15614" y="16743"/>
                  </a:cubicBezTo>
                  <a:cubicBezTo>
                    <a:pt x="15576" y="16796"/>
                    <a:pt x="15524" y="16822"/>
                    <a:pt x="15474" y="16811"/>
                  </a:cubicBezTo>
                  <a:cubicBezTo>
                    <a:pt x="15474" y="16794"/>
                    <a:pt x="15478" y="16775"/>
                    <a:pt x="15481" y="16759"/>
                  </a:cubicBezTo>
                  <a:cubicBezTo>
                    <a:pt x="15496" y="16685"/>
                    <a:pt x="15545" y="16646"/>
                    <a:pt x="15624" y="16653"/>
                  </a:cubicBezTo>
                  <a:close/>
                  <a:moveTo>
                    <a:pt x="5622" y="16683"/>
                  </a:moveTo>
                  <a:cubicBezTo>
                    <a:pt x="5653" y="16703"/>
                    <a:pt x="5685" y="16719"/>
                    <a:pt x="5717" y="16729"/>
                  </a:cubicBezTo>
                  <a:cubicBezTo>
                    <a:pt x="5781" y="16751"/>
                    <a:pt x="5846" y="16757"/>
                    <a:pt x="5911" y="16749"/>
                  </a:cubicBezTo>
                  <a:cubicBezTo>
                    <a:pt x="5898" y="16941"/>
                    <a:pt x="5872" y="17131"/>
                    <a:pt x="5834" y="17314"/>
                  </a:cubicBezTo>
                  <a:cubicBezTo>
                    <a:pt x="5740" y="17355"/>
                    <a:pt x="5638" y="17328"/>
                    <a:pt x="5556" y="17241"/>
                  </a:cubicBezTo>
                  <a:cubicBezTo>
                    <a:pt x="5573" y="17097"/>
                    <a:pt x="5591" y="16949"/>
                    <a:pt x="5608" y="16805"/>
                  </a:cubicBezTo>
                  <a:lnTo>
                    <a:pt x="5622" y="16683"/>
                  </a:lnTo>
                  <a:close/>
                  <a:moveTo>
                    <a:pt x="19531" y="16705"/>
                  </a:moveTo>
                  <a:cubicBezTo>
                    <a:pt x="19448" y="17073"/>
                    <a:pt x="19349" y="17280"/>
                    <a:pt x="19252" y="17292"/>
                  </a:cubicBezTo>
                  <a:lnTo>
                    <a:pt x="19243" y="17301"/>
                  </a:lnTo>
                  <a:cubicBezTo>
                    <a:pt x="19163" y="17299"/>
                    <a:pt x="19085" y="17244"/>
                    <a:pt x="19035" y="17141"/>
                  </a:cubicBezTo>
                  <a:cubicBezTo>
                    <a:pt x="18971" y="17014"/>
                    <a:pt x="18921" y="16869"/>
                    <a:pt x="18887" y="16714"/>
                  </a:cubicBezTo>
                  <a:cubicBezTo>
                    <a:pt x="19028" y="16777"/>
                    <a:pt x="19174" y="16796"/>
                    <a:pt x="19319" y="16781"/>
                  </a:cubicBezTo>
                  <a:cubicBezTo>
                    <a:pt x="19392" y="16775"/>
                    <a:pt x="19463" y="16749"/>
                    <a:pt x="19531" y="16705"/>
                  </a:cubicBezTo>
                  <a:close/>
                  <a:moveTo>
                    <a:pt x="3101" y="16746"/>
                  </a:moveTo>
                  <a:lnTo>
                    <a:pt x="3185" y="16797"/>
                  </a:lnTo>
                  <a:lnTo>
                    <a:pt x="3215" y="16818"/>
                  </a:lnTo>
                  <a:cubicBezTo>
                    <a:pt x="3224" y="16876"/>
                    <a:pt x="3237" y="16932"/>
                    <a:pt x="3254" y="16986"/>
                  </a:cubicBezTo>
                  <a:cubicBezTo>
                    <a:pt x="3212" y="16966"/>
                    <a:pt x="3170" y="16944"/>
                    <a:pt x="3129" y="16918"/>
                  </a:cubicBezTo>
                  <a:cubicBezTo>
                    <a:pt x="3128" y="16912"/>
                    <a:pt x="3126" y="16905"/>
                    <a:pt x="3124" y="16900"/>
                  </a:cubicBezTo>
                  <a:lnTo>
                    <a:pt x="3127" y="16902"/>
                  </a:lnTo>
                  <a:cubicBezTo>
                    <a:pt x="3115" y="16851"/>
                    <a:pt x="3106" y="16800"/>
                    <a:pt x="3101" y="16746"/>
                  </a:cubicBezTo>
                  <a:close/>
                  <a:moveTo>
                    <a:pt x="3049" y="16753"/>
                  </a:moveTo>
                  <a:cubicBezTo>
                    <a:pt x="3053" y="16810"/>
                    <a:pt x="3062" y="16866"/>
                    <a:pt x="3075" y="16919"/>
                  </a:cubicBezTo>
                  <a:lnTo>
                    <a:pt x="3019" y="16987"/>
                  </a:lnTo>
                  <a:cubicBezTo>
                    <a:pt x="3011" y="16950"/>
                    <a:pt x="2999" y="16915"/>
                    <a:pt x="2983" y="16884"/>
                  </a:cubicBezTo>
                  <a:lnTo>
                    <a:pt x="2985" y="16884"/>
                  </a:lnTo>
                  <a:cubicBezTo>
                    <a:pt x="2980" y="16874"/>
                    <a:pt x="2975" y="16863"/>
                    <a:pt x="2971" y="16851"/>
                  </a:cubicBezTo>
                  <a:cubicBezTo>
                    <a:pt x="2998" y="16820"/>
                    <a:pt x="3024" y="16788"/>
                    <a:pt x="3049" y="16753"/>
                  </a:cubicBezTo>
                  <a:close/>
                  <a:moveTo>
                    <a:pt x="526" y="16762"/>
                  </a:moveTo>
                  <a:cubicBezTo>
                    <a:pt x="575" y="16888"/>
                    <a:pt x="649" y="16981"/>
                    <a:pt x="734" y="17029"/>
                  </a:cubicBezTo>
                  <a:lnTo>
                    <a:pt x="752" y="17035"/>
                  </a:lnTo>
                  <a:cubicBezTo>
                    <a:pt x="853" y="17031"/>
                    <a:pt x="952" y="16974"/>
                    <a:pt x="1032" y="16873"/>
                  </a:cubicBezTo>
                  <a:cubicBezTo>
                    <a:pt x="1172" y="17082"/>
                    <a:pt x="1292" y="17324"/>
                    <a:pt x="1389" y="17590"/>
                  </a:cubicBezTo>
                  <a:cubicBezTo>
                    <a:pt x="1198" y="17636"/>
                    <a:pt x="224" y="17415"/>
                    <a:pt x="71" y="17295"/>
                  </a:cubicBezTo>
                  <a:cubicBezTo>
                    <a:pt x="109" y="17172"/>
                    <a:pt x="423" y="16835"/>
                    <a:pt x="526" y="16762"/>
                  </a:cubicBezTo>
                  <a:close/>
                  <a:moveTo>
                    <a:pt x="3734" y="16816"/>
                  </a:moveTo>
                  <a:cubicBezTo>
                    <a:pt x="3743" y="16848"/>
                    <a:pt x="3755" y="16877"/>
                    <a:pt x="3769" y="16903"/>
                  </a:cubicBezTo>
                  <a:cubicBezTo>
                    <a:pt x="3736" y="16939"/>
                    <a:pt x="3701" y="16970"/>
                    <a:pt x="3664" y="16994"/>
                  </a:cubicBezTo>
                  <a:lnTo>
                    <a:pt x="3662" y="17003"/>
                  </a:lnTo>
                  <a:cubicBezTo>
                    <a:pt x="3651" y="16966"/>
                    <a:pt x="3640" y="16931"/>
                    <a:pt x="3627" y="16895"/>
                  </a:cubicBezTo>
                  <a:cubicBezTo>
                    <a:pt x="3664" y="16875"/>
                    <a:pt x="3700" y="16848"/>
                    <a:pt x="3734" y="16816"/>
                  </a:cubicBezTo>
                  <a:close/>
                  <a:moveTo>
                    <a:pt x="3276" y="16862"/>
                  </a:moveTo>
                  <a:cubicBezTo>
                    <a:pt x="3320" y="16888"/>
                    <a:pt x="3364" y="16908"/>
                    <a:pt x="3410" y="16921"/>
                  </a:cubicBezTo>
                  <a:cubicBezTo>
                    <a:pt x="3420" y="16966"/>
                    <a:pt x="3428" y="17010"/>
                    <a:pt x="3435" y="17057"/>
                  </a:cubicBezTo>
                  <a:cubicBezTo>
                    <a:pt x="3393" y="17048"/>
                    <a:pt x="3353" y="17034"/>
                    <a:pt x="3313" y="17016"/>
                  </a:cubicBezTo>
                  <a:cubicBezTo>
                    <a:pt x="3313" y="17013"/>
                    <a:pt x="3314" y="17010"/>
                    <a:pt x="3314" y="17006"/>
                  </a:cubicBezTo>
                  <a:lnTo>
                    <a:pt x="3305" y="16978"/>
                  </a:lnTo>
                  <a:cubicBezTo>
                    <a:pt x="3294" y="16940"/>
                    <a:pt x="3285" y="16901"/>
                    <a:pt x="3276" y="16862"/>
                  </a:cubicBezTo>
                  <a:close/>
                  <a:moveTo>
                    <a:pt x="2023" y="16886"/>
                  </a:moveTo>
                  <a:lnTo>
                    <a:pt x="2041" y="16916"/>
                  </a:lnTo>
                  <a:cubicBezTo>
                    <a:pt x="2080" y="16979"/>
                    <a:pt x="2124" y="17033"/>
                    <a:pt x="2172" y="17076"/>
                  </a:cubicBezTo>
                  <a:cubicBezTo>
                    <a:pt x="2184" y="17114"/>
                    <a:pt x="2195" y="17153"/>
                    <a:pt x="2204" y="17194"/>
                  </a:cubicBezTo>
                  <a:cubicBezTo>
                    <a:pt x="2170" y="17159"/>
                    <a:pt x="2137" y="17118"/>
                    <a:pt x="2109" y="17071"/>
                  </a:cubicBezTo>
                  <a:cubicBezTo>
                    <a:pt x="2075" y="17016"/>
                    <a:pt x="2047" y="16954"/>
                    <a:pt x="2023" y="16886"/>
                  </a:cubicBezTo>
                  <a:close/>
                  <a:moveTo>
                    <a:pt x="2926" y="16902"/>
                  </a:moveTo>
                  <a:lnTo>
                    <a:pt x="2942" y="16938"/>
                  </a:lnTo>
                  <a:cubicBezTo>
                    <a:pt x="2955" y="16961"/>
                    <a:pt x="2965" y="16990"/>
                    <a:pt x="2970" y="17021"/>
                  </a:cubicBezTo>
                  <a:cubicBezTo>
                    <a:pt x="2971" y="17027"/>
                    <a:pt x="2974" y="17033"/>
                    <a:pt x="2976" y="17038"/>
                  </a:cubicBezTo>
                  <a:cubicBezTo>
                    <a:pt x="2944" y="17074"/>
                    <a:pt x="2907" y="17112"/>
                    <a:pt x="2868" y="17148"/>
                  </a:cubicBezTo>
                  <a:cubicBezTo>
                    <a:pt x="2868" y="17140"/>
                    <a:pt x="2866" y="17131"/>
                    <a:pt x="2864" y="17124"/>
                  </a:cubicBezTo>
                  <a:lnTo>
                    <a:pt x="2866" y="17125"/>
                  </a:lnTo>
                  <a:cubicBezTo>
                    <a:pt x="2854" y="17094"/>
                    <a:pt x="2841" y="17063"/>
                    <a:pt x="2827" y="17035"/>
                  </a:cubicBezTo>
                  <a:lnTo>
                    <a:pt x="2815" y="17010"/>
                  </a:lnTo>
                  <a:cubicBezTo>
                    <a:pt x="2856" y="16974"/>
                    <a:pt x="2893" y="16938"/>
                    <a:pt x="2926" y="16902"/>
                  </a:cubicBezTo>
                  <a:close/>
                  <a:moveTo>
                    <a:pt x="3580" y="16913"/>
                  </a:moveTo>
                  <a:cubicBezTo>
                    <a:pt x="3595" y="16950"/>
                    <a:pt x="3608" y="16988"/>
                    <a:pt x="3619" y="17029"/>
                  </a:cubicBezTo>
                  <a:cubicBezTo>
                    <a:pt x="3578" y="17049"/>
                    <a:pt x="3535" y="17058"/>
                    <a:pt x="3493" y="17056"/>
                  </a:cubicBezTo>
                  <a:cubicBezTo>
                    <a:pt x="3487" y="17014"/>
                    <a:pt x="3478" y="16970"/>
                    <a:pt x="3469" y="16924"/>
                  </a:cubicBezTo>
                  <a:cubicBezTo>
                    <a:pt x="3506" y="16927"/>
                    <a:pt x="3544" y="16923"/>
                    <a:pt x="3580" y="16913"/>
                  </a:cubicBezTo>
                  <a:close/>
                  <a:moveTo>
                    <a:pt x="6901" y="16946"/>
                  </a:moveTo>
                  <a:lnTo>
                    <a:pt x="6917" y="16978"/>
                  </a:lnTo>
                  <a:cubicBezTo>
                    <a:pt x="6869" y="17071"/>
                    <a:pt x="6639" y="17460"/>
                    <a:pt x="6549" y="17609"/>
                  </a:cubicBezTo>
                  <a:cubicBezTo>
                    <a:pt x="6521" y="17650"/>
                    <a:pt x="6490" y="17687"/>
                    <a:pt x="6457" y="17719"/>
                  </a:cubicBezTo>
                  <a:cubicBezTo>
                    <a:pt x="6478" y="17646"/>
                    <a:pt x="6505" y="17554"/>
                    <a:pt x="6511" y="17539"/>
                  </a:cubicBezTo>
                  <a:cubicBezTo>
                    <a:pt x="6543" y="17490"/>
                    <a:pt x="6792" y="17105"/>
                    <a:pt x="6901" y="16946"/>
                  </a:cubicBezTo>
                  <a:close/>
                  <a:moveTo>
                    <a:pt x="2766" y="17049"/>
                  </a:moveTo>
                  <a:lnTo>
                    <a:pt x="2785" y="17090"/>
                  </a:lnTo>
                  <a:cubicBezTo>
                    <a:pt x="2798" y="17116"/>
                    <a:pt x="2810" y="17142"/>
                    <a:pt x="2821" y="17170"/>
                  </a:cubicBezTo>
                  <a:cubicBezTo>
                    <a:pt x="2821" y="17170"/>
                    <a:pt x="2827" y="17172"/>
                    <a:pt x="2830" y="17173"/>
                  </a:cubicBezTo>
                  <a:cubicBezTo>
                    <a:pt x="2786" y="17210"/>
                    <a:pt x="2739" y="17241"/>
                    <a:pt x="2691" y="17267"/>
                  </a:cubicBezTo>
                  <a:cubicBezTo>
                    <a:pt x="2691" y="17267"/>
                    <a:pt x="2689" y="17267"/>
                    <a:pt x="2688" y="17263"/>
                  </a:cubicBezTo>
                  <a:lnTo>
                    <a:pt x="2690" y="17263"/>
                  </a:lnTo>
                  <a:lnTo>
                    <a:pt x="2681" y="17240"/>
                  </a:lnTo>
                  <a:cubicBezTo>
                    <a:pt x="2669" y="17202"/>
                    <a:pt x="2654" y="17166"/>
                    <a:pt x="2637" y="17133"/>
                  </a:cubicBezTo>
                  <a:cubicBezTo>
                    <a:pt x="2681" y="17110"/>
                    <a:pt x="2724" y="17082"/>
                    <a:pt x="2766" y="17049"/>
                  </a:cubicBezTo>
                  <a:close/>
                  <a:moveTo>
                    <a:pt x="2245" y="17144"/>
                  </a:moveTo>
                  <a:cubicBezTo>
                    <a:pt x="2270" y="17159"/>
                    <a:pt x="2295" y="17171"/>
                    <a:pt x="2321" y="17179"/>
                  </a:cubicBezTo>
                  <a:lnTo>
                    <a:pt x="2376" y="17198"/>
                  </a:lnTo>
                  <a:cubicBezTo>
                    <a:pt x="2388" y="17245"/>
                    <a:pt x="2402" y="17289"/>
                    <a:pt x="2416" y="17333"/>
                  </a:cubicBezTo>
                  <a:cubicBezTo>
                    <a:pt x="2365" y="17322"/>
                    <a:pt x="2314" y="17297"/>
                    <a:pt x="2267" y="17260"/>
                  </a:cubicBezTo>
                  <a:cubicBezTo>
                    <a:pt x="2263" y="17220"/>
                    <a:pt x="2255" y="17181"/>
                    <a:pt x="2245" y="17144"/>
                  </a:cubicBezTo>
                  <a:close/>
                  <a:moveTo>
                    <a:pt x="2582" y="17167"/>
                  </a:moveTo>
                  <a:cubicBezTo>
                    <a:pt x="2582" y="17170"/>
                    <a:pt x="2581" y="17173"/>
                    <a:pt x="2581" y="17176"/>
                  </a:cubicBezTo>
                  <a:cubicBezTo>
                    <a:pt x="2600" y="17210"/>
                    <a:pt x="2617" y="17247"/>
                    <a:pt x="2630" y="17289"/>
                  </a:cubicBezTo>
                  <a:lnTo>
                    <a:pt x="2634" y="17305"/>
                  </a:lnTo>
                  <a:cubicBezTo>
                    <a:pt x="2615" y="17310"/>
                    <a:pt x="2597" y="17315"/>
                    <a:pt x="2578" y="17317"/>
                  </a:cubicBezTo>
                  <a:lnTo>
                    <a:pt x="2576" y="17325"/>
                  </a:lnTo>
                  <a:cubicBezTo>
                    <a:pt x="2542" y="17333"/>
                    <a:pt x="2509" y="17337"/>
                    <a:pt x="2476" y="17335"/>
                  </a:cubicBezTo>
                  <a:cubicBezTo>
                    <a:pt x="2476" y="17335"/>
                    <a:pt x="2476" y="17334"/>
                    <a:pt x="2477" y="17324"/>
                  </a:cubicBezTo>
                  <a:cubicBezTo>
                    <a:pt x="2462" y="17282"/>
                    <a:pt x="2450" y="17240"/>
                    <a:pt x="2438" y="17195"/>
                  </a:cubicBezTo>
                  <a:cubicBezTo>
                    <a:pt x="2487" y="17193"/>
                    <a:pt x="2535" y="17184"/>
                    <a:pt x="2582" y="17167"/>
                  </a:cubicBezTo>
                  <a:close/>
                  <a:moveTo>
                    <a:pt x="14598" y="17221"/>
                  </a:moveTo>
                  <a:cubicBezTo>
                    <a:pt x="14641" y="17221"/>
                    <a:pt x="14684" y="17227"/>
                    <a:pt x="14727" y="17232"/>
                  </a:cubicBezTo>
                  <a:cubicBezTo>
                    <a:pt x="14728" y="17300"/>
                    <a:pt x="14725" y="17368"/>
                    <a:pt x="14713" y="17435"/>
                  </a:cubicBezTo>
                  <a:cubicBezTo>
                    <a:pt x="14702" y="17466"/>
                    <a:pt x="14683" y="17485"/>
                    <a:pt x="14661" y="17485"/>
                  </a:cubicBezTo>
                  <a:cubicBezTo>
                    <a:pt x="14593" y="17494"/>
                    <a:pt x="14567" y="17367"/>
                    <a:pt x="14553" y="17232"/>
                  </a:cubicBezTo>
                  <a:cubicBezTo>
                    <a:pt x="14568" y="17229"/>
                    <a:pt x="14581" y="17220"/>
                    <a:pt x="14598" y="17221"/>
                  </a:cubicBezTo>
                  <a:close/>
                  <a:moveTo>
                    <a:pt x="14777" y="17236"/>
                  </a:moveTo>
                  <a:cubicBezTo>
                    <a:pt x="14813" y="17242"/>
                    <a:pt x="14848" y="17252"/>
                    <a:pt x="14883" y="17260"/>
                  </a:cubicBezTo>
                  <a:cubicBezTo>
                    <a:pt x="14912" y="17305"/>
                    <a:pt x="14949" y="17329"/>
                    <a:pt x="14990" y="17320"/>
                  </a:cubicBezTo>
                  <a:cubicBezTo>
                    <a:pt x="15003" y="17318"/>
                    <a:pt x="15014" y="17306"/>
                    <a:pt x="15027" y="17301"/>
                  </a:cubicBezTo>
                  <a:cubicBezTo>
                    <a:pt x="15167" y="17351"/>
                    <a:pt x="15298" y="17453"/>
                    <a:pt x="15408" y="17604"/>
                  </a:cubicBezTo>
                  <a:cubicBezTo>
                    <a:pt x="15521" y="17795"/>
                    <a:pt x="15571" y="18062"/>
                    <a:pt x="15545" y="18325"/>
                  </a:cubicBezTo>
                  <a:cubicBezTo>
                    <a:pt x="15531" y="18539"/>
                    <a:pt x="15453" y="18726"/>
                    <a:pt x="15336" y="18821"/>
                  </a:cubicBezTo>
                  <a:cubicBezTo>
                    <a:pt x="15139" y="18977"/>
                    <a:pt x="14830" y="18887"/>
                    <a:pt x="14678" y="18846"/>
                  </a:cubicBezTo>
                  <a:cubicBezTo>
                    <a:pt x="14647" y="18835"/>
                    <a:pt x="14615" y="18834"/>
                    <a:pt x="14583" y="18832"/>
                  </a:cubicBezTo>
                  <a:cubicBezTo>
                    <a:pt x="14580" y="18829"/>
                    <a:pt x="14578" y="18828"/>
                    <a:pt x="14575" y="18829"/>
                  </a:cubicBezTo>
                  <a:cubicBezTo>
                    <a:pt x="14529" y="18885"/>
                    <a:pt x="14490" y="18951"/>
                    <a:pt x="14463" y="19034"/>
                  </a:cubicBezTo>
                  <a:cubicBezTo>
                    <a:pt x="14447" y="18934"/>
                    <a:pt x="14444" y="18832"/>
                    <a:pt x="14450" y="18729"/>
                  </a:cubicBezTo>
                  <a:cubicBezTo>
                    <a:pt x="14451" y="18710"/>
                    <a:pt x="14443" y="18693"/>
                    <a:pt x="14432" y="18685"/>
                  </a:cubicBezTo>
                  <a:cubicBezTo>
                    <a:pt x="14262" y="18584"/>
                    <a:pt x="14146" y="18321"/>
                    <a:pt x="14147" y="18022"/>
                  </a:cubicBezTo>
                  <a:cubicBezTo>
                    <a:pt x="14147" y="18022"/>
                    <a:pt x="14159" y="17816"/>
                    <a:pt x="14221" y="17614"/>
                  </a:cubicBezTo>
                  <a:cubicBezTo>
                    <a:pt x="14240" y="17618"/>
                    <a:pt x="14258" y="17621"/>
                    <a:pt x="14278" y="17619"/>
                  </a:cubicBezTo>
                  <a:lnTo>
                    <a:pt x="14291" y="17617"/>
                  </a:lnTo>
                  <a:cubicBezTo>
                    <a:pt x="14304" y="17616"/>
                    <a:pt x="14315" y="17609"/>
                    <a:pt x="14327" y="17603"/>
                  </a:cubicBezTo>
                  <a:cubicBezTo>
                    <a:pt x="14326" y="17612"/>
                    <a:pt x="14327" y="17621"/>
                    <a:pt x="14331" y="17630"/>
                  </a:cubicBezTo>
                  <a:cubicBezTo>
                    <a:pt x="14337" y="17646"/>
                    <a:pt x="14342" y="17663"/>
                    <a:pt x="14347" y="17681"/>
                  </a:cubicBezTo>
                  <a:cubicBezTo>
                    <a:pt x="14366" y="17741"/>
                    <a:pt x="14391" y="17823"/>
                    <a:pt x="14437" y="17838"/>
                  </a:cubicBezTo>
                  <a:lnTo>
                    <a:pt x="14459" y="17844"/>
                  </a:lnTo>
                  <a:cubicBezTo>
                    <a:pt x="14490" y="17841"/>
                    <a:pt x="14516" y="17797"/>
                    <a:pt x="14543" y="17752"/>
                  </a:cubicBezTo>
                  <a:lnTo>
                    <a:pt x="14559" y="17734"/>
                  </a:lnTo>
                  <a:lnTo>
                    <a:pt x="14566" y="17752"/>
                  </a:lnTo>
                  <a:cubicBezTo>
                    <a:pt x="14599" y="17820"/>
                    <a:pt x="14615" y="17848"/>
                    <a:pt x="14635" y="17857"/>
                  </a:cubicBezTo>
                  <a:cubicBezTo>
                    <a:pt x="14667" y="17869"/>
                    <a:pt x="14703" y="17854"/>
                    <a:pt x="14723" y="17811"/>
                  </a:cubicBezTo>
                  <a:cubicBezTo>
                    <a:pt x="14735" y="17793"/>
                    <a:pt x="14739" y="17778"/>
                    <a:pt x="14751" y="17774"/>
                  </a:cubicBezTo>
                  <a:cubicBezTo>
                    <a:pt x="14762" y="17771"/>
                    <a:pt x="14769" y="17779"/>
                    <a:pt x="14780" y="17792"/>
                  </a:cubicBezTo>
                  <a:cubicBezTo>
                    <a:pt x="14792" y="17812"/>
                    <a:pt x="14805" y="17828"/>
                    <a:pt x="14821" y="17834"/>
                  </a:cubicBezTo>
                  <a:cubicBezTo>
                    <a:pt x="14839" y="17840"/>
                    <a:pt x="14858" y="17832"/>
                    <a:pt x="14873" y="17814"/>
                  </a:cubicBezTo>
                  <a:cubicBezTo>
                    <a:pt x="14879" y="17805"/>
                    <a:pt x="14888" y="17804"/>
                    <a:pt x="14897" y="17806"/>
                  </a:cubicBezTo>
                  <a:cubicBezTo>
                    <a:pt x="14903" y="17811"/>
                    <a:pt x="14912" y="17812"/>
                    <a:pt x="14918" y="17820"/>
                  </a:cubicBezTo>
                  <a:cubicBezTo>
                    <a:pt x="14931" y="17842"/>
                    <a:pt x="14944" y="17864"/>
                    <a:pt x="14962" y="17872"/>
                  </a:cubicBezTo>
                  <a:cubicBezTo>
                    <a:pt x="14988" y="17879"/>
                    <a:pt x="15014" y="17877"/>
                    <a:pt x="15040" y="17868"/>
                  </a:cubicBezTo>
                  <a:cubicBezTo>
                    <a:pt x="15053" y="17863"/>
                    <a:pt x="15064" y="17857"/>
                    <a:pt x="15077" y="17857"/>
                  </a:cubicBezTo>
                  <a:cubicBezTo>
                    <a:pt x="15144" y="17857"/>
                    <a:pt x="15216" y="17867"/>
                    <a:pt x="15280" y="17877"/>
                  </a:cubicBezTo>
                  <a:cubicBezTo>
                    <a:pt x="15295" y="17879"/>
                    <a:pt x="15307" y="17859"/>
                    <a:pt x="15308" y="17834"/>
                  </a:cubicBezTo>
                  <a:cubicBezTo>
                    <a:pt x="15310" y="17811"/>
                    <a:pt x="15300" y="17793"/>
                    <a:pt x="15286" y="17790"/>
                  </a:cubicBezTo>
                  <a:cubicBezTo>
                    <a:pt x="15218" y="17781"/>
                    <a:pt x="15147" y="17766"/>
                    <a:pt x="15079" y="17768"/>
                  </a:cubicBezTo>
                  <a:cubicBezTo>
                    <a:pt x="15063" y="17768"/>
                    <a:pt x="15048" y="17771"/>
                    <a:pt x="15032" y="17776"/>
                  </a:cubicBezTo>
                  <a:cubicBezTo>
                    <a:pt x="15013" y="17784"/>
                    <a:pt x="14996" y="17792"/>
                    <a:pt x="14976" y="17787"/>
                  </a:cubicBezTo>
                  <a:cubicBezTo>
                    <a:pt x="14967" y="17780"/>
                    <a:pt x="14956" y="17767"/>
                    <a:pt x="14949" y="17755"/>
                  </a:cubicBezTo>
                  <a:cubicBezTo>
                    <a:pt x="14938" y="17735"/>
                    <a:pt x="14923" y="17724"/>
                    <a:pt x="14907" y="17719"/>
                  </a:cubicBezTo>
                  <a:cubicBezTo>
                    <a:pt x="14886" y="17713"/>
                    <a:pt x="14868" y="17718"/>
                    <a:pt x="14850" y="17738"/>
                  </a:cubicBezTo>
                  <a:cubicBezTo>
                    <a:pt x="14841" y="17747"/>
                    <a:pt x="14836" y="17749"/>
                    <a:pt x="14831" y="17747"/>
                  </a:cubicBezTo>
                  <a:cubicBezTo>
                    <a:pt x="14826" y="17742"/>
                    <a:pt x="14820" y="17733"/>
                    <a:pt x="14815" y="17727"/>
                  </a:cubicBezTo>
                  <a:cubicBezTo>
                    <a:pt x="14796" y="17690"/>
                    <a:pt x="14770" y="17677"/>
                    <a:pt x="14742" y="17688"/>
                  </a:cubicBezTo>
                  <a:cubicBezTo>
                    <a:pt x="14720" y="17697"/>
                    <a:pt x="14700" y="17718"/>
                    <a:pt x="14685" y="17746"/>
                  </a:cubicBezTo>
                  <a:cubicBezTo>
                    <a:pt x="14668" y="17772"/>
                    <a:pt x="14661" y="17773"/>
                    <a:pt x="14651" y="17771"/>
                  </a:cubicBezTo>
                  <a:cubicBezTo>
                    <a:pt x="14634" y="17747"/>
                    <a:pt x="14617" y="17725"/>
                    <a:pt x="14604" y="17696"/>
                  </a:cubicBezTo>
                  <a:cubicBezTo>
                    <a:pt x="14595" y="17676"/>
                    <a:pt x="14587" y="17652"/>
                    <a:pt x="14576" y="17635"/>
                  </a:cubicBezTo>
                  <a:cubicBezTo>
                    <a:pt x="14568" y="17620"/>
                    <a:pt x="14555" y="17617"/>
                    <a:pt x="14545" y="17625"/>
                  </a:cubicBezTo>
                  <a:cubicBezTo>
                    <a:pt x="14530" y="17641"/>
                    <a:pt x="14518" y="17665"/>
                    <a:pt x="14506" y="17687"/>
                  </a:cubicBezTo>
                  <a:cubicBezTo>
                    <a:pt x="14493" y="17708"/>
                    <a:pt x="14466" y="17753"/>
                    <a:pt x="14456" y="17754"/>
                  </a:cubicBezTo>
                  <a:cubicBezTo>
                    <a:pt x="14447" y="17754"/>
                    <a:pt x="14417" y="17708"/>
                    <a:pt x="14397" y="17644"/>
                  </a:cubicBezTo>
                  <a:lnTo>
                    <a:pt x="14377" y="17585"/>
                  </a:lnTo>
                  <a:cubicBezTo>
                    <a:pt x="14374" y="17578"/>
                    <a:pt x="14368" y="17574"/>
                    <a:pt x="14363" y="17571"/>
                  </a:cubicBezTo>
                  <a:cubicBezTo>
                    <a:pt x="14394" y="17533"/>
                    <a:pt x="14417" y="17476"/>
                    <a:pt x="14421" y="17409"/>
                  </a:cubicBezTo>
                  <a:cubicBezTo>
                    <a:pt x="14424" y="17366"/>
                    <a:pt x="14419" y="17329"/>
                    <a:pt x="14410" y="17295"/>
                  </a:cubicBezTo>
                  <a:cubicBezTo>
                    <a:pt x="14437" y="17273"/>
                    <a:pt x="14466" y="17255"/>
                    <a:pt x="14499" y="17243"/>
                  </a:cubicBezTo>
                  <a:cubicBezTo>
                    <a:pt x="14518" y="17407"/>
                    <a:pt x="14558" y="17573"/>
                    <a:pt x="14660" y="17566"/>
                  </a:cubicBezTo>
                  <a:cubicBezTo>
                    <a:pt x="14699" y="17565"/>
                    <a:pt x="14737" y="17524"/>
                    <a:pt x="14754" y="17466"/>
                  </a:cubicBezTo>
                  <a:cubicBezTo>
                    <a:pt x="14770" y="17392"/>
                    <a:pt x="14777" y="17314"/>
                    <a:pt x="14777" y="17236"/>
                  </a:cubicBezTo>
                  <a:close/>
                  <a:moveTo>
                    <a:pt x="5501" y="17240"/>
                  </a:moveTo>
                  <a:lnTo>
                    <a:pt x="5498" y="17257"/>
                  </a:lnTo>
                  <a:cubicBezTo>
                    <a:pt x="5496" y="17273"/>
                    <a:pt x="5501" y="17290"/>
                    <a:pt x="5510" y="17298"/>
                  </a:cubicBezTo>
                  <a:cubicBezTo>
                    <a:pt x="5558" y="17353"/>
                    <a:pt x="5613" y="17391"/>
                    <a:pt x="5671" y="17409"/>
                  </a:cubicBezTo>
                  <a:cubicBezTo>
                    <a:pt x="5734" y="17432"/>
                    <a:pt x="5800" y="17425"/>
                    <a:pt x="5861" y="17389"/>
                  </a:cubicBezTo>
                  <a:cubicBezTo>
                    <a:pt x="5867" y="17385"/>
                    <a:pt x="5873" y="17377"/>
                    <a:pt x="5876" y="17368"/>
                  </a:cubicBezTo>
                  <a:cubicBezTo>
                    <a:pt x="5882" y="17358"/>
                    <a:pt x="5885" y="17342"/>
                    <a:pt x="5886" y="17328"/>
                  </a:cubicBezTo>
                  <a:cubicBezTo>
                    <a:pt x="5923" y="17342"/>
                    <a:pt x="5960" y="17390"/>
                    <a:pt x="5960" y="17401"/>
                  </a:cubicBezTo>
                  <a:cubicBezTo>
                    <a:pt x="5961" y="17412"/>
                    <a:pt x="5952" y="17430"/>
                    <a:pt x="5934" y="17446"/>
                  </a:cubicBezTo>
                  <a:cubicBezTo>
                    <a:pt x="5838" y="17537"/>
                    <a:pt x="5496" y="17445"/>
                    <a:pt x="5432" y="17336"/>
                  </a:cubicBezTo>
                  <a:lnTo>
                    <a:pt x="5438" y="17338"/>
                  </a:lnTo>
                  <a:cubicBezTo>
                    <a:pt x="5429" y="17322"/>
                    <a:pt x="5409" y="17313"/>
                    <a:pt x="5418" y="17284"/>
                  </a:cubicBezTo>
                  <a:cubicBezTo>
                    <a:pt x="5427" y="17254"/>
                    <a:pt x="5469" y="17229"/>
                    <a:pt x="5501" y="17240"/>
                  </a:cubicBezTo>
                  <a:close/>
                  <a:moveTo>
                    <a:pt x="18511" y="17241"/>
                  </a:moveTo>
                  <a:lnTo>
                    <a:pt x="18513" y="17292"/>
                  </a:lnTo>
                  <a:lnTo>
                    <a:pt x="18482" y="17311"/>
                  </a:lnTo>
                  <a:cubicBezTo>
                    <a:pt x="18478" y="17295"/>
                    <a:pt x="18474" y="17277"/>
                    <a:pt x="18472" y="17260"/>
                  </a:cubicBezTo>
                  <a:lnTo>
                    <a:pt x="18511" y="17241"/>
                  </a:lnTo>
                  <a:close/>
                  <a:moveTo>
                    <a:pt x="18398" y="17286"/>
                  </a:moveTo>
                  <a:cubicBezTo>
                    <a:pt x="18405" y="17287"/>
                    <a:pt x="18413" y="17291"/>
                    <a:pt x="18419" y="17289"/>
                  </a:cubicBezTo>
                  <a:cubicBezTo>
                    <a:pt x="18419" y="17306"/>
                    <a:pt x="18420" y="17323"/>
                    <a:pt x="18430" y="17339"/>
                  </a:cubicBezTo>
                  <a:cubicBezTo>
                    <a:pt x="18415" y="17341"/>
                    <a:pt x="18404" y="17343"/>
                    <a:pt x="18391" y="17359"/>
                  </a:cubicBezTo>
                  <a:cubicBezTo>
                    <a:pt x="18390" y="17336"/>
                    <a:pt x="18389" y="17309"/>
                    <a:pt x="18388" y="17292"/>
                  </a:cubicBezTo>
                  <a:cubicBezTo>
                    <a:pt x="18388" y="17283"/>
                    <a:pt x="18392" y="17284"/>
                    <a:pt x="18398" y="17286"/>
                  </a:cubicBezTo>
                  <a:close/>
                  <a:moveTo>
                    <a:pt x="19921" y="17309"/>
                  </a:moveTo>
                  <a:lnTo>
                    <a:pt x="19957" y="17341"/>
                  </a:lnTo>
                  <a:cubicBezTo>
                    <a:pt x="19955" y="17356"/>
                    <a:pt x="19954" y="17365"/>
                    <a:pt x="19950" y="17379"/>
                  </a:cubicBezTo>
                  <a:lnTo>
                    <a:pt x="19946" y="17381"/>
                  </a:lnTo>
                  <a:lnTo>
                    <a:pt x="19918" y="17362"/>
                  </a:lnTo>
                  <a:lnTo>
                    <a:pt x="19921" y="17309"/>
                  </a:lnTo>
                  <a:close/>
                  <a:moveTo>
                    <a:pt x="18330" y="17314"/>
                  </a:moveTo>
                  <a:cubicBezTo>
                    <a:pt x="18331" y="17332"/>
                    <a:pt x="18332" y="17358"/>
                    <a:pt x="18333" y="17381"/>
                  </a:cubicBezTo>
                  <a:lnTo>
                    <a:pt x="18289" y="17385"/>
                  </a:lnTo>
                  <a:cubicBezTo>
                    <a:pt x="18283" y="17364"/>
                    <a:pt x="18279" y="17343"/>
                    <a:pt x="18276" y="17320"/>
                  </a:cubicBezTo>
                  <a:cubicBezTo>
                    <a:pt x="18300" y="17318"/>
                    <a:pt x="18315" y="17316"/>
                    <a:pt x="18330" y="17314"/>
                  </a:cubicBezTo>
                  <a:close/>
                  <a:moveTo>
                    <a:pt x="18169" y="17319"/>
                  </a:moveTo>
                  <a:lnTo>
                    <a:pt x="18223" y="17319"/>
                  </a:lnTo>
                  <a:cubicBezTo>
                    <a:pt x="18224" y="17342"/>
                    <a:pt x="18226" y="17364"/>
                    <a:pt x="18235" y="17384"/>
                  </a:cubicBezTo>
                  <a:lnTo>
                    <a:pt x="18181" y="17390"/>
                  </a:lnTo>
                  <a:cubicBezTo>
                    <a:pt x="18180" y="17366"/>
                    <a:pt x="18174" y="17343"/>
                    <a:pt x="18169" y="17319"/>
                  </a:cubicBezTo>
                  <a:close/>
                  <a:moveTo>
                    <a:pt x="14361" y="17336"/>
                  </a:moveTo>
                  <a:cubicBezTo>
                    <a:pt x="14365" y="17357"/>
                    <a:pt x="14368" y="17378"/>
                    <a:pt x="14366" y="17401"/>
                  </a:cubicBezTo>
                  <a:cubicBezTo>
                    <a:pt x="14362" y="17473"/>
                    <a:pt x="14326" y="17528"/>
                    <a:pt x="14283" y="17530"/>
                  </a:cubicBezTo>
                  <a:cubicBezTo>
                    <a:pt x="14272" y="17532"/>
                    <a:pt x="14263" y="17529"/>
                    <a:pt x="14253" y="17528"/>
                  </a:cubicBezTo>
                  <a:cubicBezTo>
                    <a:pt x="14281" y="17456"/>
                    <a:pt x="14316" y="17390"/>
                    <a:pt x="14361" y="17336"/>
                  </a:cubicBezTo>
                  <a:close/>
                  <a:moveTo>
                    <a:pt x="20008" y="17365"/>
                  </a:moveTo>
                  <a:lnTo>
                    <a:pt x="20045" y="17382"/>
                  </a:lnTo>
                  <a:cubicBezTo>
                    <a:pt x="20045" y="17398"/>
                    <a:pt x="20044" y="17423"/>
                    <a:pt x="20038" y="17443"/>
                  </a:cubicBezTo>
                  <a:cubicBezTo>
                    <a:pt x="20024" y="17435"/>
                    <a:pt x="20006" y="17428"/>
                    <a:pt x="19992" y="17419"/>
                  </a:cubicBezTo>
                  <a:lnTo>
                    <a:pt x="20008" y="17365"/>
                  </a:lnTo>
                  <a:close/>
                  <a:moveTo>
                    <a:pt x="18517" y="17381"/>
                  </a:moveTo>
                  <a:cubicBezTo>
                    <a:pt x="18521" y="17476"/>
                    <a:pt x="18523" y="17558"/>
                    <a:pt x="18515" y="17647"/>
                  </a:cubicBezTo>
                  <a:cubicBezTo>
                    <a:pt x="18449" y="17658"/>
                    <a:pt x="18385" y="17675"/>
                    <a:pt x="18321" y="17700"/>
                  </a:cubicBezTo>
                  <a:lnTo>
                    <a:pt x="18272" y="17706"/>
                  </a:lnTo>
                  <a:cubicBezTo>
                    <a:pt x="18248" y="17636"/>
                    <a:pt x="18226" y="17559"/>
                    <a:pt x="18207" y="17484"/>
                  </a:cubicBezTo>
                  <a:cubicBezTo>
                    <a:pt x="18228" y="17483"/>
                    <a:pt x="18249" y="17480"/>
                    <a:pt x="18270" y="17476"/>
                  </a:cubicBezTo>
                  <a:cubicBezTo>
                    <a:pt x="18354" y="17465"/>
                    <a:pt x="18438" y="17435"/>
                    <a:pt x="18517" y="17381"/>
                  </a:cubicBezTo>
                  <a:close/>
                  <a:moveTo>
                    <a:pt x="20095" y="17414"/>
                  </a:moveTo>
                  <a:lnTo>
                    <a:pt x="20141" y="17430"/>
                  </a:lnTo>
                  <a:cubicBezTo>
                    <a:pt x="20138" y="17449"/>
                    <a:pt x="20138" y="17466"/>
                    <a:pt x="20134" y="17484"/>
                  </a:cubicBezTo>
                  <a:lnTo>
                    <a:pt x="20125" y="17492"/>
                  </a:lnTo>
                  <a:lnTo>
                    <a:pt x="20084" y="17482"/>
                  </a:lnTo>
                  <a:cubicBezTo>
                    <a:pt x="20086" y="17460"/>
                    <a:pt x="20091" y="17435"/>
                    <a:pt x="20095" y="17414"/>
                  </a:cubicBezTo>
                  <a:close/>
                  <a:moveTo>
                    <a:pt x="20199" y="17438"/>
                  </a:moveTo>
                  <a:lnTo>
                    <a:pt x="20253" y="17439"/>
                  </a:lnTo>
                  <a:lnTo>
                    <a:pt x="20234" y="17508"/>
                  </a:lnTo>
                  <a:cubicBezTo>
                    <a:pt x="20217" y="17510"/>
                    <a:pt x="20202" y="17516"/>
                    <a:pt x="20184" y="17508"/>
                  </a:cubicBezTo>
                  <a:cubicBezTo>
                    <a:pt x="20189" y="17484"/>
                    <a:pt x="20195" y="17461"/>
                    <a:pt x="20199" y="17438"/>
                  </a:cubicBezTo>
                  <a:close/>
                  <a:moveTo>
                    <a:pt x="19914" y="17465"/>
                  </a:moveTo>
                  <a:cubicBezTo>
                    <a:pt x="20008" y="17546"/>
                    <a:pt x="20109" y="17588"/>
                    <a:pt x="20215" y="17600"/>
                  </a:cubicBezTo>
                  <a:cubicBezTo>
                    <a:pt x="20192" y="17672"/>
                    <a:pt x="20170" y="17747"/>
                    <a:pt x="20144" y="17815"/>
                  </a:cubicBezTo>
                  <a:lnTo>
                    <a:pt x="20140" y="17823"/>
                  </a:lnTo>
                  <a:lnTo>
                    <a:pt x="20098" y="17806"/>
                  </a:lnTo>
                  <a:cubicBezTo>
                    <a:pt x="20036" y="17780"/>
                    <a:pt x="19960" y="17739"/>
                    <a:pt x="19902" y="17725"/>
                  </a:cubicBezTo>
                  <a:cubicBezTo>
                    <a:pt x="19899" y="17646"/>
                    <a:pt x="19907" y="17554"/>
                    <a:pt x="19914" y="17465"/>
                  </a:cubicBezTo>
                  <a:close/>
                  <a:moveTo>
                    <a:pt x="1834" y="17501"/>
                  </a:moveTo>
                  <a:cubicBezTo>
                    <a:pt x="1767" y="17496"/>
                    <a:pt x="1703" y="17556"/>
                    <a:pt x="1670" y="17652"/>
                  </a:cubicBezTo>
                  <a:cubicBezTo>
                    <a:pt x="1629" y="17800"/>
                    <a:pt x="1636" y="17970"/>
                    <a:pt x="1689" y="18109"/>
                  </a:cubicBezTo>
                  <a:lnTo>
                    <a:pt x="1713" y="18177"/>
                  </a:lnTo>
                  <a:cubicBezTo>
                    <a:pt x="1762" y="18303"/>
                    <a:pt x="1844" y="18509"/>
                    <a:pt x="1818" y="18639"/>
                  </a:cubicBezTo>
                  <a:cubicBezTo>
                    <a:pt x="1806" y="18688"/>
                    <a:pt x="1781" y="18723"/>
                    <a:pt x="1750" y="18737"/>
                  </a:cubicBezTo>
                  <a:cubicBezTo>
                    <a:pt x="1694" y="18772"/>
                    <a:pt x="1633" y="18742"/>
                    <a:pt x="1600" y="18659"/>
                  </a:cubicBezTo>
                  <a:cubicBezTo>
                    <a:pt x="1533" y="18516"/>
                    <a:pt x="1515" y="18322"/>
                    <a:pt x="1560" y="18156"/>
                  </a:cubicBezTo>
                  <a:cubicBezTo>
                    <a:pt x="1568" y="18136"/>
                    <a:pt x="1566" y="18108"/>
                    <a:pt x="1554" y="18095"/>
                  </a:cubicBezTo>
                  <a:cubicBezTo>
                    <a:pt x="1542" y="18081"/>
                    <a:pt x="1525" y="18086"/>
                    <a:pt x="1517" y="18106"/>
                  </a:cubicBezTo>
                  <a:cubicBezTo>
                    <a:pt x="1459" y="18303"/>
                    <a:pt x="1473" y="18537"/>
                    <a:pt x="1553" y="18712"/>
                  </a:cubicBezTo>
                  <a:cubicBezTo>
                    <a:pt x="1581" y="18775"/>
                    <a:pt x="1624" y="18821"/>
                    <a:pt x="1670" y="18839"/>
                  </a:cubicBezTo>
                  <a:cubicBezTo>
                    <a:pt x="1703" y="18848"/>
                    <a:pt x="1737" y="18845"/>
                    <a:pt x="1768" y="18826"/>
                  </a:cubicBezTo>
                  <a:cubicBezTo>
                    <a:pt x="1813" y="18804"/>
                    <a:pt x="1850" y="18750"/>
                    <a:pt x="1867" y="18678"/>
                  </a:cubicBezTo>
                  <a:cubicBezTo>
                    <a:pt x="1902" y="18510"/>
                    <a:pt x="1813" y="18276"/>
                    <a:pt x="1755" y="18129"/>
                  </a:cubicBezTo>
                  <a:lnTo>
                    <a:pt x="1730" y="18069"/>
                  </a:lnTo>
                  <a:cubicBezTo>
                    <a:pt x="1688" y="17959"/>
                    <a:pt x="1684" y="17824"/>
                    <a:pt x="1715" y="17704"/>
                  </a:cubicBezTo>
                  <a:cubicBezTo>
                    <a:pt x="1739" y="17634"/>
                    <a:pt x="1786" y="17598"/>
                    <a:pt x="1835" y="17608"/>
                  </a:cubicBezTo>
                  <a:cubicBezTo>
                    <a:pt x="1896" y="17613"/>
                    <a:pt x="1948" y="17670"/>
                    <a:pt x="1971" y="17765"/>
                  </a:cubicBezTo>
                  <a:cubicBezTo>
                    <a:pt x="1985" y="17820"/>
                    <a:pt x="1973" y="17886"/>
                    <a:pt x="1943" y="17920"/>
                  </a:cubicBezTo>
                  <a:cubicBezTo>
                    <a:pt x="1933" y="17937"/>
                    <a:pt x="1935" y="17965"/>
                    <a:pt x="1945" y="17982"/>
                  </a:cubicBezTo>
                  <a:cubicBezTo>
                    <a:pt x="1954" y="17996"/>
                    <a:pt x="1965" y="18002"/>
                    <a:pt x="1976" y="17991"/>
                  </a:cubicBezTo>
                  <a:cubicBezTo>
                    <a:pt x="2024" y="17934"/>
                    <a:pt x="2047" y="17827"/>
                    <a:pt x="2025" y="17736"/>
                  </a:cubicBezTo>
                  <a:cubicBezTo>
                    <a:pt x="1996" y="17602"/>
                    <a:pt x="1920" y="17509"/>
                    <a:pt x="1834" y="17501"/>
                  </a:cubicBezTo>
                  <a:close/>
                  <a:moveTo>
                    <a:pt x="17640" y="17531"/>
                  </a:moveTo>
                  <a:cubicBezTo>
                    <a:pt x="17547" y="17537"/>
                    <a:pt x="17455" y="17549"/>
                    <a:pt x="17362" y="17565"/>
                  </a:cubicBezTo>
                  <a:cubicBezTo>
                    <a:pt x="17358" y="17563"/>
                    <a:pt x="17356" y="17563"/>
                    <a:pt x="17353" y="17565"/>
                  </a:cubicBezTo>
                  <a:cubicBezTo>
                    <a:pt x="17298" y="17612"/>
                    <a:pt x="17157" y="17774"/>
                    <a:pt x="17011" y="17947"/>
                  </a:cubicBezTo>
                  <a:cubicBezTo>
                    <a:pt x="16871" y="18122"/>
                    <a:pt x="16726" y="18284"/>
                    <a:pt x="16575" y="18434"/>
                  </a:cubicBezTo>
                  <a:cubicBezTo>
                    <a:pt x="16569" y="18441"/>
                    <a:pt x="16564" y="18453"/>
                    <a:pt x="16563" y="18466"/>
                  </a:cubicBezTo>
                  <a:cubicBezTo>
                    <a:pt x="16559" y="18473"/>
                    <a:pt x="16556" y="18478"/>
                    <a:pt x="16555" y="18488"/>
                  </a:cubicBezTo>
                  <a:cubicBezTo>
                    <a:pt x="16561" y="18767"/>
                    <a:pt x="16666" y="20118"/>
                    <a:pt x="16729" y="20923"/>
                  </a:cubicBezTo>
                  <a:cubicBezTo>
                    <a:pt x="16746" y="21133"/>
                    <a:pt x="16761" y="21309"/>
                    <a:pt x="16769" y="21421"/>
                  </a:cubicBezTo>
                  <a:cubicBezTo>
                    <a:pt x="16771" y="21468"/>
                    <a:pt x="16770" y="21481"/>
                    <a:pt x="17746" y="21540"/>
                  </a:cubicBezTo>
                  <a:cubicBezTo>
                    <a:pt x="18202" y="21567"/>
                    <a:pt x="18749" y="21599"/>
                    <a:pt x="18872" y="21584"/>
                  </a:cubicBezTo>
                  <a:lnTo>
                    <a:pt x="18881" y="21583"/>
                  </a:lnTo>
                  <a:cubicBezTo>
                    <a:pt x="18885" y="21584"/>
                    <a:pt x="18890" y="21583"/>
                    <a:pt x="18894" y="21581"/>
                  </a:cubicBezTo>
                  <a:cubicBezTo>
                    <a:pt x="18945" y="21533"/>
                    <a:pt x="18995" y="21478"/>
                    <a:pt x="19053" y="21415"/>
                  </a:cubicBezTo>
                  <a:cubicBezTo>
                    <a:pt x="19303" y="21137"/>
                    <a:pt x="19582" y="20778"/>
                    <a:pt x="19585" y="20774"/>
                  </a:cubicBezTo>
                  <a:cubicBezTo>
                    <a:pt x="19595" y="20756"/>
                    <a:pt x="19597" y="20731"/>
                    <a:pt x="19587" y="20715"/>
                  </a:cubicBezTo>
                  <a:cubicBezTo>
                    <a:pt x="19583" y="20608"/>
                    <a:pt x="19575" y="20470"/>
                    <a:pt x="19561" y="20326"/>
                  </a:cubicBezTo>
                  <a:cubicBezTo>
                    <a:pt x="19548" y="20183"/>
                    <a:pt x="19536" y="19974"/>
                    <a:pt x="19529" y="19798"/>
                  </a:cubicBezTo>
                  <a:cubicBezTo>
                    <a:pt x="19529" y="19794"/>
                    <a:pt x="19529" y="19794"/>
                    <a:pt x="19529" y="19790"/>
                  </a:cubicBezTo>
                  <a:cubicBezTo>
                    <a:pt x="19527" y="19786"/>
                    <a:pt x="19525" y="19779"/>
                    <a:pt x="19523" y="19776"/>
                  </a:cubicBezTo>
                  <a:lnTo>
                    <a:pt x="19509" y="19770"/>
                  </a:lnTo>
                  <a:cubicBezTo>
                    <a:pt x="19366" y="19749"/>
                    <a:pt x="19222" y="19739"/>
                    <a:pt x="19079" y="19747"/>
                  </a:cubicBezTo>
                  <a:cubicBezTo>
                    <a:pt x="19062" y="19559"/>
                    <a:pt x="19053" y="19372"/>
                    <a:pt x="19049" y="19181"/>
                  </a:cubicBezTo>
                  <a:cubicBezTo>
                    <a:pt x="19046" y="19116"/>
                    <a:pt x="19044" y="19056"/>
                    <a:pt x="19041" y="19005"/>
                  </a:cubicBezTo>
                  <a:cubicBezTo>
                    <a:pt x="19040" y="18981"/>
                    <a:pt x="19027" y="18962"/>
                    <a:pt x="19013" y="18964"/>
                  </a:cubicBezTo>
                  <a:cubicBezTo>
                    <a:pt x="18863" y="18936"/>
                    <a:pt x="18609" y="18923"/>
                    <a:pt x="18536" y="18918"/>
                  </a:cubicBezTo>
                  <a:cubicBezTo>
                    <a:pt x="18520" y="18730"/>
                    <a:pt x="18511" y="18535"/>
                    <a:pt x="18506" y="18345"/>
                  </a:cubicBezTo>
                  <a:cubicBezTo>
                    <a:pt x="18503" y="18284"/>
                    <a:pt x="18497" y="18225"/>
                    <a:pt x="18495" y="18169"/>
                  </a:cubicBezTo>
                  <a:cubicBezTo>
                    <a:pt x="18495" y="18164"/>
                    <a:pt x="18495" y="18166"/>
                    <a:pt x="18495" y="18161"/>
                  </a:cubicBezTo>
                  <a:lnTo>
                    <a:pt x="18494" y="18147"/>
                  </a:lnTo>
                  <a:cubicBezTo>
                    <a:pt x="18490" y="18141"/>
                    <a:pt x="18489" y="18134"/>
                    <a:pt x="18484" y="18133"/>
                  </a:cubicBezTo>
                  <a:cubicBezTo>
                    <a:pt x="18315" y="18123"/>
                    <a:pt x="18142" y="18143"/>
                    <a:pt x="17976" y="18193"/>
                  </a:cubicBezTo>
                  <a:cubicBezTo>
                    <a:pt x="17969" y="18109"/>
                    <a:pt x="17966" y="18029"/>
                    <a:pt x="17965" y="17944"/>
                  </a:cubicBezTo>
                  <a:cubicBezTo>
                    <a:pt x="17963" y="17822"/>
                    <a:pt x="17955" y="17703"/>
                    <a:pt x="17940" y="17584"/>
                  </a:cubicBezTo>
                  <a:cubicBezTo>
                    <a:pt x="17940" y="17580"/>
                    <a:pt x="17940" y="17573"/>
                    <a:pt x="17939" y="17569"/>
                  </a:cubicBezTo>
                  <a:cubicBezTo>
                    <a:pt x="17939" y="17569"/>
                    <a:pt x="17939" y="17560"/>
                    <a:pt x="17939" y="17555"/>
                  </a:cubicBezTo>
                  <a:cubicBezTo>
                    <a:pt x="17936" y="17548"/>
                    <a:pt x="17933" y="17538"/>
                    <a:pt x="17929" y="17533"/>
                  </a:cubicBezTo>
                  <a:cubicBezTo>
                    <a:pt x="17926" y="17532"/>
                    <a:pt x="17922" y="17533"/>
                    <a:pt x="17920" y="17535"/>
                  </a:cubicBezTo>
                  <a:cubicBezTo>
                    <a:pt x="17826" y="17527"/>
                    <a:pt x="17733" y="17526"/>
                    <a:pt x="17640" y="17531"/>
                  </a:cubicBezTo>
                  <a:close/>
                  <a:moveTo>
                    <a:pt x="3570" y="17535"/>
                  </a:moveTo>
                  <a:cubicBezTo>
                    <a:pt x="3556" y="17532"/>
                    <a:pt x="3544" y="17553"/>
                    <a:pt x="3542" y="17576"/>
                  </a:cubicBezTo>
                  <a:cubicBezTo>
                    <a:pt x="3536" y="17662"/>
                    <a:pt x="3507" y="17736"/>
                    <a:pt x="3463" y="17785"/>
                  </a:cubicBezTo>
                  <a:cubicBezTo>
                    <a:pt x="3418" y="17845"/>
                    <a:pt x="3358" y="17871"/>
                    <a:pt x="3299" y="17860"/>
                  </a:cubicBezTo>
                  <a:cubicBezTo>
                    <a:pt x="3285" y="17856"/>
                    <a:pt x="3270" y="17870"/>
                    <a:pt x="3268" y="17893"/>
                  </a:cubicBezTo>
                  <a:cubicBezTo>
                    <a:pt x="3266" y="17908"/>
                    <a:pt x="3274" y="17923"/>
                    <a:pt x="3281" y="17933"/>
                  </a:cubicBezTo>
                  <a:cubicBezTo>
                    <a:pt x="3375" y="18091"/>
                    <a:pt x="3430" y="18298"/>
                    <a:pt x="3440" y="18512"/>
                  </a:cubicBezTo>
                  <a:lnTo>
                    <a:pt x="3442" y="18540"/>
                  </a:lnTo>
                  <a:cubicBezTo>
                    <a:pt x="3443" y="18558"/>
                    <a:pt x="3452" y="18580"/>
                    <a:pt x="3464" y="18583"/>
                  </a:cubicBezTo>
                  <a:lnTo>
                    <a:pt x="3472" y="18586"/>
                  </a:lnTo>
                  <a:cubicBezTo>
                    <a:pt x="3487" y="18584"/>
                    <a:pt x="3497" y="18560"/>
                    <a:pt x="3496" y="18537"/>
                  </a:cubicBezTo>
                  <a:cubicBezTo>
                    <a:pt x="3496" y="18525"/>
                    <a:pt x="3493" y="18511"/>
                    <a:pt x="3492" y="18499"/>
                  </a:cubicBezTo>
                  <a:cubicBezTo>
                    <a:pt x="3487" y="18250"/>
                    <a:pt x="3678" y="18111"/>
                    <a:pt x="3739" y="18068"/>
                  </a:cubicBezTo>
                  <a:cubicBezTo>
                    <a:pt x="3750" y="18060"/>
                    <a:pt x="3755" y="18048"/>
                    <a:pt x="3753" y="18030"/>
                  </a:cubicBezTo>
                  <a:cubicBezTo>
                    <a:pt x="3750" y="18011"/>
                    <a:pt x="3742" y="17994"/>
                    <a:pt x="3730" y="17993"/>
                  </a:cubicBezTo>
                  <a:cubicBezTo>
                    <a:pt x="3608" y="17972"/>
                    <a:pt x="3590" y="17756"/>
                    <a:pt x="3596" y="17579"/>
                  </a:cubicBezTo>
                  <a:cubicBezTo>
                    <a:pt x="3598" y="17558"/>
                    <a:pt x="3588" y="17540"/>
                    <a:pt x="3574" y="17536"/>
                  </a:cubicBezTo>
                  <a:cubicBezTo>
                    <a:pt x="3573" y="17536"/>
                    <a:pt x="3571" y="17535"/>
                    <a:pt x="3570" y="17535"/>
                  </a:cubicBezTo>
                  <a:close/>
                  <a:moveTo>
                    <a:pt x="5654" y="17550"/>
                  </a:moveTo>
                  <a:lnTo>
                    <a:pt x="5668" y="17555"/>
                  </a:lnTo>
                  <a:cubicBezTo>
                    <a:pt x="5657" y="17646"/>
                    <a:pt x="5644" y="17744"/>
                    <a:pt x="5626" y="17879"/>
                  </a:cubicBezTo>
                  <a:cubicBezTo>
                    <a:pt x="5615" y="17890"/>
                    <a:pt x="5604" y="17900"/>
                    <a:pt x="5592" y="17907"/>
                  </a:cubicBezTo>
                  <a:cubicBezTo>
                    <a:pt x="5615" y="17771"/>
                    <a:pt x="5644" y="17595"/>
                    <a:pt x="5654" y="17550"/>
                  </a:cubicBezTo>
                  <a:close/>
                  <a:moveTo>
                    <a:pt x="17842" y="17596"/>
                  </a:moveTo>
                  <a:cubicBezTo>
                    <a:pt x="17658" y="17834"/>
                    <a:pt x="17463" y="18051"/>
                    <a:pt x="17262" y="18248"/>
                  </a:cubicBezTo>
                  <a:cubicBezTo>
                    <a:pt x="17200" y="18309"/>
                    <a:pt x="17149" y="18364"/>
                    <a:pt x="17116" y="18393"/>
                  </a:cubicBezTo>
                  <a:cubicBezTo>
                    <a:pt x="16973" y="18387"/>
                    <a:pt x="16828" y="18392"/>
                    <a:pt x="16686" y="18413"/>
                  </a:cubicBezTo>
                  <a:lnTo>
                    <a:pt x="16664" y="18417"/>
                  </a:lnTo>
                  <a:cubicBezTo>
                    <a:pt x="16751" y="18324"/>
                    <a:pt x="16891" y="18158"/>
                    <a:pt x="17022" y="18004"/>
                  </a:cubicBezTo>
                  <a:cubicBezTo>
                    <a:pt x="17162" y="17837"/>
                    <a:pt x="17295" y="17681"/>
                    <a:pt x="17351" y="17631"/>
                  </a:cubicBezTo>
                  <a:cubicBezTo>
                    <a:pt x="17514" y="17605"/>
                    <a:pt x="17679" y="17591"/>
                    <a:pt x="17842" y="17596"/>
                  </a:cubicBezTo>
                  <a:close/>
                  <a:moveTo>
                    <a:pt x="17859" y="17690"/>
                  </a:moveTo>
                  <a:cubicBezTo>
                    <a:pt x="17811" y="17942"/>
                    <a:pt x="17746" y="18248"/>
                    <a:pt x="17692" y="18472"/>
                  </a:cubicBezTo>
                  <a:cubicBezTo>
                    <a:pt x="17692" y="18472"/>
                    <a:pt x="17693" y="18468"/>
                    <a:pt x="17693" y="18478"/>
                  </a:cubicBezTo>
                  <a:lnTo>
                    <a:pt x="17611" y="18570"/>
                  </a:lnTo>
                  <a:cubicBezTo>
                    <a:pt x="17597" y="18588"/>
                    <a:pt x="17584" y="18610"/>
                    <a:pt x="17569" y="18626"/>
                  </a:cubicBezTo>
                  <a:cubicBezTo>
                    <a:pt x="17617" y="18406"/>
                    <a:pt x="17697" y="18003"/>
                    <a:pt x="17716" y="17877"/>
                  </a:cubicBezTo>
                  <a:cubicBezTo>
                    <a:pt x="17774" y="17808"/>
                    <a:pt x="17822" y="17742"/>
                    <a:pt x="17859" y="17690"/>
                  </a:cubicBezTo>
                  <a:close/>
                  <a:moveTo>
                    <a:pt x="18506" y="17744"/>
                  </a:moveTo>
                  <a:cubicBezTo>
                    <a:pt x="18506" y="17805"/>
                    <a:pt x="18496" y="17865"/>
                    <a:pt x="18477" y="17917"/>
                  </a:cubicBezTo>
                  <a:lnTo>
                    <a:pt x="18473" y="17918"/>
                  </a:lnTo>
                  <a:cubicBezTo>
                    <a:pt x="18444" y="17923"/>
                    <a:pt x="18417" y="17927"/>
                    <a:pt x="18389" y="17942"/>
                  </a:cubicBezTo>
                  <a:lnTo>
                    <a:pt x="18380" y="17944"/>
                  </a:lnTo>
                  <a:cubicBezTo>
                    <a:pt x="18347" y="17902"/>
                    <a:pt x="18319" y="17851"/>
                    <a:pt x="18298" y="17792"/>
                  </a:cubicBezTo>
                  <a:lnTo>
                    <a:pt x="18328" y="17787"/>
                  </a:lnTo>
                  <a:cubicBezTo>
                    <a:pt x="18387" y="17769"/>
                    <a:pt x="18453" y="17754"/>
                    <a:pt x="18506" y="17744"/>
                  </a:cubicBezTo>
                  <a:close/>
                  <a:moveTo>
                    <a:pt x="3545" y="17776"/>
                  </a:moveTo>
                  <a:cubicBezTo>
                    <a:pt x="3552" y="17885"/>
                    <a:pt x="3591" y="17980"/>
                    <a:pt x="3651" y="18039"/>
                  </a:cubicBezTo>
                  <a:cubicBezTo>
                    <a:pt x="3576" y="18095"/>
                    <a:pt x="3512" y="18181"/>
                    <a:pt x="3470" y="18293"/>
                  </a:cubicBezTo>
                  <a:cubicBezTo>
                    <a:pt x="3449" y="18166"/>
                    <a:pt x="3411" y="18047"/>
                    <a:pt x="3358" y="17944"/>
                  </a:cubicBezTo>
                  <a:cubicBezTo>
                    <a:pt x="3408" y="17932"/>
                    <a:pt x="3456" y="17902"/>
                    <a:pt x="3495" y="17853"/>
                  </a:cubicBezTo>
                  <a:cubicBezTo>
                    <a:pt x="3515" y="17830"/>
                    <a:pt x="3531" y="17806"/>
                    <a:pt x="3545" y="17776"/>
                  </a:cubicBezTo>
                  <a:close/>
                  <a:moveTo>
                    <a:pt x="17891" y="17796"/>
                  </a:moveTo>
                  <a:lnTo>
                    <a:pt x="17903" y="17944"/>
                  </a:lnTo>
                  <a:cubicBezTo>
                    <a:pt x="17903" y="18036"/>
                    <a:pt x="17906" y="18124"/>
                    <a:pt x="17914" y="18215"/>
                  </a:cubicBezTo>
                  <a:cubicBezTo>
                    <a:pt x="17879" y="18249"/>
                    <a:pt x="17829" y="18313"/>
                    <a:pt x="17765" y="18388"/>
                  </a:cubicBezTo>
                  <a:cubicBezTo>
                    <a:pt x="17808" y="18206"/>
                    <a:pt x="17852" y="17989"/>
                    <a:pt x="17891" y="17796"/>
                  </a:cubicBezTo>
                  <a:close/>
                  <a:moveTo>
                    <a:pt x="19902" y="17822"/>
                  </a:moveTo>
                  <a:cubicBezTo>
                    <a:pt x="19956" y="17836"/>
                    <a:pt x="20022" y="17871"/>
                    <a:pt x="20080" y="17896"/>
                  </a:cubicBezTo>
                  <a:lnTo>
                    <a:pt x="20108" y="17907"/>
                  </a:lnTo>
                  <a:cubicBezTo>
                    <a:pt x="20085" y="17959"/>
                    <a:pt x="20057" y="18002"/>
                    <a:pt x="20024" y="18036"/>
                  </a:cubicBezTo>
                  <a:lnTo>
                    <a:pt x="20010" y="18037"/>
                  </a:lnTo>
                  <a:cubicBezTo>
                    <a:pt x="19983" y="18020"/>
                    <a:pt x="19952" y="18004"/>
                    <a:pt x="19924" y="17996"/>
                  </a:cubicBezTo>
                  <a:cubicBezTo>
                    <a:pt x="19907" y="17943"/>
                    <a:pt x="19901" y="17882"/>
                    <a:pt x="19902" y="17822"/>
                  </a:cubicBezTo>
                  <a:close/>
                  <a:moveTo>
                    <a:pt x="5733" y="17846"/>
                  </a:moveTo>
                  <a:cubicBezTo>
                    <a:pt x="5738" y="17957"/>
                    <a:pt x="5776" y="18054"/>
                    <a:pt x="5836" y="18114"/>
                  </a:cubicBezTo>
                  <a:cubicBezTo>
                    <a:pt x="5762" y="18172"/>
                    <a:pt x="5698" y="18263"/>
                    <a:pt x="5656" y="18375"/>
                  </a:cubicBezTo>
                  <a:cubicBezTo>
                    <a:pt x="5650" y="18337"/>
                    <a:pt x="5639" y="18302"/>
                    <a:pt x="5630" y="18266"/>
                  </a:cubicBezTo>
                  <a:cubicBezTo>
                    <a:pt x="5634" y="18234"/>
                    <a:pt x="5654" y="18077"/>
                    <a:pt x="5673" y="17936"/>
                  </a:cubicBezTo>
                  <a:cubicBezTo>
                    <a:pt x="5676" y="17933"/>
                    <a:pt x="5679" y="17931"/>
                    <a:pt x="5682" y="17928"/>
                  </a:cubicBezTo>
                  <a:cubicBezTo>
                    <a:pt x="5701" y="17905"/>
                    <a:pt x="5718" y="17877"/>
                    <a:pt x="5733" y="17846"/>
                  </a:cubicBezTo>
                  <a:close/>
                  <a:moveTo>
                    <a:pt x="17642" y="17945"/>
                  </a:moveTo>
                  <a:cubicBezTo>
                    <a:pt x="17606" y="18182"/>
                    <a:pt x="17521" y="18618"/>
                    <a:pt x="17493" y="18724"/>
                  </a:cubicBezTo>
                  <a:lnTo>
                    <a:pt x="17488" y="18718"/>
                  </a:lnTo>
                  <a:cubicBezTo>
                    <a:pt x="17453" y="18761"/>
                    <a:pt x="17417" y="18803"/>
                    <a:pt x="17386" y="18840"/>
                  </a:cubicBezTo>
                  <a:cubicBezTo>
                    <a:pt x="17404" y="18751"/>
                    <a:pt x="17426" y="18619"/>
                    <a:pt x="17451" y="18478"/>
                  </a:cubicBezTo>
                  <a:cubicBezTo>
                    <a:pt x="17476" y="18337"/>
                    <a:pt x="17509" y="18161"/>
                    <a:pt x="17524" y="18099"/>
                  </a:cubicBezTo>
                  <a:cubicBezTo>
                    <a:pt x="17524" y="18093"/>
                    <a:pt x="17524" y="18083"/>
                    <a:pt x="17523" y="18077"/>
                  </a:cubicBezTo>
                  <a:cubicBezTo>
                    <a:pt x="17565" y="18033"/>
                    <a:pt x="17602" y="17991"/>
                    <a:pt x="17642" y="17945"/>
                  </a:cubicBezTo>
                  <a:close/>
                  <a:moveTo>
                    <a:pt x="5612" y="17988"/>
                  </a:moveTo>
                  <a:cubicBezTo>
                    <a:pt x="5604" y="18046"/>
                    <a:pt x="5597" y="18098"/>
                    <a:pt x="5591" y="18139"/>
                  </a:cubicBezTo>
                  <a:cubicBezTo>
                    <a:pt x="5583" y="18116"/>
                    <a:pt x="5574" y="18093"/>
                    <a:pt x="5564" y="18071"/>
                  </a:cubicBezTo>
                  <a:cubicBezTo>
                    <a:pt x="5569" y="18044"/>
                    <a:pt x="5572" y="18031"/>
                    <a:pt x="5576" y="18004"/>
                  </a:cubicBezTo>
                  <a:cubicBezTo>
                    <a:pt x="5588" y="17999"/>
                    <a:pt x="5600" y="17995"/>
                    <a:pt x="5612" y="17988"/>
                  </a:cubicBezTo>
                  <a:close/>
                  <a:moveTo>
                    <a:pt x="14383" y="18061"/>
                  </a:moveTo>
                  <a:cubicBezTo>
                    <a:pt x="14369" y="18057"/>
                    <a:pt x="14355" y="18072"/>
                    <a:pt x="14352" y="18096"/>
                  </a:cubicBezTo>
                  <a:cubicBezTo>
                    <a:pt x="14350" y="18120"/>
                    <a:pt x="14359" y="18141"/>
                    <a:pt x="14373" y="18147"/>
                  </a:cubicBezTo>
                  <a:lnTo>
                    <a:pt x="14496" y="18187"/>
                  </a:lnTo>
                  <a:cubicBezTo>
                    <a:pt x="14661" y="18260"/>
                    <a:pt x="14833" y="18274"/>
                    <a:pt x="15001" y="18223"/>
                  </a:cubicBezTo>
                  <a:cubicBezTo>
                    <a:pt x="15017" y="18215"/>
                    <a:pt x="15034" y="18200"/>
                    <a:pt x="15048" y="18185"/>
                  </a:cubicBezTo>
                  <a:cubicBezTo>
                    <a:pt x="15062" y="18167"/>
                    <a:pt x="15081" y="18161"/>
                    <a:pt x="15099" y="18166"/>
                  </a:cubicBezTo>
                  <a:cubicBezTo>
                    <a:pt x="15112" y="18173"/>
                    <a:pt x="15123" y="18182"/>
                    <a:pt x="15132" y="18198"/>
                  </a:cubicBezTo>
                  <a:cubicBezTo>
                    <a:pt x="15150" y="18230"/>
                    <a:pt x="15172" y="18252"/>
                    <a:pt x="15198" y="18256"/>
                  </a:cubicBezTo>
                  <a:cubicBezTo>
                    <a:pt x="15232" y="18260"/>
                    <a:pt x="15265" y="18256"/>
                    <a:pt x="15296" y="18236"/>
                  </a:cubicBezTo>
                  <a:cubicBezTo>
                    <a:pt x="15327" y="18209"/>
                    <a:pt x="15366" y="18210"/>
                    <a:pt x="15396" y="18239"/>
                  </a:cubicBezTo>
                  <a:cubicBezTo>
                    <a:pt x="15409" y="18250"/>
                    <a:pt x="15422" y="18241"/>
                    <a:pt x="15430" y="18220"/>
                  </a:cubicBezTo>
                  <a:cubicBezTo>
                    <a:pt x="15437" y="18198"/>
                    <a:pt x="15437" y="18171"/>
                    <a:pt x="15424" y="18158"/>
                  </a:cubicBezTo>
                  <a:cubicBezTo>
                    <a:pt x="15381" y="18118"/>
                    <a:pt x="15324" y="18115"/>
                    <a:pt x="15279" y="18148"/>
                  </a:cubicBezTo>
                  <a:cubicBezTo>
                    <a:pt x="15255" y="18166"/>
                    <a:pt x="15230" y="18173"/>
                    <a:pt x="15204" y="18169"/>
                  </a:cubicBezTo>
                  <a:cubicBezTo>
                    <a:pt x="15189" y="18165"/>
                    <a:pt x="15177" y="18153"/>
                    <a:pt x="15168" y="18134"/>
                  </a:cubicBezTo>
                  <a:cubicBezTo>
                    <a:pt x="15152" y="18108"/>
                    <a:pt x="15131" y="18089"/>
                    <a:pt x="15110" y="18079"/>
                  </a:cubicBezTo>
                  <a:cubicBezTo>
                    <a:pt x="15079" y="18068"/>
                    <a:pt x="15046" y="18078"/>
                    <a:pt x="15020" y="18109"/>
                  </a:cubicBezTo>
                  <a:cubicBezTo>
                    <a:pt x="15009" y="18121"/>
                    <a:pt x="15001" y="18130"/>
                    <a:pt x="14989" y="18137"/>
                  </a:cubicBezTo>
                  <a:cubicBezTo>
                    <a:pt x="14846" y="18211"/>
                    <a:pt x="14617" y="18138"/>
                    <a:pt x="14450" y="18082"/>
                  </a:cubicBezTo>
                  <a:lnTo>
                    <a:pt x="14383" y="18061"/>
                  </a:lnTo>
                  <a:close/>
                  <a:moveTo>
                    <a:pt x="4294" y="18144"/>
                  </a:moveTo>
                  <a:cubicBezTo>
                    <a:pt x="4252" y="18148"/>
                    <a:pt x="4209" y="18159"/>
                    <a:pt x="4167" y="18177"/>
                  </a:cubicBezTo>
                  <a:cubicBezTo>
                    <a:pt x="3994" y="18258"/>
                    <a:pt x="3852" y="18448"/>
                    <a:pt x="3777" y="18705"/>
                  </a:cubicBezTo>
                  <a:cubicBezTo>
                    <a:pt x="3656" y="19142"/>
                    <a:pt x="3702" y="19658"/>
                    <a:pt x="3901" y="20028"/>
                  </a:cubicBezTo>
                  <a:cubicBezTo>
                    <a:pt x="3882" y="20071"/>
                    <a:pt x="3877" y="20121"/>
                    <a:pt x="3885" y="20173"/>
                  </a:cubicBezTo>
                  <a:cubicBezTo>
                    <a:pt x="3885" y="20173"/>
                    <a:pt x="3885" y="20178"/>
                    <a:pt x="3891" y="20190"/>
                  </a:cubicBezTo>
                  <a:cubicBezTo>
                    <a:pt x="3882" y="20214"/>
                    <a:pt x="3869" y="20236"/>
                    <a:pt x="3856" y="20257"/>
                  </a:cubicBezTo>
                  <a:cubicBezTo>
                    <a:pt x="3847" y="20269"/>
                    <a:pt x="3845" y="20287"/>
                    <a:pt x="3850" y="20304"/>
                  </a:cubicBezTo>
                  <a:cubicBezTo>
                    <a:pt x="3861" y="20328"/>
                    <a:pt x="3875" y="20347"/>
                    <a:pt x="3888" y="20366"/>
                  </a:cubicBezTo>
                  <a:cubicBezTo>
                    <a:pt x="3872" y="20384"/>
                    <a:pt x="3862" y="20420"/>
                    <a:pt x="3864" y="20452"/>
                  </a:cubicBezTo>
                  <a:cubicBezTo>
                    <a:pt x="3870" y="20484"/>
                    <a:pt x="3883" y="20510"/>
                    <a:pt x="3901" y="20528"/>
                  </a:cubicBezTo>
                  <a:cubicBezTo>
                    <a:pt x="3886" y="20563"/>
                    <a:pt x="3887" y="20610"/>
                    <a:pt x="3906" y="20642"/>
                  </a:cubicBezTo>
                  <a:cubicBezTo>
                    <a:pt x="3937" y="20687"/>
                    <a:pt x="3977" y="20717"/>
                    <a:pt x="4018" y="20729"/>
                  </a:cubicBezTo>
                  <a:cubicBezTo>
                    <a:pt x="4015" y="20762"/>
                    <a:pt x="4021" y="20794"/>
                    <a:pt x="4035" y="20820"/>
                  </a:cubicBezTo>
                  <a:cubicBezTo>
                    <a:pt x="4057" y="20856"/>
                    <a:pt x="4086" y="20881"/>
                    <a:pt x="4117" y="20890"/>
                  </a:cubicBezTo>
                  <a:cubicBezTo>
                    <a:pt x="4146" y="20900"/>
                    <a:pt x="4177" y="20898"/>
                    <a:pt x="4205" y="20883"/>
                  </a:cubicBezTo>
                  <a:cubicBezTo>
                    <a:pt x="4235" y="20866"/>
                    <a:pt x="4257" y="20823"/>
                    <a:pt x="4259" y="20772"/>
                  </a:cubicBezTo>
                  <a:cubicBezTo>
                    <a:pt x="4304" y="20774"/>
                    <a:pt x="4349" y="20755"/>
                    <a:pt x="4388" y="20721"/>
                  </a:cubicBezTo>
                  <a:cubicBezTo>
                    <a:pt x="4405" y="20703"/>
                    <a:pt x="4413" y="20673"/>
                    <a:pt x="4406" y="20642"/>
                  </a:cubicBezTo>
                  <a:cubicBezTo>
                    <a:pt x="4429" y="20633"/>
                    <a:pt x="4450" y="20611"/>
                    <a:pt x="4464" y="20582"/>
                  </a:cubicBezTo>
                  <a:cubicBezTo>
                    <a:pt x="4475" y="20549"/>
                    <a:pt x="4475" y="20507"/>
                    <a:pt x="4463" y="20474"/>
                  </a:cubicBezTo>
                  <a:cubicBezTo>
                    <a:pt x="4475" y="20465"/>
                    <a:pt x="4485" y="20453"/>
                    <a:pt x="4491" y="20434"/>
                  </a:cubicBezTo>
                  <a:cubicBezTo>
                    <a:pt x="4498" y="20405"/>
                    <a:pt x="4491" y="20375"/>
                    <a:pt x="4478" y="20352"/>
                  </a:cubicBezTo>
                  <a:cubicBezTo>
                    <a:pt x="4481" y="20347"/>
                    <a:pt x="4486" y="20339"/>
                    <a:pt x="4489" y="20333"/>
                  </a:cubicBezTo>
                  <a:cubicBezTo>
                    <a:pt x="4496" y="20310"/>
                    <a:pt x="4497" y="20278"/>
                    <a:pt x="4489" y="20255"/>
                  </a:cubicBezTo>
                  <a:cubicBezTo>
                    <a:pt x="4671" y="20171"/>
                    <a:pt x="4870" y="19731"/>
                    <a:pt x="4925" y="19386"/>
                  </a:cubicBezTo>
                  <a:cubicBezTo>
                    <a:pt x="4994" y="18976"/>
                    <a:pt x="4890" y="18538"/>
                    <a:pt x="4663" y="18296"/>
                  </a:cubicBezTo>
                  <a:cubicBezTo>
                    <a:pt x="4589" y="18223"/>
                    <a:pt x="4505" y="18173"/>
                    <a:pt x="4421" y="18153"/>
                  </a:cubicBezTo>
                  <a:cubicBezTo>
                    <a:pt x="4379" y="18143"/>
                    <a:pt x="4336" y="18139"/>
                    <a:pt x="4294" y="18144"/>
                  </a:cubicBezTo>
                  <a:close/>
                  <a:moveTo>
                    <a:pt x="17460" y="18160"/>
                  </a:moveTo>
                  <a:cubicBezTo>
                    <a:pt x="17445" y="18238"/>
                    <a:pt x="17422" y="18337"/>
                    <a:pt x="17401" y="18455"/>
                  </a:cubicBezTo>
                  <a:cubicBezTo>
                    <a:pt x="17368" y="18636"/>
                    <a:pt x="17331" y="18847"/>
                    <a:pt x="17313" y="18900"/>
                  </a:cubicBezTo>
                  <a:cubicBezTo>
                    <a:pt x="17312" y="18907"/>
                    <a:pt x="17312" y="18916"/>
                    <a:pt x="17314" y="18923"/>
                  </a:cubicBezTo>
                  <a:cubicBezTo>
                    <a:pt x="17278" y="18962"/>
                    <a:pt x="17250" y="18998"/>
                    <a:pt x="17224" y="19023"/>
                  </a:cubicBezTo>
                  <a:cubicBezTo>
                    <a:pt x="17242" y="18898"/>
                    <a:pt x="17252" y="18743"/>
                    <a:pt x="17267" y="18596"/>
                  </a:cubicBezTo>
                  <a:cubicBezTo>
                    <a:pt x="17278" y="18494"/>
                    <a:pt x="17290" y="18399"/>
                    <a:pt x="17300" y="18318"/>
                  </a:cubicBezTo>
                  <a:lnTo>
                    <a:pt x="17460" y="18160"/>
                  </a:lnTo>
                  <a:close/>
                  <a:moveTo>
                    <a:pt x="5545" y="18185"/>
                  </a:moveTo>
                  <a:cubicBezTo>
                    <a:pt x="5556" y="18213"/>
                    <a:pt x="5567" y="18240"/>
                    <a:pt x="5575" y="18269"/>
                  </a:cubicBezTo>
                  <a:cubicBezTo>
                    <a:pt x="5575" y="18271"/>
                    <a:pt x="5572" y="18286"/>
                    <a:pt x="5572" y="18288"/>
                  </a:cubicBezTo>
                  <a:cubicBezTo>
                    <a:pt x="5565" y="18305"/>
                    <a:pt x="5544" y="18361"/>
                    <a:pt x="5522" y="18413"/>
                  </a:cubicBezTo>
                  <a:cubicBezTo>
                    <a:pt x="5522" y="18367"/>
                    <a:pt x="5525" y="18320"/>
                    <a:pt x="5530" y="18274"/>
                  </a:cubicBezTo>
                  <a:cubicBezTo>
                    <a:pt x="5535" y="18243"/>
                    <a:pt x="5540" y="18219"/>
                    <a:pt x="5545" y="18185"/>
                  </a:cubicBezTo>
                  <a:close/>
                  <a:moveTo>
                    <a:pt x="18416" y="18215"/>
                  </a:moveTo>
                  <a:lnTo>
                    <a:pt x="18416" y="18223"/>
                  </a:lnTo>
                  <a:cubicBezTo>
                    <a:pt x="18174" y="18548"/>
                    <a:pt x="17921" y="18842"/>
                    <a:pt x="17653" y="19105"/>
                  </a:cubicBezTo>
                  <a:cubicBezTo>
                    <a:pt x="17529" y="19076"/>
                    <a:pt x="17400" y="19064"/>
                    <a:pt x="17275" y="19075"/>
                  </a:cubicBezTo>
                  <a:cubicBezTo>
                    <a:pt x="17366" y="18983"/>
                    <a:pt x="17508" y="18813"/>
                    <a:pt x="17646" y="18647"/>
                  </a:cubicBezTo>
                  <a:cubicBezTo>
                    <a:pt x="17784" y="18480"/>
                    <a:pt x="17904" y="18334"/>
                    <a:pt x="17957" y="18285"/>
                  </a:cubicBezTo>
                  <a:cubicBezTo>
                    <a:pt x="18109" y="18242"/>
                    <a:pt x="18262" y="18219"/>
                    <a:pt x="18416" y="18215"/>
                  </a:cubicBezTo>
                  <a:close/>
                  <a:moveTo>
                    <a:pt x="2202" y="18229"/>
                  </a:moveTo>
                  <a:cubicBezTo>
                    <a:pt x="2196" y="18228"/>
                    <a:pt x="2189" y="18231"/>
                    <a:pt x="2184" y="18239"/>
                  </a:cubicBezTo>
                  <a:cubicBezTo>
                    <a:pt x="2155" y="18287"/>
                    <a:pt x="2129" y="18339"/>
                    <a:pt x="2106" y="18394"/>
                  </a:cubicBezTo>
                  <a:cubicBezTo>
                    <a:pt x="2085" y="18377"/>
                    <a:pt x="2067" y="18355"/>
                    <a:pt x="2049" y="18331"/>
                  </a:cubicBezTo>
                  <a:cubicBezTo>
                    <a:pt x="2041" y="18311"/>
                    <a:pt x="2027" y="18307"/>
                    <a:pt x="2015" y="18320"/>
                  </a:cubicBezTo>
                  <a:cubicBezTo>
                    <a:pt x="2002" y="18334"/>
                    <a:pt x="1999" y="18364"/>
                    <a:pt x="2007" y="18385"/>
                  </a:cubicBezTo>
                  <a:cubicBezTo>
                    <a:pt x="2027" y="18419"/>
                    <a:pt x="2048" y="18446"/>
                    <a:pt x="2074" y="18467"/>
                  </a:cubicBezTo>
                  <a:cubicBezTo>
                    <a:pt x="2062" y="18499"/>
                    <a:pt x="2053" y="18531"/>
                    <a:pt x="2040" y="18561"/>
                  </a:cubicBezTo>
                  <a:cubicBezTo>
                    <a:pt x="2019" y="18619"/>
                    <a:pt x="1994" y="18672"/>
                    <a:pt x="1970" y="18726"/>
                  </a:cubicBezTo>
                  <a:cubicBezTo>
                    <a:pt x="1962" y="18746"/>
                    <a:pt x="1965" y="18774"/>
                    <a:pt x="1977" y="18788"/>
                  </a:cubicBezTo>
                  <a:cubicBezTo>
                    <a:pt x="1978" y="18789"/>
                    <a:pt x="1980" y="18789"/>
                    <a:pt x="1981" y="18789"/>
                  </a:cubicBezTo>
                  <a:lnTo>
                    <a:pt x="1986" y="18791"/>
                  </a:lnTo>
                  <a:cubicBezTo>
                    <a:pt x="2017" y="18823"/>
                    <a:pt x="2051" y="18846"/>
                    <a:pt x="2087" y="18862"/>
                  </a:cubicBezTo>
                  <a:cubicBezTo>
                    <a:pt x="2101" y="18867"/>
                    <a:pt x="2115" y="18851"/>
                    <a:pt x="2118" y="18827"/>
                  </a:cubicBezTo>
                  <a:cubicBezTo>
                    <a:pt x="2121" y="18804"/>
                    <a:pt x="2112" y="18780"/>
                    <a:pt x="2097" y="18775"/>
                  </a:cubicBezTo>
                  <a:cubicBezTo>
                    <a:pt x="2074" y="18765"/>
                    <a:pt x="2054" y="18752"/>
                    <a:pt x="2034" y="18732"/>
                  </a:cubicBezTo>
                  <a:cubicBezTo>
                    <a:pt x="2052" y="18690"/>
                    <a:pt x="2067" y="18650"/>
                    <a:pt x="2085" y="18605"/>
                  </a:cubicBezTo>
                  <a:cubicBezTo>
                    <a:pt x="2102" y="18560"/>
                    <a:pt x="2110" y="18537"/>
                    <a:pt x="2124" y="18505"/>
                  </a:cubicBezTo>
                  <a:lnTo>
                    <a:pt x="2149" y="18529"/>
                  </a:lnTo>
                  <a:lnTo>
                    <a:pt x="2206" y="18585"/>
                  </a:lnTo>
                  <a:cubicBezTo>
                    <a:pt x="2209" y="18587"/>
                    <a:pt x="2211" y="18588"/>
                    <a:pt x="2214" y="18588"/>
                  </a:cubicBezTo>
                  <a:cubicBezTo>
                    <a:pt x="2225" y="18591"/>
                    <a:pt x="2238" y="18581"/>
                    <a:pt x="2244" y="18567"/>
                  </a:cubicBezTo>
                  <a:cubicBezTo>
                    <a:pt x="2253" y="18548"/>
                    <a:pt x="2250" y="18520"/>
                    <a:pt x="2238" y="18505"/>
                  </a:cubicBezTo>
                  <a:cubicBezTo>
                    <a:pt x="2231" y="18498"/>
                    <a:pt x="2211" y="18476"/>
                    <a:pt x="2177" y="18447"/>
                  </a:cubicBezTo>
                  <a:lnTo>
                    <a:pt x="2156" y="18432"/>
                  </a:lnTo>
                  <a:cubicBezTo>
                    <a:pt x="2175" y="18387"/>
                    <a:pt x="2197" y="18343"/>
                    <a:pt x="2221" y="18304"/>
                  </a:cubicBezTo>
                  <a:cubicBezTo>
                    <a:pt x="2231" y="18286"/>
                    <a:pt x="2229" y="18261"/>
                    <a:pt x="2219" y="18244"/>
                  </a:cubicBezTo>
                  <a:cubicBezTo>
                    <a:pt x="2214" y="18235"/>
                    <a:pt x="2208" y="18230"/>
                    <a:pt x="2202" y="18229"/>
                  </a:cubicBezTo>
                  <a:close/>
                  <a:moveTo>
                    <a:pt x="4298" y="18229"/>
                  </a:moveTo>
                  <a:cubicBezTo>
                    <a:pt x="4337" y="18226"/>
                    <a:pt x="4377" y="18229"/>
                    <a:pt x="4415" y="18237"/>
                  </a:cubicBezTo>
                  <a:cubicBezTo>
                    <a:pt x="4492" y="18255"/>
                    <a:pt x="4569" y="18293"/>
                    <a:pt x="4637" y="18359"/>
                  </a:cubicBezTo>
                  <a:cubicBezTo>
                    <a:pt x="4848" y="18577"/>
                    <a:pt x="4946" y="18980"/>
                    <a:pt x="4883" y="19357"/>
                  </a:cubicBezTo>
                  <a:cubicBezTo>
                    <a:pt x="4824" y="19728"/>
                    <a:pt x="4617" y="20139"/>
                    <a:pt x="4466" y="20184"/>
                  </a:cubicBezTo>
                  <a:lnTo>
                    <a:pt x="4465" y="20190"/>
                  </a:lnTo>
                  <a:cubicBezTo>
                    <a:pt x="4417" y="20155"/>
                    <a:pt x="4366" y="20125"/>
                    <a:pt x="4315" y="20106"/>
                  </a:cubicBezTo>
                  <a:cubicBezTo>
                    <a:pt x="4383" y="19893"/>
                    <a:pt x="4457" y="19678"/>
                    <a:pt x="4528" y="19476"/>
                  </a:cubicBezTo>
                  <a:lnTo>
                    <a:pt x="4561" y="19381"/>
                  </a:lnTo>
                  <a:cubicBezTo>
                    <a:pt x="4596" y="19285"/>
                    <a:pt x="4644" y="19154"/>
                    <a:pt x="4602" y="19038"/>
                  </a:cubicBezTo>
                  <a:cubicBezTo>
                    <a:pt x="4577" y="18976"/>
                    <a:pt x="4532" y="18942"/>
                    <a:pt x="4485" y="18950"/>
                  </a:cubicBezTo>
                  <a:lnTo>
                    <a:pt x="4469" y="18931"/>
                  </a:lnTo>
                  <a:cubicBezTo>
                    <a:pt x="4427" y="18898"/>
                    <a:pt x="4379" y="18887"/>
                    <a:pt x="4335" y="18908"/>
                  </a:cubicBezTo>
                  <a:lnTo>
                    <a:pt x="4319" y="18896"/>
                  </a:lnTo>
                  <a:cubicBezTo>
                    <a:pt x="4275" y="18867"/>
                    <a:pt x="4227" y="18859"/>
                    <a:pt x="4181" y="18873"/>
                  </a:cubicBezTo>
                  <a:cubicBezTo>
                    <a:pt x="4157" y="18866"/>
                    <a:pt x="4133" y="18873"/>
                    <a:pt x="4110" y="18886"/>
                  </a:cubicBezTo>
                  <a:cubicBezTo>
                    <a:pt x="4032" y="18927"/>
                    <a:pt x="4014" y="19138"/>
                    <a:pt x="4007" y="19259"/>
                  </a:cubicBezTo>
                  <a:cubicBezTo>
                    <a:pt x="3986" y="19508"/>
                    <a:pt x="3994" y="19758"/>
                    <a:pt x="4027" y="20006"/>
                  </a:cubicBezTo>
                  <a:lnTo>
                    <a:pt x="3953" y="19981"/>
                  </a:lnTo>
                  <a:cubicBezTo>
                    <a:pt x="3766" y="19635"/>
                    <a:pt x="3719" y="19162"/>
                    <a:pt x="3830" y="18751"/>
                  </a:cubicBezTo>
                  <a:cubicBezTo>
                    <a:pt x="3898" y="18515"/>
                    <a:pt x="4023" y="18336"/>
                    <a:pt x="4181" y="18260"/>
                  </a:cubicBezTo>
                  <a:cubicBezTo>
                    <a:pt x="4219" y="18243"/>
                    <a:pt x="4258" y="18233"/>
                    <a:pt x="4298" y="18229"/>
                  </a:cubicBezTo>
                  <a:close/>
                  <a:moveTo>
                    <a:pt x="6734" y="18271"/>
                  </a:moveTo>
                  <a:cubicBezTo>
                    <a:pt x="6366" y="18263"/>
                    <a:pt x="6245" y="18843"/>
                    <a:pt x="6233" y="19153"/>
                  </a:cubicBezTo>
                  <a:cubicBezTo>
                    <a:pt x="6230" y="19477"/>
                    <a:pt x="6349" y="19775"/>
                    <a:pt x="6532" y="19897"/>
                  </a:cubicBezTo>
                  <a:cubicBezTo>
                    <a:pt x="6530" y="19989"/>
                    <a:pt x="6530" y="20211"/>
                    <a:pt x="6585" y="20288"/>
                  </a:cubicBezTo>
                  <a:cubicBezTo>
                    <a:pt x="6589" y="20291"/>
                    <a:pt x="6594" y="20293"/>
                    <a:pt x="6598" y="20293"/>
                  </a:cubicBezTo>
                  <a:lnTo>
                    <a:pt x="6607" y="20296"/>
                  </a:lnTo>
                  <a:cubicBezTo>
                    <a:pt x="6614" y="20295"/>
                    <a:pt x="6618" y="20288"/>
                    <a:pt x="6622" y="20279"/>
                  </a:cubicBezTo>
                  <a:cubicBezTo>
                    <a:pt x="6630" y="20262"/>
                    <a:pt x="6639" y="20238"/>
                    <a:pt x="6648" y="20212"/>
                  </a:cubicBezTo>
                  <a:cubicBezTo>
                    <a:pt x="6670" y="20148"/>
                    <a:pt x="6700" y="20094"/>
                    <a:pt x="6733" y="20044"/>
                  </a:cubicBezTo>
                  <a:lnTo>
                    <a:pt x="6807" y="20068"/>
                  </a:lnTo>
                  <a:cubicBezTo>
                    <a:pt x="6961" y="20109"/>
                    <a:pt x="7283" y="20197"/>
                    <a:pt x="7495" y="20028"/>
                  </a:cubicBezTo>
                  <a:cubicBezTo>
                    <a:pt x="7625" y="19923"/>
                    <a:pt x="7713" y="19718"/>
                    <a:pt x="7733" y="19481"/>
                  </a:cubicBezTo>
                  <a:cubicBezTo>
                    <a:pt x="7762" y="19189"/>
                    <a:pt x="7707" y="18893"/>
                    <a:pt x="7583" y="18681"/>
                  </a:cubicBezTo>
                  <a:cubicBezTo>
                    <a:pt x="7471" y="18502"/>
                    <a:pt x="7302" y="18399"/>
                    <a:pt x="7140" y="18342"/>
                  </a:cubicBezTo>
                  <a:cubicBezTo>
                    <a:pt x="6979" y="18285"/>
                    <a:pt x="6824" y="18272"/>
                    <a:pt x="6734" y="18271"/>
                  </a:cubicBezTo>
                  <a:close/>
                  <a:moveTo>
                    <a:pt x="18416" y="18326"/>
                  </a:moveTo>
                  <a:lnTo>
                    <a:pt x="18403" y="18439"/>
                  </a:lnTo>
                  <a:cubicBezTo>
                    <a:pt x="18362" y="18677"/>
                    <a:pt x="18310" y="18982"/>
                    <a:pt x="18257" y="19195"/>
                  </a:cubicBezTo>
                  <a:lnTo>
                    <a:pt x="18154" y="19311"/>
                  </a:lnTo>
                  <a:lnTo>
                    <a:pt x="18133" y="19343"/>
                  </a:lnTo>
                  <a:cubicBezTo>
                    <a:pt x="18181" y="19109"/>
                    <a:pt x="18259" y="18652"/>
                    <a:pt x="18277" y="18528"/>
                  </a:cubicBezTo>
                  <a:cubicBezTo>
                    <a:pt x="18277" y="18528"/>
                    <a:pt x="18277" y="18530"/>
                    <a:pt x="18276" y="18520"/>
                  </a:cubicBezTo>
                  <a:cubicBezTo>
                    <a:pt x="18331" y="18451"/>
                    <a:pt x="18377" y="18389"/>
                    <a:pt x="18416" y="18326"/>
                  </a:cubicBezTo>
                  <a:close/>
                  <a:moveTo>
                    <a:pt x="20092" y="18340"/>
                  </a:moveTo>
                  <a:cubicBezTo>
                    <a:pt x="20034" y="18349"/>
                    <a:pt x="19978" y="18382"/>
                    <a:pt x="19929" y="18439"/>
                  </a:cubicBezTo>
                  <a:cubicBezTo>
                    <a:pt x="19922" y="18456"/>
                    <a:pt x="19918" y="18477"/>
                    <a:pt x="19919" y="18497"/>
                  </a:cubicBezTo>
                  <a:cubicBezTo>
                    <a:pt x="19919" y="18687"/>
                    <a:pt x="19928" y="18876"/>
                    <a:pt x="19944" y="19064"/>
                  </a:cubicBezTo>
                  <a:cubicBezTo>
                    <a:pt x="19897" y="19069"/>
                    <a:pt x="19839" y="19112"/>
                    <a:pt x="19826" y="19181"/>
                  </a:cubicBezTo>
                  <a:cubicBezTo>
                    <a:pt x="19818" y="19216"/>
                    <a:pt x="19820" y="19272"/>
                    <a:pt x="19867" y="19330"/>
                  </a:cubicBezTo>
                  <a:cubicBezTo>
                    <a:pt x="19941" y="19394"/>
                    <a:pt x="20023" y="19424"/>
                    <a:pt x="20106" y="19417"/>
                  </a:cubicBezTo>
                  <a:cubicBezTo>
                    <a:pt x="20116" y="19641"/>
                    <a:pt x="20148" y="20177"/>
                    <a:pt x="20148" y="20182"/>
                  </a:cubicBezTo>
                  <a:cubicBezTo>
                    <a:pt x="20148" y="20187"/>
                    <a:pt x="20149" y="20191"/>
                    <a:pt x="20149" y="20196"/>
                  </a:cubicBezTo>
                  <a:cubicBezTo>
                    <a:pt x="20149" y="20196"/>
                    <a:pt x="20202" y="20386"/>
                    <a:pt x="20226" y="20447"/>
                  </a:cubicBezTo>
                  <a:cubicBezTo>
                    <a:pt x="20232" y="20461"/>
                    <a:pt x="20241" y="20467"/>
                    <a:pt x="20251" y="20466"/>
                  </a:cubicBezTo>
                  <a:cubicBezTo>
                    <a:pt x="20261" y="20465"/>
                    <a:pt x="20269" y="20456"/>
                    <a:pt x="20273" y="20442"/>
                  </a:cubicBezTo>
                  <a:cubicBezTo>
                    <a:pt x="20293" y="20349"/>
                    <a:pt x="20300" y="20250"/>
                    <a:pt x="20295" y="20152"/>
                  </a:cubicBezTo>
                  <a:cubicBezTo>
                    <a:pt x="20293" y="20089"/>
                    <a:pt x="20246" y="19572"/>
                    <a:pt x="20226" y="19411"/>
                  </a:cubicBezTo>
                  <a:cubicBezTo>
                    <a:pt x="20300" y="19410"/>
                    <a:pt x="20372" y="19379"/>
                    <a:pt x="20437" y="19319"/>
                  </a:cubicBezTo>
                  <a:cubicBezTo>
                    <a:pt x="20469" y="19289"/>
                    <a:pt x="20485" y="19224"/>
                    <a:pt x="20472" y="19165"/>
                  </a:cubicBezTo>
                  <a:cubicBezTo>
                    <a:pt x="20445" y="19090"/>
                    <a:pt x="20396" y="19045"/>
                    <a:pt x="20343" y="19048"/>
                  </a:cubicBezTo>
                  <a:cubicBezTo>
                    <a:pt x="20337" y="18923"/>
                    <a:pt x="20332" y="18798"/>
                    <a:pt x="20326" y="18675"/>
                  </a:cubicBezTo>
                  <a:lnTo>
                    <a:pt x="20319" y="18490"/>
                  </a:lnTo>
                  <a:cubicBezTo>
                    <a:pt x="20316" y="18440"/>
                    <a:pt x="20290" y="18411"/>
                    <a:pt x="20262" y="18390"/>
                  </a:cubicBezTo>
                  <a:cubicBezTo>
                    <a:pt x="20208" y="18349"/>
                    <a:pt x="20149" y="18332"/>
                    <a:pt x="20092" y="18340"/>
                  </a:cubicBezTo>
                  <a:close/>
                  <a:moveTo>
                    <a:pt x="6735" y="18345"/>
                  </a:moveTo>
                  <a:cubicBezTo>
                    <a:pt x="6860" y="18347"/>
                    <a:pt x="6982" y="18368"/>
                    <a:pt x="7105" y="18405"/>
                  </a:cubicBezTo>
                  <a:cubicBezTo>
                    <a:pt x="7266" y="18443"/>
                    <a:pt x="7420" y="18556"/>
                    <a:pt x="7545" y="18729"/>
                  </a:cubicBezTo>
                  <a:cubicBezTo>
                    <a:pt x="7658" y="18919"/>
                    <a:pt x="7708" y="19188"/>
                    <a:pt x="7682" y="19451"/>
                  </a:cubicBezTo>
                  <a:cubicBezTo>
                    <a:pt x="7668" y="19665"/>
                    <a:pt x="7590" y="19851"/>
                    <a:pt x="7473" y="19946"/>
                  </a:cubicBezTo>
                  <a:cubicBezTo>
                    <a:pt x="7277" y="20102"/>
                    <a:pt x="6966" y="20013"/>
                    <a:pt x="6814" y="19973"/>
                  </a:cubicBezTo>
                  <a:cubicBezTo>
                    <a:pt x="6783" y="19962"/>
                    <a:pt x="6752" y="19959"/>
                    <a:pt x="6720" y="19957"/>
                  </a:cubicBezTo>
                  <a:cubicBezTo>
                    <a:pt x="6717" y="19954"/>
                    <a:pt x="6715" y="19953"/>
                    <a:pt x="6712" y="19954"/>
                  </a:cubicBezTo>
                  <a:cubicBezTo>
                    <a:pt x="6667" y="20009"/>
                    <a:pt x="6627" y="20076"/>
                    <a:pt x="6600" y="20158"/>
                  </a:cubicBezTo>
                  <a:cubicBezTo>
                    <a:pt x="6584" y="20059"/>
                    <a:pt x="6581" y="19956"/>
                    <a:pt x="6587" y="19854"/>
                  </a:cubicBezTo>
                  <a:cubicBezTo>
                    <a:pt x="6588" y="19835"/>
                    <a:pt x="6580" y="19819"/>
                    <a:pt x="6570" y="19811"/>
                  </a:cubicBezTo>
                  <a:cubicBezTo>
                    <a:pt x="6399" y="19710"/>
                    <a:pt x="6283" y="19445"/>
                    <a:pt x="6284" y="19146"/>
                  </a:cubicBezTo>
                  <a:cubicBezTo>
                    <a:pt x="6284" y="19146"/>
                    <a:pt x="6326" y="18336"/>
                    <a:pt x="6735" y="18345"/>
                  </a:cubicBezTo>
                  <a:close/>
                  <a:moveTo>
                    <a:pt x="17240" y="18377"/>
                  </a:moveTo>
                  <a:lnTo>
                    <a:pt x="17214" y="18580"/>
                  </a:lnTo>
                  <a:cubicBezTo>
                    <a:pt x="17205" y="18675"/>
                    <a:pt x="17196" y="18776"/>
                    <a:pt x="17186" y="18864"/>
                  </a:cubicBezTo>
                  <a:cubicBezTo>
                    <a:pt x="17184" y="18825"/>
                    <a:pt x="17182" y="18787"/>
                    <a:pt x="17180" y="18747"/>
                  </a:cubicBezTo>
                  <a:cubicBezTo>
                    <a:pt x="17176" y="18650"/>
                    <a:pt x="17171" y="18549"/>
                    <a:pt x="17159" y="18453"/>
                  </a:cubicBezTo>
                  <a:cubicBezTo>
                    <a:pt x="17181" y="18434"/>
                    <a:pt x="17210" y="18407"/>
                    <a:pt x="17240" y="18377"/>
                  </a:cubicBezTo>
                  <a:close/>
                  <a:moveTo>
                    <a:pt x="14456" y="18407"/>
                  </a:moveTo>
                  <a:cubicBezTo>
                    <a:pt x="14442" y="18401"/>
                    <a:pt x="14428" y="18418"/>
                    <a:pt x="14425" y="18442"/>
                  </a:cubicBezTo>
                  <a:cubicBezTo>
                    <a:pt x="14422" y="18466"/>
                    <a:pt x="14432" y="18488"/>
                    <a:pt x="14446" y="18494"/>
                  </a:cubicBezTo>
                  <a:cubicBezTo>
                    <a:pt x="14494" y="18503"/>
                    <a:pt x="14542" y="18507"/>
                    <a:pt x="14590" y="18504"/>
                  </a:cubicBezTo>
                  <a:cubicBezTo>
                    <a:pt x="14628" y="18501"/>
                    <a:pt x="14666" y="18504"/>
                    <a:pt x="14703" y="18510"/>
                  </a:cubicBezTo>
                  <a:cubicBezTo>
                    <a:pt x="14726" y="18517"/>
                    <a:pt x="14748" y="18527"/>
                    <a:pt x="14768" y="18547"/>
                  </a:cubicBezTo>
                  <a:cubicBezTo>
                    <a:pt x="14790" y="18565"/>
                    <a:pt x="14816" y="18576"/>
                    <a:pt x="14840" y="18585"/>
                  </a:cubicBezTo>
                  <a:cubicBezTo>
                    <a:pt x="14873" y="18591"/>
                    <a:pt x="14905" y="18592"/>
                    <a:pt x="14937" y="18578"/>
                  </a:cubicBezTo>
                  <a:cubicBezTo>
                    <a:pt x="14954" y="18573"/>
                    <a:pt x="14972" y="18566"/>
                    <a:pt x="14988" y="18564"/>
                  </a:cubicBezTo>
                  <a:cubicBezTo>
                    <a:pt x="15003" y="18562"/>
                    <a:pt x="15049" y="18563"/>
                    <a:pt x="15079" y="18564"/>
                  </a:cubicBezTo>
                  <a:cubicBezTo>
                    <a:pt x="15127" y="18568"/>
                    <a:pt x="15175" y="18563"/>
                    <a:pt x="15222" y="18551"/>
                  </a:cubicBezTo>
                  <a:cubicBezTo>
                    <a:pt x="15237" y="18552"/>
                    <a:pt x="15250" y="18531"/>
                    <a:pt x="15250" y="18507"/>
                  </a:cubicBezTo>
                  <a:cubicBezTo>
                    <a:pt x="15251" y="18483"/>
                    <a:pt x="15239" y="18462"/>
                    <a:pt x="15224" y="18461"/>
                  </a:cubicBezTo>
                  <a:cubicBezTo>
                    <a:pt x="15221" y="18461"/>
                    <a:pt x="15218" y="18464"/>
                    <a:pt x="15215" y="18466"/>
                  </a:cubicBezTo>
                  <a:cubicBezTo>
                    <a:pt x="15172" y="18474"/>
                    <a:pt x="15129" y="18480"/>
                    <a:pt x="15086" y="18477"/>
                  </a:cubicBezTo>
                  <a:cubicBezTo>
                    <a:pt x="15054" y="18474"/>
                    <a:pt x="15022" y="18472"/>
                    <a:pt x="14990" y="18475"/>
                  </a:cubicBezTo>
                  <a:cubicBezTo>
                    <a:pt x="14971" y="18477"/>
                    <a:pt x="14947" y="18486"/>
                    <a:pt x="14928" y="18493"/>
                  </a:cubicBezTo>
                  <a:cubicBezTo>
                    <a:pt x="14903" y="18504"/>
                    <a:pt x="14881" y="18503"/>
                    <a:pt x="14855" y="18499"/>
                  </a:cubicBezTo>
                  <a:cubicBezTo>
                    <a:pt x="14835" y="18492"/>
                    <a:pt x="14814" y="18480"/>
                    <a:pt x="14796" y="18464"/>
                  </a:cubicBezTo>
                  <a:cubicBezTo>
                    <a:pt x="14771" y="18442"/>
                    <a:pt x="14742" y="18431"/>
                    <a:pt x="14714" y="18423"/>
                  </a:cubicBezTo>
                  <a:cubicBezTo>
                    <a:pt x="14673" y="18415"/>
                    <a:pt x="14633" y="18410"/>
                    <a:pt x="14592" y="18413"/>
                  </a:cubicBezTo>
                  <a:cubicBezTo>
                    <a:pt x="14546" y="18417"/>
                    <a:pt x="14502" y="18415"/>
                    <a:pt x="14456" y="18407"/>
                  </a:cubicBezTo>
                  <a:close/>
                  <a:moveTo>
                    <a:pt x="20107" y="18420"/>
                  </a:moveTo>
                  <a:cubicBezTo>
                    <a:pt x="20152" y="18416"/>
                    <a:pt x="20198" y="18430"/>
                    <a:pt x="20241" y="18459"/>
                  </a:cubicBezTo>
                  <a:lnTo>
                    <a:pt x="20241" y="18463"/>
                  </a:lnTo>
                  <a:lnTo>
                    <a:pt x="20255" y="18475"/>
                  </a:lnTo>
                  <a:cubicBezTo>
                    <a:pt x="20163" y="18507"/>
                    <a:pt x="20069" y="18509"/>
                    <a:pt x="19976" y="18482"/>
                  </a:cubicBezTo>
                  <a:cubicBezTo>
                    <a:pt x="20017" y="18445"/>
                    <a:pt x="20062" y="18424"/>
                    <a:pt x="20107" y="18420"/>
                  </a:cubicBezTo>
                  <a:close/>
                  <a:moveTo>
                    <a:pt x="18453" y="18463"/>
                  </a:moveTo>
                  <a:cubicBezTo>
                    <a:pt x="18458" y="18621"/>
                    <a:pt x="18468" y="18776"/>
                    <a:pt x="18483" y="18932"/>
                  </a:cubicBezTo>
                  <a:lnTo>
                    <a:pt x="18484" y="18946"/>
                  </a:lnTo>
                  <a:cubicBezTo>
                    <a:pt x="18450" y="18979"/>
                    <a:pt x="18397" y="19038"/>
                    <a:pt x="18334" y="19111"/>
                  </a:cubicBezTo>
                  <a:cubicBezTo>
                    <a:pt x="18379" y="18906"/>
                    <a:pt x="18419" y="18665"/>
                    <a:pt x="18453" y="18463"/>
                  </a:cubicBezTo>
                  <a:close/>
                  <a:moveTo>
                    <a:pt x="17111" y="18482"/>
                  </a:moveTo>
                  <a:lnTo>
                    <a:pt x="17127" y="18753"/>
                  </a:lnTo>
                  <a:cubicBezTo>
                    <a:pt x="17133" y="18878"/>
                    <a:pt x="17147" y="19003"/>
                    <a:pt x="17157" y="19127"/>
                  </a:cubicBezTo>
                  <a:cubicBezTo>
                    <a:pt x="17158" y="19150"/>
                    <a:pt x="17171" y="19161"/>
                    <a:pt x="17185" y="19161"/>
                  </a:cubicBezTo>
                  <a:lnTo>
                    <a:pt x="17269" y="19149"/>
                  </a:lnTo>
                  <a:cubicBezTo>
                    <a:pt x="17390" y="19138"/>
                    <a:pt x="17514" y="19147"/>
                    <a:pt x="17634" y="19173"/>
                  </a:cubicBezTo>
                  <a:cubicBezTo>
                    <a:pt x="17636" y="19235"/>
                    <a:pt x="17639" y="19294"/>
                    <a:pt x="17641" y="19349"/>
                  </a:cubicBezTo>
                  <a:cubicBezTo>
                    <a:pt x="17639" y="19529"/>
                    <a:pt x="17658" y="19710"/>
                    <a:pt x="17700" y="19876"/>
                  </a:cubicBezTo>
                  <a:cubicBezTo>
                    <a:pt x="17705" y="19891"/>
                    <a:pt x="17714" y="19902"/>
                    <a:pt x="17724" y="19901"/>
                  </a:cubicBezTo>
                  <a:cubicBezTo>
                    <a:pt x="17864" y="19903"/>
                    <a:pt x="18002" y="19916"/>
                    <a:pt x="18142" y="19941"/>
                  </a:cubicBezTo>
                  <a:lnTo>
                    <a:pt x="18277" y="19962"/>
                  </a:lnTo>
                  <a:cubicBezTo>
                    <a:pt x="18279" y="20007"/>
                    <a:pt x="18282" y="20058"/>
                    <a:pt x="18284" y="20109"/>
                  </a:cubicBezTo>
                  <a:cubicBezTo>
                    <a:pt x="18281" y="20249"/>
                    <a:pt x="18293" y="20388"/>
                    <a:pt x="18324" y="20518"/>
                  </a:cubicBezTo>
                  <a:cubicBezTo>
                    <a:pt x="18327" y="20532"/>
                    <a:pt x="18338" y="20537"/>
                    <a:pt x="18348" y="20537"/>
                  </a:cubicBezTo>
                  <a:cubicBezTo>
                    <a:pt x="18398" y="20544"/>
                    <a:pt x="18442" y="20555"/>
                    <a:pt x="18487" y="20564"/>
                  </a:cubicBezTo>
                  <a:cubicBezTo>
                    <a:pt x="18596" y="20590"/>
                    <a:pt x="18706" y="20600"/>
                    <a:pt x="18816" y="20593"/>
                  </a:cubicBezTo>
                  <a:cubicBezTo>
                    <a:pt x="18822" y="20744"/>
                    <a:pt x="18822" y="20914"/>
                    <a:pt x="18823" y="21080"/>
                  </a:cubicBezTo>
                  <a:cubicBezTo>
                    <a:pt x="18824" y="21246"/>
                    <a:pt x="18828" y="21354"/>
                    <a:pt x="18832" y="21470"/>
                  </a:cubicBezTo>
                  <a:cubicBezTo>
                    <a:pt x="18523" y="21491"/>
                    <a:pt x="16979" y="21401"/>
                    <a:pt x="16802" y="21365"/>
                  </a:cubicBezTo>
                  <a:lnTo>
                    <a:pt x="16797" y="21365"/>
                  </a:lnTo>
                  <a:cubicBezTo>
                    <a:pt x="16793" y="21253"/>
                    <a:pt x="16780" y="21089"/>
                    <a:pt x="16764" y="20896"/>
                  </a:cubicBezTo>
                  <a:cubicBezTo>
                    <a:pt x="16703" y="20130"/>
                    <a:pt x="16600" y="18870"/>
                    <a:pt x="16588" y="18521"/>
                  </a:cubicBezTo>
                  <a:lnTo>
                    <a:pt x="16682" y="18510"/>
                  </a:lnTo>
                  <a:cubicBezTo>
                    <a:pt x="16824" y="18489"/>
                    <a:pt x="16968" y="18477"/>
                    <a:pt x="17111" y="18482"/>
                  </a:cubicBezTo>
                  <a:close/>
                  <a:moveTo>
                    <a:pt x="2404" y="18491"/>
                  </a:moveTo>
                  <a:cubicBezTo>
                    <a:pt x="2392" y="18483"/>
                    <a:pt x="2377" y="18486"/>
                    <a:pt x="2370" y="18502"/>
                  </a:cubicBezTo>
                  <a:lnTo>
                    <a:pt x="2323" y="18637"/>
                  </a:lnTo>
                  <a:lnTo>
                    <a:pt x="2283" y="18745"/>
                  </a:lnTo>
                  <a:cubicBezTo>
                    <a:pt x="2274" y="18763"/>
                    <a:pt x="2263" y="18783"/>
                    <a:pt x="2257" y="18804"/>
                  </a:cubicBezTo>
                  <a:cubicBezTo>
                    <a:pt x="2257" y="18804"/>
                    <a:pt x="2257" y="18809"/>
                    <a:pt x="2256" y="18819"/>
                  </a:cubicBezTo>
                  <a:cubicBezTo>
                    <a:pt x="2230" y="18898"/>
                    <a:pt x="2209" y="18977"/>
                    <a:pt x="2190" y="19061"/>
                  </a:cubicBezTo>
                  <a:cubicBezTo>
                    <a:pt x="2186" y="19084"/>
                    <a:pt x="2192" y="19109"/>
                    <a:pt x="2206" y="19118"/>
                  </a:cubicBezTo>
                  <a:cubicBezTo>
                    <a:pt x="2219" y="19122"/>
                    <a:pt x="2232" y="19111"/>
                    <a:pt x="2237" y="19091"/>
                  </a:cubicBezTo>
                  <a:cubicBezTo>
                    <a:pt x="2259" y="18986"/>
                    <a:pt x="2288" y="18883"/>
                    <a:pt x="2323" y="18788"/>
                  </a:cubicBezTo>
                  <a:cubicBezTo>
                    <a:pt x="2344" y="18744"/>
                    <a:pt x="2376" y="18716"/>
                    <a:pt x="2409" y="18712"/>
                  </a:cubicBezTo>
                  <a:cubicBezTo>
                    <a:pt x="2443" y="18711"/>
                    <a:pt x="2471" y="18745"/>
                    <a:pt x="2485" y="18796"/>
                  </a:cubicBezTo>
                  <a:cubicBezTo>
                    <a:pt x="2490" y="18819"/>
                    <a:pt x="2510" y="18830"/>
                    <a:pt x="2524" y="18823"/>
                  </a:cubicBezTo>
                  <a:cubicBezTo>
                    <a:pt x="2528" y="18821"/>
                    <a:pt x="2531" y="18817"/>
                    <a:pt x="2534" y="18812"/>
                  </a:cubicBezTo>
                  <a:cubicBezTo>
                    <a:pt x="2546" y="18799"/>
                    <a:pt x="2549" y="18773"/>
                    <a:pt x="2541" y="18753"/>
                  </a:cubicBezTo>
                  <a:cubicBezTo>
                    <a:pt x="2516" y="18671"/>
                    <a:pt x="2465" y="18620"/>
                    <a:pt x="2411" y="18621"/>
                  </a:cubicBezTo>
                  <a:cubicBezTo>
                    <a:pt x="2402" y="18623"/>
                    <a:pt x="2395" y="18631"/>
                    <a:pt x="2386" y="18635"/>
                  </a:cubicBezTo>
                  <a:lnTo>
                    <a:pt x="2415" y="18548"/>
                  </a:lnTo>
                  <a:cubicBezTo>
                    <a:pt x="2421" y="18526"/>
                    <a:pt x="2417" y="18501"/>
                    <a:pt x="2404" y="18491"/>
                  </a:cubicBezTo>
                  <a:close/>
                  <a:moveTo>
                    <a:pt x="20270" y="18559"/>
                  </a:moveTo>
                  <a:lnTo>
                    <a:pt x="20275" y="18683"/>
                  </a:lnTo>
                  <a:cubicBezTo>
                    <a:pt x="20282" y="18829"/>
                    <a:pt x="20288" y="18981"/>
                    <a:pt x="20295" y="19127"/>
                  </a:cubicBezTo>
                  <a:cubicBezTo>
                    <a:pt x="20206" y="19197"/>
                    <a:pt x="20104" y="19202"/>
                    <a:pt x="20013" y="19143"/>
                  </a:cubicBezTo>
                  <a:cubicBezTo>
                    <a:pt x="19989" y="18954"/>
                    <a:pt x="19977" y="18760"/>
                    <a:pt x="19978" y="18567"/>
                  </a:cubicBezTo>
                  <a:cubicBezTo>
                    <a:pt x="20042" y="18588"/>
                    <a:pt x="20108" y="18596"/>
                    <a:pt x="20172" y="18586"/>
                  </a:cubicBezTo>
                  <a:cubicBezTo>
                    <a:pt x="20206" y="18583"/>
                    <a:pt x="20238" y="18573"/>
                    <a:pt x="20270" y="18559"/>
                  </a:cubicBezTo>
                  <a:close/>
                  <a:moveTo>
                    <a:pt x="18213" y="18594"/>
                  </a:moveTo>
                  <a:cubicBezTo>
                    <a:pt x="18173" y="18827"/>
                    <a:pt x="18087" y="19325"/>
                    <a:pt x="18056" y="19419"/>
                  </a:cubicBezTo>
                  <a:lnTo>
                    <a:pt x="18057" y="19433"/>
                  </a:lnTo>
                  <a:lnTo>
                    <a:pt x="17946" y="19565"/>
                  </a:lnTo>
                  <a:cubicBezTo>
                    <a:pt x="17999" y="19304"/>
                    <a:pt x="18042" y="19036"/>
                    <a:pt x="18073" y="18766"/>
                  </a:cubicBezTo>
                  <a:lnTo>
                    <a:pt x="18213" y="18594"/>
                  </a:lnTo>
                  <a:close/>
                  <a:moveTo>
                    <a:pt x="5353" y="18620"/>
                  </a:moveTo>
                  <a:cubicBezTo>
                    <a:pt x="5337" y="18617"/>
                    <a:pt x="5323" y="18637"/>
                    <a:pt x="5321" y="18659"/>
                  </a:cubicBezTo>
                  <a:cubicBezTo>
                    <a:pt x="5315" y="18717"/>
                    <a:pt x="5294" y="18763"/>
                    <a:pt x="5264" y="18797"/>
                  </a:cubicBezTo>
                  <a:cubicBezTo>
                    <a:pt x="5232" y="18838"/>
                    <a:pt x="5189" y="18855"/>
                    <a:pt x="5148" y="18845"/>
                  </a:cubicBezTo>
                  <a:cubicBezTo>
                    <a:pt x="5136" y="18842"/>
                    <a:pt x="5128" y="18855"/>
                    <a:pt x="5122" y="18872"/>
                  </a:cubicBezTo>
                  <a:cubicBezTo>
                    <a:pt x="5117" y="18889"/>
                    <a:pt x="5121" y="18912"/>
                    <a:pt x="5130" y="18924"/>
                  </a:cubicBezTo>
                  <a:cubicBezTo>
                    <a:pt x="5196" y="19038"/>
                    <a:pt x="5232" y="19178"/>
                    <a:pt x="5237" y="19330"/>
                  </a:cubicBezTo>
                  <a:cubicBezTo>
                    <a:pt x="5235" y="19338"/>
                    <a:pt x="5234" y="19349"/>
                    <a:pt x="5234" y="19357"/>
                  </a:cubicBezTo>
                  <a:cubicBezTo>
                    <a:pt x="5235" y="19375"/>
                    <a:pt x="5245" y="19391"/>
                    <a:pt x="5257" y="19394"/>
                  </a:cubicBezTo>
                  <a:lnTo>
                    <a:pt x="5261" y="19394"/>
                  </a:lnTo>
                  <a:cubicBezTo>
                    <a:pt x="5275" y="19392"/>
                    <a:pt x="5289" y="19377"/>
                    <a:pt x="5289" y="19354"/>
                  </a:cubicBezTo>
                  <a:cubicBezTo>
                    <a:pt x="5290" y="19346"/>
                    <a:pt x="5291" y="19334"/>
                    <a:pt x="5292" y="19325"/>
                  </a:cubicBezTo>
                  <a:cubicBezTo>
                    <a:pt x="5291" y="19155"/>
                    <a:pt x="5425" y="19059"/>
                    <a:pt x="5467" y="19034"/>
                  </a:cubicBezTo>
                  <a:cubicBezTo>
                    <a:pt x="5481" y="19026"/>
                    <a:pt x="5488" y="19004"/>
                    <a:pt x="5483" y="18983"/>
                  </a:cubicBezTo>
                  <a:cubicBezTo>
                    <a:pt x="5479" y="18968"/>
                    <a:pt x="5469" y="18954"/>
                    <a:pt x="5459" y="18953"/>
                  </a:cubicBezTo>
                  <a:cubicBezTo>
                    <a:pt x="5379" y="18937"/>
                    <a:pt x="5372" y="18788"/>
                    <a:pt x="5375" y="18662"/>
                  </a:cubicBezTo>
                  <a:cubicBezTo>
                    <a:pt x="5377" y="18640"/>
                    <a:pt x="5367" y="18623"/>
                    <a:pt x="5353" y="18620"/>
                  </a:cubicBezTo>
                  <a:close/>
                  <a:moveTo>
                    <a:pt x="6496" y="18691"/>
                  </a:moveTo>
                  <a:cubicBezTo>
                    <a:pt x="6488" y="18689"/>
                    <a:pt x="6481" y="18691"/>
                    <a:pt x="6474" y="18697"/>
                  </a:cubicBezTo>
                  <a:cubicBezTo>
                    <a:pt x="6462" y="18712"/>
                    <a:pt x="6459" y="18734"/>
                    <a:pt x="6467" y="18754"/>
                  </a:cubicBezTo>
                  <a:cubicBezTo>
                    <a:pt x="6473" y="18771"/>
                    <a:pt x="6479" y="18788"/>
                    <a:pt x="6484" y="18805"/>
                  </a:cubicBezTo>
                  <a:cubicBezTo>
                    <a:pt x="6503" y="18865"/>
                    <a:pt x="6528" y="18947"/>
                    <a:pt x="6574" y="18962"/>
                  </a:cubicBezTo>
                  <a:lnTo>
                    <a:pt x="6597" y="18970"/>
                  </a:lnTo>
                  <a:cubicBezTo>
                    <a:pt x="6627" y="18968"/>
                    <a:pt x="6653" y="18922"/>
                    <a:pt x="6680" y="18877"/>
                  </a:cubicBezTo>
                  <a:lnTo>
                    <a:pt x="6696" y="18859"/>
                  </a:lnTo>
                  <a:lnTo>
                    <a:pt x="6703" y="18877"/>
                  </a:lnTo>
                  <a:cubicBezTo>
                    <a:pt x="6737" y="18945"/>
                    <a:pt x="6753" y="18973"/>
                    <a:pt x="6772" y="18981"/>
                  </a:cubicBezTo>
                  <a:cubicBezTo>
                    <a:pt x="6804" y="18994"/>
                    <a:pt x="6840" y="18978"/>
                    <a:pt x="6860" y="18935"/>
                  </a:cubicBezTo>
                  <a:cubicBezTo>
                    <a:pt x="6872" y="18918"/>
                    <a:pt x="6875" y="18902"/>
                    <a:pt x="6887" y="18899"/>
                  </a:cubicBezTo>
                  <a:cubicBezTo>
                    <a:pt x="6898" y="18895"/>
                    <a:pt x="6905" y="18903"/>
                    <a:pt x="6917" y="18916"/>
                  </a:cubicBezTo>
                  <a:cubicBezTo>
                    <a:pt x="6928" y="18936"/>
                    <a:pt x="6942" y="18953"/>
                    <a:pt x="6958" y="18959"/>
                  </a:cubicBezTo>
                  <a:cubicBezTo>
                    <a:pt x="6976" y="18964"/>
                    <a:pt x="6995" y="18957"/>
                    <a:pt x="7010" y="18938"/>
                  </a:cubicBezTo>
                  <a:cubicBezTo>
                    <a:pt x="7016" y="18930"/>
                    <a:pt x="7026" y="18930"/>
                    <a:pt x="7034" y="18932"/>
                  </a:cubicBezTo>
                  <a:cubicBezTo>
                    <a:pt x="7040" y="18938"/>
                    <a:pt x="7050" y="18939"/>
                    <a:pt x="7055" y="18946"/>
                  </a:cubicBezTo>
                  <a:cubicBezTo>
                    <a:pt x="7068" y="18968"/>
                    <a:pt x="7080" y="18989"/>
                    <a:pt x="7098" y="18997"/>
                  </a:cubicBezTo>
                  <a:cubicBezTo>
                    <a:pt x="7124" y="19004"/>
                    <a:pt x="7151" y="19001"/>
                    <a:pt x="7177" y="18992"/>
                  </a:cubicBezTo>
                  <a:cubicBezTo>
                    <a:pt x="7190" y="18988"/>
                    <a:pt x="7201" y="18983"/>
                    <a:pt x="7214" y="18983"/>
                  </a:cubicBezTo>
                  <a:cubicBezTo>
                    <a:pt x="7281" y="18983"/>
                    <a:pt x="7352" y="18993"/>
                    <a:pt x="7416" y="19003"/>
                  </a:cubicBezTo>
                  <a:cubicBezTo>
                    <a:pt x="7431" y="19006"/>
                    <a:pt x="7443" y="18983"/>
                    <a:pt x="7444" y="18959"/>
                  </a:cubicBezTo>
                  <a:cubicBezTo>
                    <a:pt x="7446" y="18935"/>
                    <a:pt x="7437" y="18917"/>
                    <a:pt x="7423" y="18915"/>
                  </a:cubicBezTo>
                  <a:cubicBezTo>
                    <a:pt x="7355" y="18905"/>
                    <a:pt x="7283" y="18891"/>
                    <a:pt x="7215" y="18892"/>
                  </a:cubicBezTo>
                  <a:cubicBezTo>
                    <a:pt x="7199" y="18893"/>
                    <a:pt x="7185" y="18895"/>
                    <a:pt x="7169" y="18900"/>
                  </a:cubicBezTo>
                  <a:cubicBezTo>
                    <a:pt x="7151" y="18909"/>
                    <a:pt x="7133" y="18917"/>
                    <a:pt x="7114" y="18911"/>
                  </a:cubicBezTo>
                  <a:cubicBezTo>
                    <a:pt x="7104" y="18905"/>
                    <a:pt x="7092" y="18892"/>
                    <a:pt x="7085" y="18880"/>
                  </a:cubicBezTo>
                  <a:cubicBezTo>
                    <a:pt x="7074" y="18860"/>
                    <a:pt x="7060" y="18850"/>
                    <a:pt x="7044" y="18845"/>
                  </a:cubicBezTo>
                  <a:cubicBezTo>
                    <a:pt x="7024" y="18839"/>
                    <a:pt x="7004" y="18844"/>
                    <a:pt x="6987" y="18864"/>
                  </a:cubicBezTo>
                  <a:cubicBezTo>
                    <a:pt x="6977" y="18873"/>
                    <a:pt x="6973" y="18874"/>
                    <a:pt x="6967" y="18872"/>
                  </a:cubicBezTo>
                  <a:cubicBezTo>
                    <a:pt x="6962" y="18867"/>
                    <a:pt x="6957" y="18860"/>
                    <a:pt x="6952" y="18853"/>
                  </a:cubicBezTo>
                  <a:cubicBezTo>
                    <a:pt x="6934" y="18817"/>
                    <a:pt x="6907" y="18802"/>
                    <a:pt x="6879" y="18813"/>
                  </a:cubicBezTo>
                  <a:cubicBezTo>
                    <a:pt x="6857" y="18821"/>
                    <a:pt x="6837" y="18842"/>
                    <a:pt x="6822" y="18870"/>
                  </a:cubicBezTo>
                  <a:cubicBezTo>
                    <a:pt x="6805" y="18897"/>
                    <a:pt x="6798" y="18899"/>
                    <a:pt x="6788" y="18897"/>
                  </a:cubicBezTo>
                  <a:cubicBezTo>
                    <a:pt x="6771" y="18874"/>
                    <a:pt x="6755" y="18850"/>
                    <a:pt x="6742" y="18821"/>
                  </a:cubicBezTo>
                  <a:cubicBezTo>
                    <a:pt x="6733" y="18801"/>
                    <a:pt x="6724" y="18776"/>
                    <a:pt x="6713" y="18759"/>
                  </a:cubicBezTo>
                  <a:cubicBezTo>
                    <a:pt x="6705" y="18745"/>
                    <a:pt x="6692" y="18741"/>
                    <a:pt x="6682" y="18750"/>
                  </a:cubicBezTo>
                  <a:cubicBezTo>
                    <a:pt x="6667" y="18766"/>
                    <a:pt x="6655" y="18790"/>
                    <a:pt x="6643" y="18812"/>
                  </a:cubicBezTo>
                  <a:cubicBezTo>
                    <a:pt x="6630" y="18833"/>
                    <a:pt x="6604" y="18878"/>
                    <a:pt x="6594" y="18878"/>
                  </a:cubicBezTo>
                  <a:cubicBezTo>
                    <a:pt x="6584" y="18879"/>
                    <a:pt x="6554" y="18833"/>
                    <a:pt x="6534" y="18769"/>
                  </a:cubicBezTo>
                  <a:lnTo>
                    <a:pt x="6514" y="18710"/>
                  </a:lnTo>
                  <a:cubicBezTo>
                    <a:pt x="6510" y="18700"/>
                    <a:pt x="6503" y="18693"/>
                    <a:pt x="6496" y="18691"/>
                  </a:cubicBezTo>
                  <a:close/>
                  <a:moveTo>
                    <a:pt x="16865" y="18696"/>
                  </a:moveTo>
                  <a:cubicBezTo>
                    <a:pt x="16857" y="18691"/>
                    <a:pt x="16849" y="18692"/>
                    <a:pt x="16843" y="18699"/>
                  </a:cubicBezTo>
                  <a:cubicBezTo>
                    <a:pt x="16811" y="18719"/>
                    <a:pt x="16780" y="18748"/>
                    <a:pt x="16757" y="18789"/>
                  </a:cubicBezTo>
                  <a:cubicBezTo>
                    <a:pt x="16748" y="18808"/>
                    <a:pt x="16748" y="18832"/>
                    <a:pt x="16759" y="18848"/>
                  </a:cubicBezTo>
                  <a:cubicBezTo>
                    <a:pt x="16770" y="18863"/>
                    <a:pt x="16790" y="18861"/>
                    <a:pt x="16799" y="18843"/>
                  </a:cubicBezTo>
                  <a:cubicBezTo>
                    <a:pt x="16807" y="18830"/>
                    <a:pt x="16815" y="18821"/>
                    <a:pt x="16824" y="18812"/>
                  </a:cubicBezTo>
                  <a:cubicBezTo>
                    <a:pt x="16828" y="18898"/>
                    <a:pt x="16832" y="18988"/>
                    <a:pt x="16836" y="19069"/>
                  </a:cubicBezTo>
                  <a:lnTo>
                    <a:pt x="16841" y="19180"/>
                  </a:lnTo>
                  <a:cubicBezTo>
                    <a:pt x="16817" y="19175"/>
                    <a:pt x="16795" y="19165"/>
                    <a:pt x="16772" y="19151"/>
                  </a:cubicBezTo>
                  <a:cubicBezTo>
                    <a:pt x="16759" y="19142"/>
                    <a:pt x="16739" y="19154"/>
                    <a:pt x="16733" y="19176"/>
                  </a:cubicBezTo>
                  <a:cubicBezTo>
                    <a:pt x="16727" y="19199"/>
                    <a:pt x="16736" y="19226"/>
                    <a:pt x="16749" y="19235"/>
                  </a:cubicBezTo>
                  <a:cubicBezTo>
                    <a:pt x="16797" y="19263"/>
                    <a:pt x="16846" y="19274"/>
                    <a:pt x="16895" y="19276"/>
                  </a:cubicBezTo>
                  <a:lnTo>
                    <a:pt x="16940" y="19286"/>
                  </a:lnTo>
                  <a:cubicBezTo>
                    <a:pt x="16952" y="19284"/>
                    <a:pt x="16963" y="19267"/>
                    <a:pt x="16965" y="19246"/>
                  </a:cubicBezTo>
                  <a:cubicBezTo>
                    <a:pt x="16970" y="19224"/>
                    <a:pt x="16962" y="19198"/>
                    <a:pt x="16948" y="19189"/>
                  </a:cubicBezTo>
                  <a:cubicBezTo>
                    <a:pt x="16947" y="19188"/>
                    <a:pt x="16946" y="19189"/>
                    <a:pt x="16945" y="19189"/>
                  </a:cubicBezTo>
                  <a:lnTo>
                    <a:pt x="16895" y="19180"/>
                  </a:lnTo>
                  <a:lnTo>
                    <a:pt x="16889" y="19048"/>
                  </a:lnTo>
                  <a:cubicBezTo>
                    <a:pt x="16884" y="18942"/>
                    <a:pt x="16879" y="18832"/>
                    <a:pt x="16874" y="18724"/>
                  </a:cubicBezTo>
                  <a:cubicBezTo>
                    <a:pt x="16874" y="18711"/>
                    <a:pt x="16872" y="18703"/>
                    <a:pt x="16865" y="18696"/>
                  </a:cubicBezTo>
                  <a:close/>
                  <a:moveTo>
                    <a:pt x="5329" y="18826"/>
                  </a:moveTo>
                  <a:cubicBezTo>
                    <a:pt x="5335" y="18894"/>
                    <a:pt x="5355" y="18959"/>
                    <a:pt x="5390" y="19002"/>
                  </a:cubicBezTo>
                  <a:cubicBezTo>
                    <a:pt x="5343" y="19039"/>
                    <a:pt x="5305" y="19090"/>
                    <a:pt x="5275" y="19157"/>
                  </a:cubicBezTo>
                  <a:cubicBezTo>
                    <a:pt x="5262" y="19076"/>
                    <a:pt x="5238" y="18996"/>
                    <a:pt x="5207" y="18927"/>
                  </a:cubicBezTo>
                  <a:cubicBezTo>
                    <a:pt x="5240" y="18918"/>
                    <a:pt x="5270" y="18895"/>
                    <a:pt x="5296" y="18864"/>
                  </a:cubicBezTo>
                  <a:cubicBezTo>
                    <a:pt x="5307" y="18851"/>
                    <a:pt x="5320" y="18841"/>
                    <a:pt x="5329" y="18826"/>
                  </a:cubicBezTo>
                  <a:close/>
                  <a:moveTo>
                    <a:pt x="18017" y="18832"/>
                  </a:moveTo>
                  <a:cubicBezTo>
                    <a:pt x="17979" y="19102"/>
                    <a:pt x="17932" y="19365"/>
                    <a:pt x="17873" y="19625"/>
                  </a:cubicBezTo>
                  <a:cubicBezTo>
                    <a:pt x="17872" y="19630"/>
                    <a:pt x="17873" y="19635"/>
                    <a:pt x="17874" y="19640"/>
                  </a:cubicBezTo>
                  <a:cubicBezTo>
                    <a:pt x="17833" y="19685"/>
                    <a:pt x="17796" y="19726"/>
                    <a:pt x="17771" y="19755"/>
                  </a:cubicBezTo>
                  <a:cubicBezTo>
                    <a:pt x="17790" y="19629"/>
                    <a:pt x="17805" y="19481"/>
                    <a:pt x="17820" y="19329"/>
                  </a:cubicBezTo>
                  <a:cubicBezTo>
                    <a:pt x="17830" y="19220"/>
                    <a:pt x="17840" y="19113"/>
                    <a:pt x="17851" y="19029"/>
                  </a:cubicBezTo>
                  <a:cubicBezTo>
                    <a:pt x="17851" y="19029"/>
                    <a:pt x="17851" y="19020"/>
                    <a:pt x="17851" y="19015"/>
                  </a:cubicBezTo>
                  <a:cubicBezTo>
                    <a:pt x="17902" y="18961"/>
                    <a:pt x="17953" y="18900"/>
                    <a:pt x="18017" y="18832"/>
                  </a:cubicBezTo>
                  <a:close/>
                  <a:moveTo>
                    <a:pt x="2544" y="18932"/>
                  </a:moveTo>
                  <a:cubicBezTo>
                    <a:pt x="2526" y="18931"/>
                    <a:pt x="2508" y="18936"/>
                    <a:pt x="2490" y="18948"/>
                  </a:cubicBezTo>
                  <a:cubicBezTo>
                    <a:pt x="2432" y="18964"/>
                    <a:pt x="2393" y="19056"/>
                    <a:pt x="2403" y="19153"/>
                  </a:cubicBezTo>
                  <a:cubicBezTo>
                    <a:pt x="2404" y="19162"/>
                    <a:pt x="2402" y="19173"/>
                    <a:pt x="2404" y="19183"/>
                  </a:cubicBezTo>
                  <a:cubicBezTo>
                    <a:pt x="2416" y="19264"/>
                    <a:pt x="2460" y="19317"/>
                    <a:pt x="2510" y="19314"/>
                  </a:cubicBezTo>
                  <a:cubicBezTo>
                    <a:pt x="2548" y="19307"/>
                    <a:pt x="2586" y="19285"/>
                    <a:pt x="2614" y="19243"/>
                  </a:cubicBezTo>
                  <a:cubicBezTo>
                    <a:pt x="2615" y="19283"/>
                    <a:pt x="2615" y="19323"/>
                    <a:pt x="2618" y="19365"/>
                  </a:cubicBezTo>
                  <a:cubicBezTo>
                    <a:pt x="2620" y="19384"/>
                    <a:pt x="2630" y="19397"/>
                    <a:pt x="2641" y="19402"/>
                  </a:cubicBezTo>
                  <a:lnTo>
                    <a:pt x="2650" y="19405"/>
                  </a:lnTo>
                  <a:cubicBezTo>
                    <a:pt x="2664" y="19401"/>
                    <a:pt x="2676" y="19377"/>
                    <a:pt x="2675" y="19352"/>
                  </a:cubicBezTo>
                  <a:cubicBezTo>
                    <a:pt x="2670" y="19284"/>
                    <a:pt x="2665" y="19217"/>
                    <a:pt x="2667" y="19148"/>
                  </a:cubicBezTo>
                  <a:lnTo>
                    <a:pt x="2665" y="19088"/>
                  </a:lnTo>
                  <a:lnTo>
                    <a:pt x="2666" y="19080"/>
                  </a:lnTo>
                  <a:cubicBezTo>
                    <a:pt x="2652" y="19022"/>
                    <a:pt x="2627" y="18974"/>
                    <a:pt x="2595" y="18951"/>
                  </a:cubicBezTo>
                  <a:cubicBezTo>
                    <a:pt x="2579" y="18940"/>
                    <a:pt x="2562" y="18933"/>
                    <a:pt x="2544" y="18932"/>
                  </a:cubicBezTo>
                  <a:close/>
                  <a:moveTo>
                    <a:pt x="4231" y="18946"/>
                  </a:moveTo>
                  <a:cubicBezTo>
                    <a:pt x="4246" y="18947"/>
                    <a:pt x="4260" y="18952"/>
                    <a:pt x="4275" y="18961"/>
                  </a:cubicBezTo>
                  <a:cubicBezTo>
                    <a:pt x="4255" y="19004"/>
                    <a:pt x="4252" y="19062"/>
                    <a:pt x="4271" y="19108"/>
                  </a:cubicBezTo>
                  <a:cubicBezTo>
                    <a:pt x="4281" y="19148"/>
                    <a:pt x="4308" y="19178"/>
                    <a:pt x="4335" y="19173"/>
                  </a:cubicBezTo>
                  <a:cubicBezTo>
                    <a:pt x="4363" y="19165"/>
                    <a:pt x="4385" y="19127"/>
                    <a:pt x="4387" y="19083"/>
                  </a:cubicBezTo>
                  <a:cubicBezTo>
                    <a:pt x="4390" y="19048"/>
                    <a:pt x="4384" y="19008"/>
                    <a:pt x="4373" y="18978"/>
                  </a:cubicBezTo>
                  <a:cubicBezTo>
                    <a:pt x="4388" y="18976"/>
                    <a:pt x="4402" y="18980"/>
                    <a:pt x="4417" y="18986"/>
                  </a:cubicBezTo>
                  <a:cubicBezTo>
                    <a:pt x="4390" y="19025"/>
                    <a:pt x="4387" y="19090"/>
                    <a:pt x="4408" y="19138"/>
                  </a:cubicBezTo>
                  <a:cubicBezTo>
                    <a:pt x="4420" y="19177"/>
                    <a:pt x="4447" y="19199"/>
                    <a:pt x="4474" y="19195"/>
                  </a:cubicBezTo>
                  <a:cubicBezTo>
                    <a:pt x="4502" y="19185"/>
                    <a:pt x="4522" y="19152"/>
                    <a:pt x="4526" y="19107"/>
                  </a:cubicBezTo>
                  <a:cubicBezTo>
                    <a:pt x="4528" y="19084"/>
                    <a:pt x="4529" y="19063"/>
                    <a:pt x="4525" y="19042"/>
                  </a:cubicBezTo>
                  <a:cubicBezTo>
                    <a:pt x="4537" y="19049"/>
                    <a:pt x="4550" y="19061"/>
                    <a:pt x="4556" y="19080"/>
                  </a:cubicBezTo>
                  <a:cubicBezTo>
                    <a:pt x="4584" y="19153"/>
                    <a:pt x="4542" y="19259"/>
                    <a:pt x="4511" y="19343"/>
                  </a:cubicBezTo>
                  <a:lnTo>
                    <a:pt x="4482" y="19433"/>
                  </a:lnTo>
                  <a:cubicBezTo>
                    <a:pt x="4409" y="19643"/>
                    <a:pt x="4329" y="19859"/>
                    <a:pt x="4259" y="20081"/>
                  </a:cubicBezTo>
                  <a:lnTo>
                    <a:pt x="4084" y="20023"/>
                  </a:lnTo>
                  <a:cubicBezTo>
                    <a:pt x="4045" y="19772"/>
                    <a:pt x="4036" y="19515"/>
                    <a:pt x="4057" y="19260"/>
                  </a:cubicBezTo>
                  <a:cubicBezTo>
                    <a:pt x="4057" y="19160"/>
                    <a:pt x="4076" y="19055"/>
                    <a:pt x="4109" y="18970"/>
                  </a:cubicBezTo>
                  <a:cubicBezTo>
                    <a:pt x="4110" y="19005"/>
                    <a:pt x="4119" y="19045"/>
                    <a:pt x="4134" y="19072"/>
                  </a:cubicBezTo>
                  <a:cubicBezTo>
                    <a:pt x="4167" y="19142"/>
                    <a:pt x="4202" y="19118"/>
                    <a:pt x="4211" y="19111"/>
                  </a:cubicBezTo>
                  <a:cubicBezTo>
                    <a:pt x="4242" y="19071"/>
                    <a:pt x="4249" y="19002"/>
                    <a:pt x="4231" y="18946"/>
                  </a:cubicBezTo>
                  <a:close/>
                  <a:moveTo>
                    <a:pt x="4174" y="18964"/>
                  </a:moveTo>
                  <a:lnTo>
                    <a:pt x="4178" y="18972"/>
                  </a:lnTo>
                  <a:cubicBezTo>
                    <a:pt x="4184" y="18989"/>
                    <a:pt x="4188" y="19012"/>
                    <a:pt x="4184" y="19030"/>
                  </a:cubicBezTo>
                  <a:lnTo>
                    <a:pt x="4176" y="19021"/>
                  </a:lnTo>
                  <a:cubicBezTo>
                    <a:pt x="4176" y="19021"/>
                    <a:pt x="4158" y="18984"/>
                    <a:pt x="4163" y="18973"/>
                  </a:cubicBezTo>
                  <a:lnTo>
                    <a:pt x="4174" y="18964"/>
                  </a:lnTo>
                  <a:close/>
                  <a:moveTo>
                    <a:pt x="2924" y="19000"/>
                  </a:moveTo>
                  <a:cubicBezTo>
                    <a:pt x="2917" y="19001"/>
                    <a:pt x="2911" y="19006"/>
                    <a:pt x="2906" y="19015"/>
                  </a:cubicBezTo>
                  <a:cubicBezTo>
                    <a:pt x="2905" y="19017"/>
                    <a:pt x="2906" y="19020"/>
                    <a:pt x="2905" y="19023"/>
                  </a:cubicBezTo>
                  <a:cubicBezTo>
                    <a:pt x="2893" y="19050"/>
                    <a:pt x="2880" y="19079"/>
                    <a:pt x="2868" y="19108"/>
                  </a:cubicBezTo>
                  <a:cubicBezTo>
                    <a:pt x="2853" y="19092"/>
                    <a:pt x="2837" y="19069"/>
                    <a:pt x="2825" y="19048"/>
                  </a:cubicBezTo>
                  <a:cubicBezTo>
                    <a:pt x="2816" y="19029"/>
                    <a:pt x="2801" y="19025"/>
                    <a:pt x="2789" y="19037"/>
                  </a:cubicBezTo>
                  <a:cubicBezTo>
                    <a:pt x="2777" y="19051"/>
                    <a:pt x="2773" y="19081"/>
                    <a:pt x="2781" y="19102"/>
                  </a:cubicBezTo>
                  <a:cubicBezTo>
                    <a:pt x="2797" y="19129"/>
                    <a:pt x="2813" y="19152"/>
                    <a:pt x="2832" y="19172"/>
                  </a:cubicBezTo>
                  <a:cubicBezTo>
                    <a:pt x="2793" y="19272"/>
                    <a:pt x="2762" y="19376"/>
                    <a:pt x="2731" y="19484"/>
                  </a:cubicBezTo>
                  <a:cubicBezTo>
                    <a:pt x="2726" y="19504"/>
                    <a:pt x="2728" y="19528"/>
                    <a:pt x="2739" y="19540"/>
                  </a:cubicBezTo>
                  <a:cubicBezTo>
                    <a:pt x="2768" y="19564"/>
                    <a:pt x="2801" y="19582"/>
                    <a:pt x="2832" y="19592"/>
                  </a:cubicBezTo>
                  <a:cubicBezTo>
                    <a:pt x="2847" y="19596"/>
                    <a:pt x="2861" y="19580"/>
                    <a:pt x="2864" y="19557"/>
                  </a:cubicBezTo>
                  <a:cubicBezTo>
                    <a:pt x="2867" y="19534"/>
                    <a:pt x="2857" y="19510"/>
                    <a:pt x="2843" y="19505"/>
                  </a:cubicBezTo>
                  <a:cubicBezTo>
                    <a:pt x="2830" y="19501"/>
                    <a:pt x="2806" y="19494"/>
                    <a:pt x="2786" y="19487"/>
                  </a:cubicBezTo>
                  <a:cubicBezTo>
                    <a:pt x="2814" y="19396"/>
                    <a:pt x="2848" y="19309"/>
                    <a:pt x="2881" y="19224"/>
                  </a:cubicBezTo>
                  <a:lnTo>
                    <a:pt x="2926" y="19262"/>
                  </a:lnTo>
                  <a:lnTo>
                    <a:pt x="2976" y="19300"/>
                  </a:lnTo>
                  <a:lnTo>
                    <a:pt x="2985" y="19303"/>
                  </a:lnTo>
                  <a:cubicBezTo>
                    <a:pt x="2998" y="19312"/>
                    <a:pt x="3012" y="19311"/>
                    <a:pt x="3019" y="19292"/>
                  </a:cubicBezTo>
                  <a:cubicBezTo>
                    <a:pt x="3026" y="19272"/>
                    <a:pt x="3021" y="19240"/>
                    <a:pt x="3008" y="19229"/>
                  </a:cubicBezTo>
                  <a:cubicBezTo>
                    <a:pt x="2993" y="19213"/>
                    <a:pt x="2972" y="19203"/>
                    <a:pt x="2953" y="19187"/>
                  </a:cubicBezTo>
                  <a:lnTo>
                    <a:pt x="2912" y="19153"/>
                  </a:lnTo>
                  <a:lnTo>
                    <a:pt x="2945" y="19072"/>
                  </a:lnTo>
                  <a:cubicBezTo>
                    <a:pt x="2955" y="19054"/>
                    <a:pt x="2954" y="19028"/>
                    <a:pt x="2943" y="19011"/>
                  </a:cubicBezTo>
                  <a:cubicBezTo>
                    <a:pt x="2937" y="19003"/>
                    <a:pt x="2930" y="19000"/>
                    <a:pt x="2924" y="19000"/>
                  </a:cubicBezTo>
                  <a:close/>
                  <a:moveTo>
                    <a:pt x="18518" y="19008"/>
                  </a:moveTo>
                  <a:cubicBezTo>
                    <a:pt x="18560" y="19003"/>
                    <a:pt x="18793" y="19027"/>
                    <a:pt x="18950" y="19053"/>
                  </a:cubicBezTo>
                  <a:cubicBezTo>
                    <a:pt x="18875" y="19169"/>
                    <a:pt x="18663" y="19429"/>
                    <a:pt x="18517" y="19608"/>
                  </a:cubicBezTo>
                  <a:lnTo>
                    <a:pt x="18513" y="19616"/>
                  </a:lnTo>
                  <a:cubicBezTo>
                    <a:pt x="18416" y="19735"/>
                    <a:pt x="18331" y="19833"/>
                    <a:pt x="18288" y="19893"/>
                  </a:cubicBezTo>
                  <a:lnTo>
                    <a:pt x="18144" y="19874"/>
                  </a:lnTo>
                  <a:cubicBezTo>
                    <a:pt x="18025" y="19857"/>
                    <a:pt x="17906" y="19847"/>
                    <a:pt x="17793" y="19843"/>
                  </a:cubicBezTo>
                  <a:cubicBezTo>
                    <a:pt x="17889" y="19744"/>
                    <a:pt x="18038" y="19562"/>
                    <a:pt x="18185" y="19389"/>
                  </a:cubicBezTo>
                  <a:cubicBezTo>
                    <a:pt x="18332" y="19216"/>
                    <a:pt x="18461" y="19059"/>
                    <a:pt x="18518" y="19008"/>
                  </a:cubicBezTo>
                  <a:close/>
                  <a:moveTo>
                    <a:pt x="4323" y="19011"/>
                  </a:moveTo>
                  <a:cubicBezTo>
                    <a:pt x="4332" y="19026"/>
                    <a:pt x="4335" y="19045"/>
                    <a:pt x="4334" y="19065"/>
                  </a:cubicBezTo>
                  <a:cubicBezTo>
                    <a:pt x="4332" y="19082"/>
                    <a:pt x="4331" y="19092"/>
                    <a:pt x="4331" y="19092"/>
                  </a:cubicBezTo>
                  <a:cubicBezTo>
                    <a:pt x="4331" y="19092"/>
                    <a:pt x="4333" y="19091"/>
                    <a:pt x="4325" y="19076"/>
                  </a:cubicBezTo>
                  <a:cubicBezTo>
                    <a:pt x="4308" y="19032"/>
                    <a:pt x="4319" y="19019"/>
                    <a:pt x="4323" y="19011"/>
                  </a:cubicBezTo>
                  <a:close/>
                  <a:moveTo>
                    <a:pt x="2560" y="19015"/>
                  </a:moveTo>
                  <a:cubicBezTo>
                    <a:pt x="2583" y="19020"/>
                    <a:pt x="2601" y="19042"/>
                    <a:pt x="2611" y="19076"/>
                  </a:cubicBezTo>
                  <a:cubicBezTo>
                    <a:pt x="2595" y="19150"/>
                    <a:pt x="2555" y="19203"/>
                    <a:pt x="2508" y="19216"/>
                  </a:cubicBezTo>
                  <a:cubicBezTo>
                    <a:pt x="2482" y="19218"/>
                    <a:pt x="2463" y="19195"/>
                    <a:pt x="2454" y="19138"/>
                  </a:cubicBezTo>
                  <a:cubicBezTo>
                    <a:pt x="2438" y="19058"/>
                    <a:pt x="2489" y="19027"/>
                    <a:pt x="2505" y="19019"/>
                  </a:cubicBezTo>
                  <a:cubicBezTo>
                    <a:pt x="2523" y="19010"/>
                    <a:pt x="2542" y="19008"/>
                    <a:pt x="2560" y="19015"/>
                  </a:cubicBezTo>
                  <a:close/>
                  <a:moveTo>
                    <a:pt x="4465" y="19043"/>
                  </a:moveTo>
                  <a:cubicBezTo>
                    <a:pt x="4472" y="19058"/>
                    <a:pt x="4474" y="19078"/>
                    <a:pt x="4473" y="19095"/>
                  </a:cubicBezTo>
                  <a:cubicBezTo>
                    <a:pt x="4472" y="19106"/>
                    <a:pt x="4470" y="19116"/>
                    <a:pt x="4465" y="19122"/>
                  </a:cubicBezTo>
                  <a:cubicBezTo>
                    <a:pt x="4461" y="19119"/>
                    <a:pt x="4456" y="19109"/>
                    <a:pt x="4454" y="19103"/>
                  </a:cubicBezTo>
                  <a:cubicBezTo>
                    <a:pt x="4445" y="19063"/>
                    <a:pt x="4455" y="19052"/>
                    <a:pt x="4465" y="19043"/>
                  </a:cubicBezTo>
                  <a:close/>
                  <a:moveTo>
                    <a:pt x="17786" y="19073"/>
                  </a:moveTo>
                  <a:cubicBezTo>
                    <a:pt x="17778" y="19143"/>
                    <a:pt x="17770" y="19221"/>
                    <a:pt x="17764" y="19305"/>
                  </a:cubicBezTo>
                  <a:lnTo>
                    <a:pt x="17760" y="19313"/>
                  </a:lnTo>
                  <a:cubicBezTo>
                    <a:pt x="17746" y="19456"/>
                    <a:pt x="17733" y="19598"/>
                    <a:pt x="17715" y="19717"/>
                  </a:cubicBezTo>
                  <a:cubicBezTo>
                    <a:pt x="17701" y="19602"/>
                    <a:pt x="17693" y="19485"/>
                    <a:pt x="17691" y="19367"/>
                  </a:cubicBezTo>
                  <a:cubicBezTo>
                    <a:pt x="17688" y="19302"/>
                    <a:pt x="17685" y="19238"/>
                    <a:pt x="17683" y="19175"/>
                  </a:cubicBezTo>
                  <a:cubicBezTo>
                    <a:pt x="17708" y="19152"/>
                    <a:pt x="17744" y="19117"/>
                    <a:pt x="17786" y="19073"/>
                  </a:cubicBezTo>
                  <a:close/>
                  <a:moveTo>
                    <a:pt x="20349" y="19137"/>
                  </a:moveTo>
                  <a:cubicBezTo>
                    <a:pt x="20381" y="19133"/>
                    <a:pt x="20421" y="19166"/>
                    <a:pt x="20428" y="19197"/>
                  </a:cubicBezTo>
                  <a:cubicBezTo>
                    <a:pt x="20435" y="19228"/>
                    <a:pt x="20415" y="19233"/>
                    <a:pt x="20405" y="19246"/>
                  </a:cubicBezTo>
                  <a:lnTo>
                    <a:pt x="20411" y="19246"/>
                  </a:lnTo>
                  <a:cubicBezTo>
                    <a:pt x="20339" y="19341"/>
                    <a:pt x="19993" y="19364"/>
                    <a:pt x="19904" y="19254"/>
                  </a:cubicBezTo>
                  <a:cubicBezTo>
                    <a:pt x="19889" y="19235"/>
                    <a:pt x="19880" y="19216"/>
                    <a:pt x="19881" y="19205"/>
                  </a:cubicBezTo>
                  <a:cubicBezTo>
                    <a:pt x="19883" y="19194"/>
                    <a:pt x="19923" y="19153"/>
                    <a:pt x="19960" y="19146"/>
                  </a:cubicBezTo>
                  <a:cubicBezTo>
                    <a:pt x="19961" y="19160"/>
                    <a:pt x="19962" y="19177"/>
                    <a:pt x="19968" y="19189"/>
                  </a:cubicBezTo>
                  <a:cubicBezTo>
                    <a:pt x="19970" y="19199"/>
                    <a:pt x="19974" y="19206"/>
                    <a:pt x="19980" y="19211"/>
                  </a:cubicBezTo>
                  <a:cubicBezTo>
                    <a:pt x="20038" y="19260"/>
                    <a:pt x="20103" y="19281"/>
                    <a:pt x="20168" y="19272"/>
                  </a:cubicBezTo>
                  <a:cubicBezTo>
                    <a:pt x="20226" y="19265"/>
                    <a:pt x="20284" y="19237"/>
                    <a:pt x="20336" y="19192"/>
                  </a:cubicBezTo>
                  <a:cubicBezTo>
                    <a:pt x="20345" y="19185"/>
                    <a:pt x="20351" y="19171"/>
                    <a:pt x="20350" y="19154"/>
                  </a:cubicBezTo>
                  <a:lnTo>
                    <a:pt x="20349" y="19137"/>
                  </a:lnTo>
                  <a:close/>
                  <a:moveTo>
                    <a:pt x="6521" y="19186"/>
                  </a:moveTo>
                  <a:cubicBezTo>
                    <a:pt x="6506" y="19181"/>
                    <a:pt x="6492" y="19197"/>
                    <a:pt x="6489" y="19221"/>
                  </a:cubicBezTo>
                  <a:cubicBezTo>
                    <a:pt x="6487" y="19244"/>
                    <a:pt x="6496" y="19268"/>
                    <a:pt x="6510" y="19273"/>
                  </a:cubicBezTo>
                  <a:lnTo>
                    <a:pt x="6633" y="19313"/>
                  </a:lnTo>
                  <a:cubicBezTo>
                    <a:pt x="6798" y="19387"/>
                    <a:pt x="6971" y="19400"/>
                    <a:pt x="7139" y="19349"/>
                  </a:cubicBezTo>
                  <a:cubicBezTo>
                    <a:pt x="7154" y="19341"/>
                    <a:pt x="7170" y="19327"/>
                    <a:pt x="7184" y="19311"/>
                  </a:cubicBezTo>
                  <a:cubicBezTo>
                    <a:pt x="7198" y="19293"/>
                    <a:pt x="7219" y="19286"/>
                    <a:pt x="7237" y="19291"/>
                  </a:cubicBezTo>
                  <a:cubicBezTo>
                    <a:pt x="7249" y="19298"/>
                    <a:pt x="7260" y="19308"/>
                    <a:pt x="7269" y="19324"/>
                  </a:cubicBezTo>
                  <a:cubicBezTo>
                    <a:pt x="7287" y="19357"/>
                    <a:pt x="7308" y="19378"/>
                    <a:pt x="7335" y="19383"/>
                  </a:cubicBezTo>
                  <a:cubicBezTo>
                    <a:pt x="7368" y="19387"/>
                    <a:pt x="7402" y="19383"/>
                    <a:pt x="7434" y="19362"/>
                  </a:cubicBezTo>
                  <a:cubicBezTo>
                    <a:pt x="7464" y="19335"/>
                    <a:pt x="7504" y="19335"/>
                    <a:pt x="7533" y="19364"/>
                  </a:cubicBezTo>
                  <a:cubicBezTo>
                    <a:pt x="7547" y="19375"/>
                    <a:pt x="7559" y="19365"/>
                    <a:pt x="7567" y="19345"/>
                  </a:cubicBezTo>
                  <a:cubicBezTo>
                    <a:pt x="7574" y="19323"/>
                    <a:pt x="7573" y="19295"/>
                    <a:pt x="7560" y="19283"/>
                  </a:cubicBezTo>
                  <a:cubicBezTo>
                    <a:pt x="7517" y="19243"/>
                    <a:pt x="7461" y="19239"/>
                    <a:pt x="7416" y="19273"/>
                  </a:cubicBezTo>
                  <a:cubicBezTo>
                    <a:pt x="7392" y="19291"/>
                    <a:pt x="7368" y="19297"/>
                    <a:pt x="7341" y="19294"/>
                  </a:cubicBezTo>
                  <a:cubicBezTo>
                    <a:pt x="7326" y="19290"/>
                    <a:pt x="7314" y="19279"/>
                    <a:pt x="7304" y="19260"/>
                  </a:cubicBezTo>
                  <a:cubicBezTo>
                    <a:pt x="7289" y="19234"/>
                    <a:pt x="7268" y="19214"/>
                    <a:pt x="7247" y="19203"/>
                  </a:cubicBezTo>
                  <a:cubicBezTo>
                    <a:pt x="7216" y="19193"/>
                    <a:pt x="7183" y="19204"/>
                    <a:pt x="7157" y="19235"/>
                  </a:cubicBezTo>
                  <a:cubicBezTo>
                    <a:pt x="7146" y="19247"/>
                    <a:pt x="7138" y="19255"/>
                    <a:pt x="7126" y="19262"/>
                  </a:cubicBezTo>
                  <a:cubicBezTo>
                    <a:pt x="6983" y="19336"/>
                    <a:pt x="6753" y="19263"/>
                    <a:pt x="6586" y="19207"/>
                  </a:cubicBezTo>
                  <a:lnTo>
                    <a:pt x="6521" y="19186"/>
                  </a:lnTo>
                  <a:close/>
                  <a:moveTo>
                    <a:pt x="18942" y="19187"/>
                  </a:moveTo>
                  <a:cubicBezTo>
                    <a:pt x="18935" y="19265"/>
                    <a:pt x="18927" y="19350"/>
                    <a:pt x="18917" y="19441"/>
                  </a:cubicBezTo>
                  <a:lnTo>
                    <a:pt x="18914" y="19457"/>
                  </a:lnTo>
                  <a:cubicBezTo>
                    <a:pt x="18902" y="19629"/>
                    <a:pt x="18882" y="19795"/>
                    <a:pt x="18850" y="19960"/>
                  </a:cubicBezTo>
                  <a:lnTo>
                    <a:pt x="18756" y="20060"/>
                  </a:lnTo>
                  <a:lnTo>
                    <a:pt x="18735" y="20077"/>
                  </a:lnTo>
                  <a:cubicBezTo>
                    <a:pt x="18760" y="19936"/>
                    <a:pt x="18798" y="19679"/>
                    <a:pt x="18832" y="19430"/>
                  </a:cubicBezTo>
                  <a:lnTo>
                    <a:pt x="18853" y="19302"/>
                  </a:lnTo>
                  <a:lnTo>
                    <a:pt x="18942" y="19187"/>
                  </a:lnTo>
                  <a:close/>
                  <a:moveTo>
                    <a:pt x="18992" y="19218"/>
                  </a:moveTo>
                  <a:cubicBezTo>
                    <a:pt x="18997" y="19407"/>
                    <a:pt x="19011" y="19595"/>
                    <a:pt x="19031" y="19782"/>
                  </a:cubicBezTo>
                  <a:lnTo>
                    <a:pt x="19027" y="19790"/>
                  </a:lnTo>
                  <a:lnTo>
                    <a:pt x="18919" y="19892"/>
                  </a:lnTo>
                  <a:cubicBezTo>
                    <a:pt x="18941" y="19752"/>
                    <a:pt x="18957" y="19616"/>
                    <a:pt x="18968" y="19473"/>
                  </a:cubicBezTo>
                  <a:cubicBezTo>
                    <a:pt x="18976" y="19384"/>
                    <a:pt x="18983" y="19293"/>
                    <a:pt x="18992" y="19218"/>
                  </a:cubicBezTo>
                  <a:close/>
                  <a:moveTo>
                    <a:pt x="17284" y="19348"/>
                  </a:moveTo>
                  <a:cubicBezTo>
                    <a:pt x="17265" y="19356"/>
                    <a:pt x="17249" y="19374"/>
                    <a:pt x="17236" y="19398"/>
                  </a:cubicBezTo>
                  <a:cubicBezTo>
                    <a:pt x="17217" y="19438"/>
                    <a:pt x="17213" y="19496"/>
                    <a:pt x="17228" y="19540"/>
                  </a:cubicBezTo>
                  <a:cubicBezTo>
                    <a:pt x="17235" y="19561"/>
                    <a:pt x="17253" y="19569"/>
                    <a:pt x="17265" y="19557"/>
                  </a:cubicBezTo>
                  <a:cubicBezTo>
                    <a:pt x="17278" y="19546"/>
                    <a:pt x="17283" y="19518"/>
                    <a:pt x="17276" y="19497"/>
                  </a:cubicBezTo>
                  <a:cubicBezTo>
                    <a:pt x="17270" y="19486"/>
                    <a:pt x="17269" y="19464"/>
                    <a:pt x="17274" y="19452"/>
                  </a:cubicBezTo>
                  <a:cubicBezTo>
                    <a:pt x="17290" y="19424"/>
                    <a:pt x="17319" y="19426"/>
                    <a:pt x="17337" y="19452"/>
                  </a:cubicBezTo>
                  <a:cubicBezTo>
                    <a:pt x="17346" y="19466"/>
                    <a:pt x="17348" y="19483"/>
                    <a:pt x="17348" y="19503"/>
                  </a:cubicBezTo>
                  <a:cubicBezTo>
                    <a:pt x="17350" y="19547"/>
                    <a:pt x="17323" y="19609"/>
                    <a:pt x="17296" y="19665"/>
                  </a:cubicBezTo>
                  <a:cubicBezTo>
                    <a:pt x="17271" y="19712"/>
                    <a:pt x="17253" y="19767"/>
                    <a:pt x="17240" y="19827"/>
                  </a:cubicBezTo>
                  <a:cubicBezTo>
                    <a:pt x="17237" y="19850"/>
                    <a:pt x="17243" y="19869"/>
                    <a:pt x="17257" y="19876"/>
                  </a:cubicBezTo>
                  <a:cubicBezTo>
                    <a:pt x="17287" y="19890"/>
                    <a:pt x="17321" y="19900"/>
                    <a:pt x="17352" y="19901"/>
                  </a:cubicBezTo>
                  <a:lnTo>
                    <a:pt x="17401" y="19911"/>
                  </a:lnTo>
                  <a:lnTo>
                    <a:pt x="17406" y="19911"/>
                  </a:lnTo>
                  <a:cubicBezTo>
                    <a:pt x="17418" y="19908"/>
                    <a:pt x="17428" y="19889"/>
                    <a:pt x="17431" y="19870"/>
                  </a:cubicBezTo>
                  <a:cubicBezTo>
                    <a:pt x="17433" y="19849"/>
                    <a:pt x="17427" y="19829"/>
                    <a:pt x="17415" y="19820"/>
                  </a:cubicBezTo>
                  <a:lnTo>
                    <a:pt x="17357" y="19812"/>
                  </a:lnTo>
                  <a:lnTo>
                    <a:pt x="17307" y="19803"/>
                  </a:lnTo>
                  <a:cubicBezTo>
                    <a:pt x="17318" y="19771"/>
                    <a:pt x="17334" y="19745"/>
                    <a:pt x="17348" y="19717"/>
                  </a:cubicBezTo>
                  <a:cubicBezTo>
                    <a:pt x="17384" y="19658"/>
                    <a:pt x="17407" y="19579"/>
                    <a:pt x="17411" y="19495"/>
                  </a:cubicBezTo>
                  <a:cubicBezTo>
                    <a:pt x="17408" y="19429"/>
                    <a:pt x="17380" y="19370"/>
                    <a:pt x="17341" y="19349"/>
                  </a:cubicBezTo>
                  <a:cubicBezTo>
                    <a:pt x="17322" y="19339"/>
                    <a:pt x="17302" y="19339"/>
                    <a:pt x="17284" y="19348"/>
                  </a:cubicBezTo>
                  <a:close/>
                  <a:moveTo>
                    <a:pt x="18790" y="19383"/>
                  </a:moveTo>
                  <a:lnTo>
                    <a:pt x="18782" y="19413"/>
                  </a:lnTo>
                  <a:cubicBezTo>
                    <a:pt x="18752" y="19622"/>
                    <a:pt x="18692" y="20047"/>
                    <a:pt x="18669" y="20130"/>
                  </a:cubicBezTo>
                  <a:cubicBezTo>
                    <a:pt x="18669" y="20137"/>
                    <a:pt x="18669" y="20145"/>
                    <a:pt x="18670" y="20152"/>
                  </a:cubicBezTo>
                  <a:lnTo>
                    <a:pt x="18576" y="20244"/>
                  </a:lnTo>
                  <a:cubicBezTo>
                    <a:pt x="18624" y="20008"/>
                    <a:pt x="18662" y="19765"/>
                    <a:pt x="18688" y="19521"/>
                  </a:cubicBezTo>
                  <a:cubicBezTo>
                    <a:pt x="18688" y="19521"/>
                    <a:pt x="18688" y="19518"/>
                    <a:pt x="18688" y="19513"/>
                  </a:cubicBezTo>
                  <a:lnTo>
                    <a:pt x="18790" y="19383"/>
                  </a:lnTo>
                  <a:close/>
                  <a:moveTo>
                    <a:pt x="3051" y="19400"/>
                  </a:moveTo>
                  <a:cubicBezTo>
                    <a:pt x="3004" y="19402"/>
                    <a:pt x="2963" y="19457"/>
                    <a:pt x="2953" y="19533"/>
                  </a:cubicBezTo>
                  <a:cubicBezTo>
                    <a:pt x="2946" y="19642"/>
                    <a:pt x="2982" y="19750"/>
                    <a:pt x="3040" y="19803"/>
                  </a:cubicBezTo>
                  <a:lnTo>
                    <a:pt x="3057" y="19808"/>
                  </a:lnTo>
                  <a:cubicBezTo>
                    <a:pt x="3080" y="19816"/>
                    <a:pt x="3102" y="19796"/>
                    <a:pt x="3117" y="19766"/>
                  </a:cubicBezTo>
                  <a:cubicBezTo>
                    <a:pt x="3126" y="19748"/>
                    <a:pt x="3126" y="19722"/>
                    <a:pt x="3115" y="19706"/>
                  </a:cubicBezTo>
                  <a:cubicBezTo>
                    <a:pt x="3103" y="19691"/>
                    <a:pt x="3087" y="19698"/>
                    <a:pt x="3077" y="19717"/>
                  </a:cubicBezTo>
                  <a:cubicBezTo>
                    <a:pt x="3077" y="19717"/>
                    <a:pt x="3073" y="19728"/>
                    <a:pt x="3060" y="19711"/>
                  </a:cubicBezTo>
                  <a:cubicBezTo>
                    <a:pt x="3027" y="19677"/>
                    <a:pt x="3011" y="19616"/>
                    <a:pt x="3010" y="19552"/>
                  </a:cubicBezTo>
                  <a:cubicBezTo>
                    <a:pt x="3034" y="19595"/>
                    <a:pt x="3062" y="19626"/>
                    <a:pt x="3096" y="19640"/>
                  </a:cubicBezTo>
                  <a:cubicBezTo>
                    <a:pt x="3122" y="19651"/>
                    <a:pt x="3150" y="19633"/>
                    <a:pt x="3165" y="19595"/>
                  </a:cubicBezTo>
                  <a:cubicBezTo>
                    <a:pt x="3177" y="19565"/>
                    <a:pt x="3179" y="19528"/>
                    <a:pt x="3167" y="19498"/>
                  </a:cubicBezTo>
                  <a:cubicBezTo>
                    <a:pt x="3140" y="19438"/>
                    <a:pt x="3097" y="19399"/>
                    <a:pt x="3051" y="19400"/>
                  </a:cubicBezTo>
                  <a:close/>
                  <a:moveTo>
                    <a:pt x="20175" y="19414"/>
                  </a:moveTo>
                  <a:cubicBezTo>
                    <a:pt x="20188" y="19508"/>
                    <a:pt x="20223" y="19899"/>
                    <a:pt x="20245" y="20157"/>
                  </a:cubicBezTo>
                  <a:cubicBezTo>
                    <a:pt x="20246" y="20203"/>
                    <a:pt x="20245" y="20251"/>
                    <a:pt x="20242" y="20298"/>
                  </a:cubicBezTo>
                  <a:cubicBezTo>
                    <a:pt x="20224" y="20242"/>
                    <a:pt x="20207" y="20182"/>
                    <a:pt x="20201" y="20163"/>
                  </a:cubicBezTo>
                  <a:cubicBezTo>
                    <a:pt x="20198" y="20096"/>
                    <a:pt x="20169" y="19625"/>
                    <a:pt x="20160" y="19416"/>
                  </a:cubicBezTo>
                  <a:lnTo>
                    <a:pt x="20175" y="19414"/>
                  </a:lnTo>
                  <a:close/>
                  <a:moveTo>
                    <a:pt x="3046" y="19489"/>
                  </a:moveTo>
                  <a:lnTo>
                    <a:pt x="3058" y="19492"/>
                  </a:lnTo>
                  <a:cubicBezTo>
                    <a:pt x="3080" y="19495"/>
                    <a:pt x="3097" y="19515"/>
                    <a:pt x="3112" y="19540"/>
                  </a:cubicBezTo>
                  <a:cubicBezTo>
                    <a:pt x="3087" y="19533"/>
                    <a:pt x="3064" y="19518"/>
                    <a:pt x="3046" y="19489"/>
                  </a:cubicBezTo>
                  <a:close/>
                  <a:moveTo>
                    <a:pt x="3314" y="19533"/>
                  </a:moveTo>
                  <a:cubicBezTo>
                    <a:pt x="3291" y="19528"/>
                    <a:pt x="3268" y="19532"/>
                    <a:pt x="3247" y="19546"/>
                  </a:cubicBezTo>
                  <a:cubicBezTo>
                    <a:pt x="3217" y="19570"/>
                    <a:pt x="3198" y="19625"/>
                    <a:pt x="3196" y="19681"/>
                  </a:cubicBezTo>
                  <a:cubicBezTo>
                    <a:pt x="3190" y="19778"/>
                    <a:pt x="3233" y="19860"/>
                    <a:pt x="3292" y="19870"/>
                  </a:cubicBezTo>
                  <a:cubicBezTo>
                    <a:pt x="3293" y="19870"/>
                    <a:pt x="3294" y="19870"/>
                    <a:pt x="3296" y="19870"/>
                  </a:cubicBezTo>
                  <a:cubicBezTo>
                    <a:pt x="3304" y="19874"/>
                    <a:pt x="3309" y="19876"/>
                    <a:pt x="3318" y="19878"/>
                  </a:cubicBezTo>
                  <a:lnTo>
                    <a:pt x="3316" y="19892"/>
                  </a:lnTo>
                  <a:cubicBezTo>
                    <a:pt x="3309" y="19952"/>
                    <a:pt x="3297" y="20010"/>
                    <a:pt x="3273" y="20058"/>
                  </a:cubicBezTo>
                  <a:cubicBezTo>
                    <a:pt x="3254" y="20084"/>
                    <a:pt x="3215" y="20057"/>
                    <a:pt x="3192" y="20017"/>
                  </a:cubicBezTo>
                  <a:cubicBezTo>
                    <a:pt x="3183" y="20001"/>
                    <a:pt x="3157" y="19945"/>
                    <a:pt x="3183" y="19901"/>
                  </a:cubicBezTo>
                  <a:cubicBezTo>
                    <a:pt x="3191" y="19885"/>
                    <a:pt x="3188" y="19864"/>
                    <a:pt x="3180" y="19847"/>
                  </a:cubicBezTo>
                  <a:cubicBezTo>
                    <a:pt x="3170" y="19830"/>
                    <a:pt x="3155" y="19827"/>
                    <a:pt x="3145" y="19844"/>
                  </a:cubicBezTo>
                  <a:cubicBezTo>
                    <a:pt x="3107" y="19910"/>
                    <a:pt x="3109" y="20015"/>
                    <a:pt x="3148" y="20077"/>
                  </a:cubicBezTo>
                  <a:cubicBezTo>
                    <a:pt x="3150" y="20080"/>
                    <a:pt x="3151" y="20077"/>
                    <a:pt x="3152" y="20079"/>
                  </a:cubicBezTo>
                  <a:cubicBezTo>
                    <a:pt x="3173" y="20117"/>
                    <a:pt x="3200" y="20145"/>
                    <a:pt x="3230" y="20157"/>
                  </a:cubicBezTo>
                  <a:cubicBezTo>
                    <a:pt x="3257" y="20167"/>
                    <a:pt x="3285" y="20159"/>
                    <a:pt x="3306" y="20130"/>
                  </a:cubicBezTo>
                  <a:cubicBezTo>
                    <a:pt x="3339" y="20070"/>
                    <a:pt x="3359" y="19995"/>
                    <a:pt x="3368" y="19916"/>
                  </a:cubicBezTo>
                  <a:cubicBezTo>
                    <a:pt x="3371" y="19888"/>
                    <a:pt x="3374" y="19861"/>
                    <a:pt x="3377" y="19836"/>
                  </a:cubicBezTo>
                  <a:cubicBezTo>
                    <a:pt x="3396" y="19809"/>
                    <a:pt x="3409" y="19770"/>
                    <a:pt x="3413" y="19728"/>
                  </a:cubicBezTo>
                  <a:cubicBezTo>
                    <a:pt x="3414" y="19724"/>
                    <a:pt x="3415" y="19719"/>
                    <a:pt x="3415" y="19714"/>
                  </a:cubicBezTo>
                  <a:cubicBezTo>
                    <a:pt x="3418" y="19658"/>
                    <a:pt x="3405" y="19606"/>
                    <a:pt x="3377" y="19573"/>
                  </a:cubicBezTo>
                  <a:cubicBezTo>
                    <a:pt x="3358" y="19552"/>
                    <a:pt x="3336" y="19538"/>
                    <a:pt x="3314" y="19533"/>
                  </a:cubicBezTo>
                  <a:close/>
                  <a:moveTo>
                    <a:pt x="6593" y="19533"/>
                  </a:moveTo>
                  <a:cubicBezTo>
                    <a:pt x="6578" y="19528"/>
                    <a:pt x="6565" y="19545"/>
                    <a:pt x="6562" y="19568"/>
                  </a:cubicBezTo>
                  <a:cubicBezTo>
                    <a:pt x="6559" y="19592"/>
                    <a:pt x="6569" y="19613"/>
                    <a:pt x="6583" y="19619"/>
                  </a:cubicBezTo>
                  <a:cubicBezTo>
                    <a:pt x="6631" y="19628"/>
                    <a:pt x="6679" y="19632"/>
                    <a:pt x="6727" y="19628"/>
                  </a:cubicBezTo>
                  <a:cubicBezTo>
                    <a:pt x="6765" y="19625"/>
                    <a:pt x="6803" y="19629"/>
                    <a:pt x="6841" y="19635"/>
                  </a:cubicBezTo>
                  <a:cubicBezTo>
                    <a:pt x="6864" y="19641"/>
                    <a:pt x="6884" y="19652"/>
                    <a:pt x="6904" y="19671"/>
                  </a:cubicBezTo>
                  <a:cubicBezTo>
                    <a:pt x="6926" y="19690"/>
                    <a:pt x="6953" y="19701"/>
                    <a:pt x="6977" y="19709"/>
                  </a:cubicBezTo>
                  <a:cubicBezTo>
                    <a:pt x="7010" y="19715"/>
                    <a:pt x="7041" y="19717"/>
                    <a:pt x="7073" y="19703"/>
                  </a:cubicBezTo>
                  <a:cubicBezTo>
                    <a:pt x="7090" y="19698"/>
                    <a:pt x="7110" y="19693"/>
                    <a:pt x="7125" y="19690"/>
                  </a:cubicBezTo>
                  <a:cubicBezTo>
                    <a:pt x="7141" y="19688"/>
                    <a:pt x="7186" y="19689"/>
                    <a:pt x="7216" y="19690"/>
                  </a:cubicBezTo>
                  <a:cubicBezTo>
                    <a:pt x="7265" y="19695"/>
                    <a:pt x="7312" y="19688"/>
                    <a:pt x="7360" y="19676"/>
                  </a:cubicBezTo>
                  <a:cubicBezTo>
                    <a:pt x="7374" y="19677"/>
                    <a:pt x="7387" y="19658"/>
                    <a:pt x="7387" y="19633"/>
                  </a:cubicBezTo>
                  <a:cubicBezTo>
                    <a:pt x="7388" y="19609"/>
                    <a:pt x="7375" y="19587"/>
                    <a:pt x="7361" y="19586"/>
                  </a:cubicBezTo>
                  <a:cubicBezTo>
                    <a:pt x="7357" y="19585"/>
                    <a:pt x="7354" y="19588"/>
                    <a:pt x="7351" y="19590"/>
                  </a:cubicBezTo>
                  <a:cubicBezTo>
                    <a:pt x="7308" y="19599"/>
                    <a:pt x="7265" y="19605"/>
                    <a:pt x="7222" y="19602"/>
                  </a:cubicBezTo>
                  <a:cubicBezTo>
                    <a:pt x="7190" y="19599"/>
                    <a:pt x="7159" y="19597"/>
                    <a:pt x="7127" y="19600"/>
                  </a:cubicBezTo>
                  <a:cubicBezTo>
                    <a:pt x="7108" y="19602"/>
                    <a:pt x="7084" y="19612"/>
                    <a:pt x="7065" y="19619"/>
                  </a:cubicBezTo>
                  <a:cubicBezTo>
                    <a:pt x="7040" y="19630"/>
                    <a:pt x="7019" y="19628"/>
                    <a:pt x="6992" y="19624"/>
                  </a:cubicBezTo>
                  <a:cubicBezTo>
                    <a:pt x="6973" y="19617"/>
                    <a:pt x="6950" y="19607"/>
                    <a:pt x="6932" y="19590"/>
                  </a:cubicBezTo>
                  <a:cubicBezTo>
                    <a:pt x="6907" y="19569"/>
                    <a:pt x="6879" y="19557"/>
                    <a:pt x="6851" y="19549"/>
                  </a:cubicBezTo>
                  <a:cubicBezTo>
                    <a:pt x="6810" y="19542"/>
                    <a:pt x="6770" y="19536"/>
                    <a:pt x="6729" y="19540"/>
                  </a:cubicBezTo>
                  <a:cubicBezTo>
                    <a:pt x="6684" y="19543"/>
                    <a:pt x="6638" y="19541"/>
                    <a:pt x="6593" y="19533"/>
                  </a:cubicBezTo>
                  <a:close/>
                  <a:moveTo>
                    <a:pt x="18628" y="19587"/>
                  </a:moveTo>
                  <a:cubicBezTo>
                    <a:pt x="18596" y="19831"/>
                    <a:pt x="18557" y="20069"/>
                    <a:pt x="18507" y="20304"/>
                  </a:cubicBezTo>
                  <a:lnTo>
                    <a:pt x="18503" y="20312"/>
                  </a:lnTo>
                  <a:lnTo>
                    <a:pt x="18417" y="20396"/>
                  </a:lnTo>
                  <a:cubicBezTo>
                    <a:pt x="18430" y="20288"/>
                    <a:pt x="18443" y="20169"/>
                    <a:pt x="18455" y="20044"/>
                  </a:cubicBezTo>
                  <a:cubicBezTo>
                    <a:pt x="18465" y="19949"/>
                    <a:pt x="18474" y="19850"/>
                    <a:pt x="18484" y="19774"/>
                  </a:cubicBezTo>
                  <a:cubicBezTo>
                    <a:pt x="18484" y="19774"/>
                    <a:pt x="18483" y="19765"/>
                    <a:pt x="18483" y="19760"/>
                  </a:cubicBezTo>
                  <a:lnTo>
                    <a:pt x="18547" y="19686"/>
                  </a:lnTo>
                  <a:lnTo>
                    <a:pt x="18628" y="19587"/>
                  </a:lnTo>
                  <a:close/>
                  <a:moveTo>
                    <a:pt x="3317" y="19622"/>
                  </a:moveTo>
                  <a:cubicBezTo>
                    <a:pt x="3327" y="19625"/>
                    <a:pt x="3336" y="19636"/>
                    <a:pt x="3345" y="19646"/>
                  </a:cubicBezTo>
                  <a:cubicBezTo>
                    <a:pt x="3358" y="19658"/>
                    <a:pt x="3366" y="19674"/>
                    <a:pt x="3367" y="19698"/>
                  </a:cubicBezTo>
                  <a:cubicBezTo>
                    <a:pt x="3355" y="19721"/>
                    <a:pt x="3347" y="19745"/>
                    <a:pt x="3340" y="19771"/>
                  </a:cubicBezTo>
                  <a:cubicBezTo>
                    <a:pt x="3328" y="19780"/>
                    <a:pt x="3314" y="19790"/>
                    <a:pt x="3301" y="19789"/>
                  </a:cubicBezTo>
                  <a:cubicBezTo>
                    <a:pt x="3271" y="19786"/>
                    <a:pt x="3248" y="19741"/>
                    <a:pt x="3249" y="19690"/>
                  </a:cubicBezTo>
                  <a:cubicBezTo>
                    <a:pt x="3249" y="19689"/>
                    <a:pt x="3250" y="19684"/>
                    <a:pt x="3250" y="19682"/>
                  </a:cubicBezTo>
                  <a:cubicBezTo>
                    <a:pt x="3251" y="19658"/>
                    <a:pt x="3256" y="19638"/>
                    <a:pt x="3270" y="19628"/>
                  </a:cubicBezTo>
                  <a:cubicBezTo>
                    <a:pt x="3283" y="19620"/>
                    <a:pt x="3302" y="19617"/>
                    <a:pt x="3317" y="19622"/>
                  </a:cubicBezTo>
                  <a:close/>
                  <a:moveTo>
                    <a:pt x="3511" y="19632"/>
                  </a:moveTo>
                  <a:cubicBezTo>
                    <a:pt x="3496" y="19628"/>
                    <a:pt x="3481" y="19650"/>
                    <a:pt x="3478" y="19674"/>
                  </a:cubicBezTo>
                  <a:cubicBezTo>
                    <a:pt x="3475" y="19763"/>
                    <a:pt x="3480" y="19845"/>
                    <a:pt x="3498" y="19928"/>
                  </a:cubicBezTo>
                  <a:cubicBezTo>
                    <a:pt x="3461" y="19974"/>
                    <a:pt x="3426" y="20023"/>
                    <a:pt x="3400" y="20062"/>
                  </a:cubicBezTo>
                  <a:cubicBezTo>
                    <a:pt x="3389" y="20078"/>
                    <a:pt x="3392" y="20105"/>
                    <a:pt x="3402" y="20123"/>
                  </a:cubicBezTo>
                  <a:cubicBezTo>
                    <a:pt x="3406" y="20130"/>
                    <a:pt x="3409" y="20133"/>
                    <a:pt x="3415" y="20134"/>
                  </a:cubicBezTo>
                  <a:cubicBezTo>
                    <a:pt x="3423" y="20136"/>
                    <a:pt x="3432" y="20135"/>
                    <a:pt x="3439" y="20127"/>
                  </a:cubicBezTo>
                  <a:cubicBezTo>
                    <a:pt x="3463" y="20089"/>
                    <a:pt x="3495" y="20046"/>
                    <a:pt x="3531" y="20000"/>
                  </a:cubicBezTo>
                  <a:cubicBezTo>
                    <a:pt x="3577" y="19942"/>
                    <a:pt x="3620" y="19882"/>
                    <a:pt x="3662" y="19816"/>
                  </a:cubicBezTo>
                  <a:cubicBezTo>
                    <a:pt x="3670" y="19798"/>
                    <a:pt x="3670" y="19771"/>
                    <a:pt x="3660" y="19755"/>
                  </a:cubicBezTo>
                  <a:cubicBezTo>
                    <a:pt x="3649" y="19740"/>
                    <a:pt x="3634" y="19743"/>
                    <a:pt x="3623" y="19759"/>
                  </a:cubicBezTo>
                  <a:cubicBezTo>
                    <a:pt x="3599" y="19799"/>
                    <a:pt x="3569" y="19833"/>
                    <a:pt x="3542" y="19868"/>
                  </a:cubicBezTo>
                  <a:cubicBezTo>
                    <a:pt x="3532" y="19808"/>
                    <a:pt x="3531" y="19746"/>
                    <a:pt x="3532" y="19684"/>
                  </a:cubicBezTo>
                  <a:cubicBezTo>
                    <a:pt x="3535" y="19660"/>
                    <a:pt x="3525" y="19636"/>
                    <a:pt x="3511" y="19632"/>
                  </a:cubicBezTo>
                  <a:close/>
                  <a:moveTo>
                    <a:pt x="18428" y="19833"/>
                  </a:moveTo>
                  <a:cubicBezTo>
                    <a:pt x="18423" y="19882"/>
                    <a:pt x="18417" y="19950"/>
                    <a:pt x="18410" y="20020"/>
                  </a:cubicBezTo>
                  <a:lnTo>
                    <a:pt x="18405" y="20028"/>
                  </a:lnTo>
                  <a:cubicBezTo>
                    <a:pt x="18390" y="20179"/>
                    <a:pt x="18375" y="20333"/>
                    <a:pt x="18356" y="20447"/>
                  </a:cubicBezTo>
                  <a:cubicBezTo>
                    <a:pt x="18340" y="20342"/>
                    <a:pt x="18334" y="20233"/>
                    <a:pt x="18334" y="20125"/>
                  </a:cubicBezTo>
                  <a:cubicBezTo>
                    <a:pt x="18332" y="20070"/>
                    <a:pt x="18329" y="20018"/>
                    <a:pt x="18326" y="19963"/>
                  </a:cubicBezTo>
                  <a:cubicBezTo>
                    <a:pt x="18350" y="19932"/>
                    <a:pt x="18383" y="19884"/>
                    <a:pt x="18428" y="19833"/>
                  </a:cubicBezTo>
                  <a:close/>
                  <a:moveTo>
                    <a:pt x="19074" y="19844"/>
                  </a:moveTo>
                  <a:cubicBezTo>
                    <a:pt x="19197" y="19836"/>
                    <a:pt x="19323" y="19838"/>
                    <a:pt x="19446" y="19852"/>
                  </a:cubicBezTo>
                  <a:cubicBezTo>
                    <a:pt x="19253" y="20101"/>
                    <a:pt x="19045" y="20317"/>
                    <a:pt x="18830" y="20509"/>
                  </a:cubicBezTo>
                  <a:lnTo>
                    <a:pt x="18830" y="20517"/>
                  </a:lnTo>
                  <a:cubicBezTo>
                    <a:pt x="18716" y="20526"/>
                    <a:pt x="18602" y="20518"/>
                    <a:pt x="18489" y="20491"/>
                  </a:cubicBezTo>
                  <a:lnTo>
                    <a:pt x="18430" y="20483"/>
                  </a:lnTo>
                  <a:cubicBezTo>
                    <a:pt x="18522" y="20396"/>
                    <a:pt x="18662" y="20258"/>
                    <a:pt x="18787" y="20130"/>
                  </a:cubicBezTo>
                  <a:cubicBezTo>
                    <a:pt x="18911" y="20002"/>
                    <a:pt x="19019" y="19891"/>
                    <a:pt x="19074" y="19844"/>
                  </a:cubicBezTo>
                  <a:close/>
                  <a:moveTo>
                    <a:pt x="19455" y="19954"/>
                  </a:moveTo>
                  <a:cubicBezTo>
                    <a:pt x="19437" y="20082"/>
                    <a:pt x="19422" y="20259"/>
                    <a:pt x="19408" y="20433"/>
                  </a:cubicBezTo>
                  <a:cubicBezTo>
                    <a:pt x="19397" y="20596"/>
                    <a:pt x="19384" y="20759"/>
                    <a:pt x="19362" y="20920"/>
                  </a:cubicBezTo>
                  <a:lnTo>
                    <a:pt x="19248" y="21051"/>
                  </a:lnTo>
                  <a:cubicBezTo>
                    <a:pt x="19264" y="20915"/>
                    <a:pt x="19287" y="20697"/>
                    <a:pt x="19315" y="20437"/>
                  </a:cubicBezTo>
                  <a:cubicBezTo>
                    <a:pt x="19334" y="20276"/>
                    <a:pt x="19346" y="20133"/>
                    <a:pt x="19353" y="20077"/>
                  </a:cubicBezTo>
                  <a:cubicBezTo>
                    <a:pt x="19391" y="20034"/>
                    <a:pt x="19424" y="19993"/>
                    <a:pt x="19455" y="19954"/>
                  </a:cubicBezTo>
                  <a:close/>
                  <a:moveTo>
                    <a:pt x="17959" y="20058"/>
                  </a:moveTo>
                  <a:cubicBezTo>
                    <a:pt x="17941" y="20052"/>
                    <a:pt x="17893" y="20044"/>
                    <a:pt x="17847" y="20154"/>
                  </a:cubicBezTo>
                  <a:cubicBezTo>
                    <a:pt x="17839" y="20174"/>
                    <a:pt x="17846" y="20205"/>
                    <a:pt x="17858" y="20219"/>
                  </a:cubicBezTo>
                  <a:cubicBezTo>
                    <a:pt x="17869" y="20234"/>
                    <a:pt x="17884" y="20231"/>
                    <a:pt x="17894" y="20214"/>
                  </a:cubicBezTo>
                  <a:cubicBezTo>
                    <a:pt x="17915" y="20162"/>
                    <a:pt x="17933" y="20151"/>
                    <a:pt x="17945" y="20157"/>
                  </a:cubicBezTo>
                  <a:cubicBezTo>
                    <a:pt x="17956" y="20164"/>
                    <a:pt x="17965" y="20178"/>
                    <a:pt x="17965" y="20198"/>
                  </a:cubicBezTo>
                  <a:cubicBezTo>
                    <a:pt x="17967" y="20242"/>
                    <a:pt x="17946" y="20304"/>
                    <a:pt x="17882" y="20349"/>
                  </a:cubicBezTo>
                  <a:cubicBezTo>
                    <a:pt x="17872" y="20357"/>
                    <a:pt x="17864" y="20375"/>
                    <a:pt x="17866" y="20395"/>
                  </a:cubicBezTo>
                  <a:cubicBezTo>
                    <a:pt x="17867" y="20414"/>
                    <a:pt x="17878" y="20433"/>
                    <a:pt x="17890" y="20436"/>
                  </a:cubicBezTo>
                  <a:cubicBezTo>
                    <a:pt x="17941" y="20449"/>
                    <a:pt x="17972" y="20487"/>
                    <a:pt x="17976" y="20537"/>
                  </a:cubicBezTo>
                  <a:cubicBezTo>
                    <a:pt x="17978" y="20574"/>
                    <a:pt x="17964" y="20609"/>
                    <a:pt x="17943" y="20623"/>
                  </a:cubicBezTo>
                  <a:cubicBezTo>
                    <a:pt x="17915" y="20641"/>
                    <a:pt x="17878" y="20612"/>
                    <a:pt x="17846" y="20537"/>
                  </a:cubicBezTo>
                  <a:cubicBezTo>
                    <a:pt x="17837" y="20518"/>
                    <a:pt x="17821" y="20514"/>
                    <a:pt x="17809" y="20528"/>
                  </a:cubicBezTo>
                  <a:cubicBezTo>
                    <a:pt x="17797" y="20543"/>
                    <a:pt x="17794" y="20568"/>
                    <a:pt x="17803" y="20588"/>
                  </a:cubicBezTo>
                  <a:cubicBezTo>
                    <a:pt x="17830" y="20665"/>
                    <a:pt x="17880" y="20717"/>
                    <a:pt x="17934" y="20720"/>
                  </a:cubicBezTo>
                  <a:cubicBezTo>
                    <a:pt x="17944" y="20721"/>
                    <a:pt x="17956" y="20720"/>
                    <a:pt x="17965" y="20717"/>
                  </a:cubicBezTo>
                  <a:cubicBezTo>
                    <a:pt x="18009" y="20685"/>
                    <a:pt x="18035" y="20609"/>
                    <a:pt x="18029" y="20531"/>
                  </a:cubicBezTo>
                  <a:cubicBezTo>
                    <a:pt x="18023" y="20464"/>
                    <a:pt x="17997" y="20404"/>
                    <a:pt x="17959" y="20377"/>
                  </a:cubicBezTo>
                  <a:cubicBezTo>
                    <a:pt x="17998" y="20335"/>
                    <a:pt x="18021" y="20262"/>
                    <a:pt x="18018" y="20185"/>
                  </a:cubicBezTo>
                  <a:cubicBezTo>
                    <a:pt x="18016" y="20128"/>
                    <a:pt x="17993" y="20075"/>
                    <a:pt x="17959" y="20058"/>
                  </a:cubicBezTo>
                  <a:close/>
                  <a:moveTo>
                    <a:pt x="3951" y="20073"/>
                  </a:moveTo>
                  <a:cubicBezTo>
                    <a:pt x="4114" y="20108"/>
                    <a:pt x="4274" y="20165"/>
                    <a:pt x="4430" y="20250"/>
                  </a:cubicBezTo>
                  <a:cubicBezTo>
                    <a:pt x="4438" y="20263"/>
                    <a:pt x="4442" y="20278"/>
                    <a:pt x="4449" y="20292"/>
                  </a:cubicBezTo>
                  <a:cubicBezTo>
                    <a:pt x="4448" y="20300"/>
                    <a:pt x="4407" y="20333"/>
                    <a:pt x="4200" y="20276"/>
                  </a:cubicBezTo>
                  <a:lnTo>
                    <a:pt x="4186" y="20271"/>
                  </a:lnTo>
                  <a:cubicBezTo>
                    <a:pt x="4121" y="20259"/>
                    <a:pt x="4061" y="20237"/>
                    <a:pt x="3999" y="20203"/>
                  </a:cubicBezTo>
                  <a:cubicBezTo>
                    <a:pt x="3986" y="20199"/>
                    <a:pt x="3946" y="20171"/>
                    <a:pt x="3941" y="20149"/>
                  </a:cubicBezTo>
                  <a:cubicBezTo>
                    <a:pt x="3939" y="20123"/>
                    <a:pt x="3943" y="20096"/>
                    <a:pt x="3951" y="20073"/>
                  </a:cubicBezTo>
                  <a:close/>
                  <a:moveTo>
                    <a:pt x="19488" y="20098"/>
                  </a:moveTo>
                  <a:cubicBezTo>
                    <a:pt x="19492" y="20181"/>
                    <a:pt x="19494" y="20264"/>
                    <a:pt x="19504" y="20341"/>
                  </a:cubicBezTo>
                  <a:cubicBezTo>
                    <a:pt x="19509" y="20473"/>
                    <a:pt x="19523" y="20597"/>
                    <a:pt x="19528" y="20699"/>
                  </a:cubicBezTo>
                  <a:cubicBezTo>
                    <a:pt x="19515" y="20722"/>
                    <a:pt x="19477" y="20770"/>
                    <a:pt x="19426" y="20831"/>
                  </a:cubicBezTo>
                  <a:lnTo>
                    <a:pt x="19422" y="20831"/>
                  </a:lnTo>
                  <a:cubicBezTo>
                    <a:pt x="19435" y="20721"/>
                    <a:pt x="19447" y="20579"/>
                    <a:pt x="19458" y="20434"/>
                  </a:cubicBezTo>
                  <a:cubicBezTo>
                    <a:pt x="19468" y="20316"/>
                    <a:pt x="19478" y="20200"/>
                    <a:pt x="19488" y="20098"/>
                  </a:cubicBezTo>
                  <a:close/>
                  <a:moveTo>
                    <a:pt x="19294" y="20158"/>
                  </a:moveTo>
                  <a:cubicBezTo>
                    <a:pt x="19286" y="20228"/>
                    <a:pt x="19272" y="20320"/>
                    <a:pt x="19260" y="20428"/>
                  </a:cubicBezTo>
                  <a:cubicBezTo>
                    <a:pt x="19232" y="20686"/>
                    <a:pt x="19192" y="21072"/>
                    <a:pt x="19175" y="21142"/>
                  </a:cubicBezTo>
                  <a:lnTo>
                    <a:pt x="19073" y="21250"/>
                  </a:lnTo>
                  <a:cubicBezTo>
                    <a:pt x="19118" y="20979"/>
                    <a:pt x="19201" y="20387"/>
                    <a:pt x="19208" y="20250"/>
                  </a:cubicBezTo>
                  <a:cubicBezTo>
                    <a:pt x="19236" y="20218"/>
                    <a:pt x="19268" y="20190"/>
                    <a:pt x="19294" y="20158"/>
                  </a:cubicBezTo>
                  <a:close/>
                  <a:moveTo>
                    <a:pt x="3935" y="20246"/>
                  </a:moveTo>
                  <a:cubicBezTo>
                    <a:pt x="3949" y="20260"/>
                    <a:pt x="3965" y="20273"/>
                    <a:pt x="3981" y="20282"/>
                  </a:cubicBezTo>
                  <a:cubicBezTo>
                    <a:pt x="4019" y="20304"/>
                    <a:pt x="4058" y="20322"/>
                    <a:pt x="4097" y="20334"/>
                  </a:cubicBezTo>
                  <a:lnTo>
                    <a:pt x="4189" y="20365"/>
                  </a:lnTo>
                  <a:cubicBezTo>
                    <a:pt x="4270" y="20393"/>
                    <a:pt x="4350" y="20396"/>
                    <a:pt x="4432" y="20387"/>
                  </a:cubicBezTo>
                  <a:lnTo>
                    <a:pt x="4444" y="20404"/>
                  </a:lnTo>
                  <a:cubicBezTo>
                    <a:pt x="4368" y="20438"/>
                    <a:pt x="4292" y="20449"/>
                    <a:pt x="4213" y="20430"/>
                  </a:cubicBezTo>
                  <a:lnTo>
                    <a:pt x="4174" y="20417"/>
                  </a:lnTo>
                  <a:cubicBezTo>
                    <a:pt x="4081" y="20417"/>
                    <a:pt x="3988" y="20374"/>
                    <a:pt x="3912" y="20288"/>
                  </a:cubicBezTo>
                  <a:cubicBezTo>
                    <a:pt x="3919" y="20275"/>
                    <a:pt x="3928" y="20261"/>
                    <a:pt x="3935" y="20246"/>
                  </a:cubicBezTo>
                  <a:close/>
                  <a:moveTo>
                    <a:pt x="19148" y="20309"/>
                  </a:moveTo>
                  <a:cubicBezTo>
                    <a:pt x="19123" y="20549"/>
                    <a:pt x="19026" y="21207"/>
                    <a:pt x="19000" y="21332"/>
                  </a:cubicBezTo>
                  <a:cubicBezTo>
                    <a:pt x="18968" y="21368"/>
                    <a:pt x="18930" y="21406"/>
                    <a:pt x="18897" y="21440"/>
                  </a:cubicBezTo>
                  <a:lnTo>
                    <a:pt x="18893" y="21448"/>
                  </a:lnTo>
                  <a:cubicBezTo>
                    <a:pt x="18928" y="21247"/>
                    <a:pt x="19020" y="20621"/>
                    <a:pt x="19045" y="20425"/>
                  </a:cubicBezTo>
                  <a:cubicBezTo>
                    <a:pt x="19045" y="20425"/>
                    <a:pt x="19046" y="20429"/>
                    <a:pt x="19045" y="20417"/>
                  </a:cubicBezTo>
                  <a:lnTo>
                    <a:pt x="19148" y="20309"/>
                  </a:lnTo>
                  <a:close/>
                  <a:moveTo>
                    <a:pt x="3941" y="20420"/>
                  </a:moveTo>
                  <a:cubicBezTo>
                    <a:pt x="3974" y="20444"/>
                    <a:pt x="4009" y="20462"/>
                    <a:pt x="4044" y="20474"/>
                  </a:cubicBezTo>
                  <a:cubicBezTo>
                    <a:pt x="4086" y="20487"/>
                    <a:pt x="4131" y="20496"/>
                    <a:pt x="4173" y="20501"/>
                  </a:cubicBezTo>
                  <a:lnTo>
                    <a:pt x="4208" y="20514"/>
                  </a:lnTo>
                  <a:cubicBezTo>
                    <a:pt x="4278" y="20526"/>
                    <a:pt x="4348" y="20526"/>
                    <a:pt x="4418" y="20510"/>
                  </a:cubicBezTo>
                  <a:cubicBezTo>
                    <a:pt x="4424" y="20513"/>
                    <a:pt x="4426" y="20531"/>
                    <a:pt x="4423" y="20541"/>
                  </a:cubicBezTo>
                  <a:cubicBezTo>
                    <a:pt x="4408" y="20582"/>
                    <a:pt x="4306" y="20601"/>
                    <a:pt x="4156" y="20568"/>
                  </a:cubicBezTo>
                  <a:cubicBezTo>
                    <a:pt x="4073" y="20564"/>
                    <a:pt x="3993" y="20518"/>
                    <a:pt x="3925" y="20442"/>
                  </a:cubicBezTo>
                  <a:cubicBezTo>
                    <a:pt x="3930" y="20432"/>
                    <a:pt x="3934" y="20426"/>
                    <a:pt x="3941" y="20420"/>
                  </a:cubicBezTo>
                  <a:close/>
                  <a:moveTo>
                    <a:pt x="18985" y="20476"/>
                  </a:moveTo>
                  <a:cubicBezTo>
                    <a:pt x="18960" y="20655"/>
                    <a:pt x="18912" y="20993"/>
                    <a:pt x="18875" y="21229"/>
                  </a:cubicBezTo>
                  <a:cubicBezTo>
                    <a:pt x="18877" y="21182"/>
                    <a:pt x="18874" y="21139"/>
                    <a:pt x="18873" y="21096"/>
                  </a:cubicBezTo>
                  <a:cubicBezTo>
                    <a:pt x="18872" y="20919"/>
                    <a:pt x="18866" y="20738"/>
                    <a:pt x="18860" y="20587"/>
                  </a:cubicBezTo>
                  <a:cubicBezTo>
                    <a:pt x="18891" y="20558"/>
                    <a:pt x="18936" y="20524"/>
                    <a:pt x="18985" y="20476"/>
                  </a:cubicBezTo>
                  <a:close/>
                  <a:moveTo>
                    <a:pt x="3955" y="20574"/>
                  </a:moveTo>
                  <a:cubicBezTo>
                    <a:pt x="3990" y="20597"/>
                    <a:pt x="4030" y="20612"/>
                    <a:pt x="4067" y="20625"/>
                  </a:cubicBezTo>
                  <a:lnTo>
                    <a:pt x="4081" y="20628"/>
                  </a:lnTo>
                  <a:cubicBezTo>
                    <a:pt x="4172" y="20658"/>
                    <a:pt x="4266" y="20673"/>
                    <a:pt x="4358" y="20661"/>
                  </a:cubicBezTo>
                  <a:cubicBezTo>
                    <a:pt x="4268" y="20700"/>
                    <a:pt x="4173" y="20698"/>
                    <a:pt x="4081" y="20664"/>
                  </a:cubicBezTo>
                  <a:cubicBezTo>
                    <a:pt x="3988" y="20634"/>
                    <a:pt x="3955" y="20599"/>
                    <a:pt x="3953" y="20587"/>
                  </a:cubicBezTo>
                  <a:cubicBezTo>
                    <a:pt x="3953" y="20582"/>
                    <a:pt x="3954" y="20578"/>
                    <a:pt x="3955" y="20574"/>
                  </a:cubicBezTo>
                  <a:close/>
                  <a:moveTo>
                    <a:pt x="18536" y="20752"/>
                  </a:moveTo>
                  <a:cubicBezTo>
                    <a:pt x="18523" y="20750"/>
                    <a:pt x="18512" y="20764"/>
                    <a:pt x="18510" y="20785"/>
                  </a:cubicBezTo>
                  <a:cubicBezTo>
                    <a:pt x="18455" y="20831"/>
                    <a:pt x="18412" y="20903"/>
                    <a:pt x="18380" y="20991"/>
                  </a:cubicBezTo>
                  <a:cubicBezTo>
                    <a:pt x="18377" y="21004"/>
                    <a:pt x="18378" y="21017"/>
                    <a:pt x="18382" y="21029"/>
                  </a:cubicBezTo>
                  <a:cubicBezTo>
                    <a:pt x="18386" y="21042"/>
                    <a:pt x="18393" y="21053"/>
                    <a:pt x="18401" y="21056"/>
                  </a:cubicBezTo>
                  <a:cubicBezTo>
                    <a:pt x="18445" y="21069"/>
                    <a:pt x="18488" y="21073"/>
                    <a:pt x="18532" y="21077"/>
                  </a:cubicBezTo>
                  <a:cubicBezTo>
                    <a:pt x="18540" y="21132"/>
                    <a:pt x="18545" y="21190"/>
                    <a:pt x="18552" y="21237"/>
                  </a:cubicBezTo>
                  <a:cubicBezTo>
                    <a:pt x="18555" y="21257"/>
                    <a:pt x="18568" y="21271"/>
                    <a:pt x="18581" y="21270"/>
                  </a:cubicBezTo>
                  <a:lnTo>
                    <a:pt x="18585" y="21270"/>
                  </a:lnTo>
                  <a:cubicBezTo>
                    <a:pt x="18599" y="21264"/>
                    <a:pt x="18609" y="21240"/>
                    <a:pt x="18605" y="21216"/>
                  </a:cubicBezTo>
                  <a:cubicBezTo>
                    <a:pt x="18603" y="21176"/>
                    <a:pt x="18592" y="21133"/>
                    <a:pt x="18586" y="21086"/>
                  </a:cubicBezTo>
                  <a:lnTo>
                    <a:pt x="18662" y="21077"/>
                  </a:lnTo>
                  <a:cubicBezTo>
                    <a:pt x="18676" y="21074"/>
                    <a:pt x="18687" y="21053"/>
                    <a:pt x="18687" y="21029"/>
                  </a:cubicBezTo>
                  <a:cubicBezTo>
                    <a:pt x="18687" y="21005"/>
                    <a:pt x="18673" y="20982"/>
                    <a:pt x="18658" y="20982"/>
                  </a:cubicBezTo>
                  <a:cubicBezTo>
                    <a:pt x="18656" y="20982"/>
                    <a:pt x="18655" y="20981"/>
                    <a:pt x="18653" y="20982"/>
                  </a:cubicBezTo>
                  <a:lnTo>
                    <a:pt x="18573" y="20991"/>
                  </a:lnTo>
                  <a:cubicBezTo>
                    <a:pt x="18566" y="20926"/>
                    <a:pt x="18563" y="20859"/>
                    <a:pt x="18565" y="20793"/>
                  </a:cubicBezTo>
                  <a:cubicBezTo>
                    <a:pt x="18565" y="20769"/>
                    <a:pt x="18550" y="20753"/>
                    <a:pt x="18536" y="20752"/>
                  </a:cubicBezTo>
                  <a:close/>
                  <a:moveTo>
                    <a:pt x="4084" y="20758"/>
                  </a:moveTo>
                  <a:cubicBezTo>
                    <a:pt x="4125" y="20772"/>
                    <a:pt x="4170" y="20782"/>
                    <a:pt x="4212" y="20785"/>
                  </a:cubicBezTo>
                  <a:cubicBezTo>
                    <a:pt x="4209" y="20797"/>
                    <a:pt x="4199" y="20803"/>
                    <a:pt x="4191" y="20807"/>
                  </a:cubicBezTo>
                  <a:cubicBezTo>
                    <a:pt x="4156" y="20823"/>
                    <a:pt x="4118" y="20812"/>
                    <a:pt x="4090" y="20774"/>
                  </a:cubicBezTo>
                  <a:cubicBezTo>
                    <a:pt x="4087" y="20770"/>
                    <a:pt x="4084" y="20764"/>
                    <a:pt x="4084" y="20758"/>
                  </a:cubicBezTo>
                  <a:close/>
                  <a:moveTo>
                    <a:pt x="18510" y="20874"/>
                  </a:moveTo>
                  <a:cubicBezTo>
                    <a:pt x="18511" y="20909"/>
                    <a:pt x="18513" y="20948"/>
                    <a:pt x="18515" y="20983"/>
                  </a:cubicBezTo>
                  <a:lnTo>
                    <a:pt x="18447" y="20969"/>
                  </a:lnTo>
                  <a:cubicBezTo>
                    <a:pt x="18464" y="20931"/>
                    <a:pt x="18486" y="20899"/>
                    <a:pt x="18510" y="20874"/>
                  </a:cubicBezTo>
                  <a:close/>
                </a:path>
              </a:pathLst>
            </a:custGeom>
            <a:solidFill>
              <a:schemeClr val="tx1">
                <a:alpha val="26133"/>
              </a:schemeClr>
            </a:solidFill>
            <a:ln w="12700">
              <a:miter lim="400000"/>
            </a:ln>
          </p:spPr>
          <p:txBody>
            <a:bodyPr lIns="45718" tIns="45718" rIns="45718" bIns="45718" anchor="ctr"/>
            <a:lstStyle/>
            <a:p>
              <a:pPr algn="ctr" defTabSz="914400">
                <a:defRPr sz="1800" b="0"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grpSp>
          <p:nvGrpSpPr>
            <p:cNvPr id="15" name="Group"/>
            <p:cNvGrpSpPr/>
            <p:nvPr/>
          </p:nvGrpSpPr>
          <p:grpSpPr>
            <a:xfrm>
              <a:off x="3314748" y="1776038"/>
              <a:ext cx="5473652" cy="4596187"/>
              <a:chOff x="93373" y="0"/>
              <a:chExt cx="9305140" cy="8099836"/>
            </a:xfrm>
          </p:grpSpPr>
          <p:sp>
            <p:nvSpPr>
              <p:cNvPr id="20" name="Freeform 7"/>
              <p:cNvSpPr/>
              <p:nvPr/>
            </p:nvSpPr>
            <p:spPr>
              <a:xfrm rot="16732200">
                <a:off x="8993695" y="5205372"/>
                <a:ext cx="404638" cy="404999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 defTabSz="1828800">
                  <a:defRPr sz="36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21" name="Freeform 8"/>
              <p:cNvSpPr/>
              <p:nvPr/>
            </p:nvSpPr>
            <p:spPr>
              <a:xfrm>
                <a:off x="1164344" y="840549"/>
                <a:ext cx="5932276" cy="59375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9" extrusionOk="0">
                    <a:moveTo>
                      <a:pt x="10801" y="0"/>
                    </a:moveTo>
                    <a:cubicBezTo>
                      <a:pt x="4836" y="0"/>
                      <a:pt x="1" y="4835"/>
                      <a:pt x="0" y="10799"/>
                    </a:cubicBezTo>
                    <a:cubicBezTo>
                      <a:pt x="0" y="16764"/>
                      <a:pt x="4835" y="21599"/>
                      <a:pt x="10800" y="21600"/>
                    </a:cubicBezTo>
                    <a:cubicBezTo>
                      <a:pt x="16764" y="21600"/>
                      <a:pt x="21600" y="16765"/>
                      <a:pt x="21600" y="10801"/>
                    </a:cubicBezTo>
                    <a:cubicBezTo>
                      <a:pt x="21600" y="10800"/>
                      <a:pt x="21600" y="10800"/>
                      <a:pt x="21600" y="10800"/>
                    </a:cubicBezTo>
                    <a:cubicBezTo>
                      <a:pt x="21600" y="4836"/>
                      <a:pt x="16765" y="1"/>
                      <a:pt x="10801" y="0"/>
                    </a:cubicBezTo>
                    <a:close/>
                    <a:moveTo>
                      <a:pt x="10801" y="20380"/>
                    </a:moveTo>
                    <a:cubicBezTo>
                      <a:pt x="5510" y="20381"/>
                      <a:pt x="1220" y="16093"/>
                      <a:pt x="1218" y="10802"/>
                    </a:cubicBezTo>
                    <a:cubicBezTo>
                      <a:pt x="1217" y="5511"/>
                      <a:pt x="5506" y="1221"/>
                      <a:pt x="10797" y="1220"/>
                    </a:cubicBezTo>
                    <a:cubicBezTo>
                      <a:pt x="16088" y="1219"/>
                      <a:pt x="20378" y="5507"/>
                      <a:pt x="20379" y="10798"/>
                    </a:cubicBezTo>
                    <a:cubicBezTo>
                      <a:pt x="20379" y="10799"/>
                      <a:pt x="20379" y="10799"/>
                      <a:pt x="20379" y="10800"/>
                    </a:cubicBezTo>
                    <a:cubicBezTo>
                      <a:pt x="20380" y="16090"/>
                      <a:pt x="16091" y="20380"/>
                      <a:pt x="10801" y="2038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3FF00"/>
                  </a:gs>
                  <a:gs pos="100000">
                    <a:srgbClr val="54B005"/>
                  </a:gs>
                </a:gsLst>
                <a:lin ang="3174155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2" name="Freeform 9"/>
              <p:cNvSpPr/>
              <p:nvPr/>
            </p:nvSpPr>
            <p:spPr>
              <a:xfrm>
                <a:off x="824377" y="500098"/>
                <a:ext cx="6612573" cy="6618456"/>
              </a:xfrm>
              <a:prstGeom prst="ellipse">
                <a:avLst/>
              </a:prstGeom>
              <a:noFill/>
              <a:ln w="50800" cap="rnd">
                <a:solidFill>
                  <a:srgbClr val="BCBEC0"/>
                </a:solidFill>
                <a:custDash>
                  <a:ds d="100000" sp="947999"/>
                </a:custDash>
                <a:miter lim="8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 defTabSz="1828800">
                  <a:defRPr sz="36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23" name="Freeform 11"/>
              <p:cNvSpPr/>
              <p:nvPr/>
            </p:nvSpPr>
            <p:spPr>
              <a:xfrm rot="18900000">
                <a:off x="1499445" y="1175675"/>
                <a:ext cx="5262457" cy="5267138"/>
              </a:xfrm>
              <a:prstGeom prst="ellipse">
                <a:avLst/>
              </a:prstGeom>
              <a:gradFill flip="none" rotWithShape="1">
                <a:gsLst>
                  <a:gs pos="22846">
                    <a:srgbClr val="FFFFFF"/>
                  </a:gs>
                  <a:gs pos="63322">
                    <a:srgbClr val="E6EAEB"/>
                  </a:gs>
                  <a:gs pos="99960">
                    <a:srgbClr val="CDD5D8"/>
                  </a:gs>
                </a:gsLst>
                <a:lin ang="7130667" scaled="0"/>
              </a:gradFill>
              <a:ln w="25400" cap="rnd">
                <a:solidFill>
                  <a:srgbClr val="FFFFFF"/>
                </a:solidFill>
                <a:prstDash val="solid"/>
                <a:miter lim="800000"/>
              </a:ln>
              <a:effectLst>
                <a:outerShdw blurRad="304800" dist="177800" dir="2315233" rotWithShape="0">
                  <a:srgbClr val="000000">
                    <a:alpha val="38297"/>
                  </a:srgbClr>
                </a:outerShdw>
              </a:effectLst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 defTabSz="1828800">
                  <a:defRPr sz="3600" b="0">
                    <a:solidFill>
                      <a:srgbClr val="FFFFFF"/>
                    </a:solidFill>
                    <a:latin typeface="Avenir Next Regular"/>
                    <a:ea typeface="Avenir Next Regular"/>
                    <a:cs typeface="Avenir Next Regular"/>
                    <a:sym typeface="Avenir Next Regular"/>
                  </a:defRPr>
                </a:pPr>
                <a:endParaRPr/>
              </a:p>
            </p:txBody>
          </p:sp>
          <p:sp>
            <p:nvSpPr>
              <p:cNvPr id="24" name="Freeform 14"/>
              <p:cNvSpPr/>
              <p:nvPr/>
            </p:nvSpPr>
            <p:spPr>
              <a:xfrm>
                <a:off x="431645" y="498137"/>
                <a:ext cx="8404290" cy="72365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7" h="21503" extrusionOk="0">
                    <a:moveTo>
                      <a:pt x="17590" y="5257"/>
                    </a:moveTo>
                    <a:cubicBezTo>
                      <a:pt x="15842" y="5265"/>
                      <a:pt x="14306" y="6603"/>
                      <a:pt x="13813" y="8549"/>
                    </a:cubicBezTo>
                    <a:cubicBezTo>
                      <a:pt x="13691" y="9044"/>
                      <a:pt x="13301" y="9385"/>
                      <a:pt x="12857" y="9387"/>
                    </a:cubicBezTo>
                    <a:lnTo>
                      <a:pt x="12853" y="9387"/>
                    </a:lnTo>
                    <a:cubicBezTo>
                      <a:pt x="12289" y="9385"/>
                      <a:pt x="11768" y="9038"/>
                      <a:pt x="11482" y="8474"/>
                    </a:cubicBezTo>
                    <a:cubicBezTo>
                      <a:pt x="10866" y="7261"/>
                      <a:pt x="9547" y="6805"/>
                      <a:pt x="8458" y="7429"/>
                    </a:cubicBezTo>
                    <a:cubicBezTo>
                      <a:pt x="8059" y="7654"/>
                      <a:pt x="7581" y="7559"/>
                      <a:pt x="7269" y="7193"/>
                    </a:cubicBezTo>
                    <a:lnTo>
                      <a:pt x="7250" y="7171"/>
                    </a:lnTo>
                    <a:cubicBezTo>
                      <a:pt x="6865" y="6719"/>
                      <a:pt x="6736" y="6052"/>
                      <a:pt x="6917" y="5452"/>
                    </a:cubicBezTo>
                    <a:cubicBezTo>
                      <a:pt x="7063" y="4955"/>
                      <a:pt x="7126" y="4429"/>
                      <a:pt x="7102" y="3905"/>
                    </a:cubicBezTo>
                    <a:cubicBezTo>
                      <a:pt x="7012" y="1854"/>
                      <a:pt x="5449" y="73"/>
                      <a:pt x="3679" y="2"/>
                    </a:cubicBezTo>
                    <a:cubicBezTo>
                      <a:pt x="1717" y="-78"/>
                      <a:pt x="71" y="1701"/>
                      <a:pt x="2" y="3975"/>
                    </a:cubicBezTo>
                    <a:cubicBezTo>
                      <a:pt x="-1" y="4068"/>
                      <a:pt x="-1" y="4162"/>
                      <a:pt x="2" y="4255"/>
                    </a:cubicBezTo>
                    <a:cubicBezTo>
                      <a:pt x="60" y="6343"/>
                      <a:pt x="1629" y="8167"/>
                      <a:pt x="3430" y="8238"/>
                    </a:cubicBezTo>
                    <a:cubicBezTo>
                      <a:pt x="4122" y="8266"/>
                      <a:pt x="4805" y="8059"/>
                      <a:pt x="5396" y="7643"/>
                    </a:cubicBezTo>
                    <a:cubicBezTo>
                      <a:pt x="5832" y="7331"/>
                      <a:pt x="6390" y="7374"/>
                      <a:pt x="6786" y="7750"/>
                    </a:cubicBezTo>
                    <a:lnTo>
                      <a:pt x="6813" y="7777"/>
                    </a:lnTo>
                    <a:cubicBezTo>
                      <a:pt x="7176" y="8124"/>
                      <a:pt x="7338" y="8680"/>
                      <a:pt x="7230" y="9212"/>
                    </a:cubicBezTo>
                    <a:cubicBezTo>
                      <a:pt x="7060" y="10037"/>
                      <a:pt x="7236" y="10907"/>
                      <a:pt x="7705" y="11558"/>
                    </a:cubicBezTo>
                    <a:cubicBezTo>
                      <a:pt x="7860" y="11775"/>
                      <a:pt x="7861" y="12089"/>
                      <a:pt x="7708" y="12307"/>
                    </a:cubicBezTo>
                    <a:lnTo>
                      <a:pt x="7687" y="12338"/>
                    </a:lnTo>
                    <a:cubicBezTo>
                      <a:pt x="7520" y="12575"/>
                      <a:pt x="7240" y="12656"/>
                      <a:pt x="6997" y="12538"/>
                    </a:cubicBezTo>
                    <a:cubicBezTo>
                      <a:pt x="6494" y="12299"/>
                      <a:pt x="5955" y="12180"/>
                      <a:pt x="5412" y="12191"/>
                    </a:cubicBezTo>
                    <a:cubicBezTo>
                      <a:pt x="3216" y="12227"/>
                      <a:pt x="1438" y="14335"/>
                      <a:pt x="1455" y="16881"/>
                    </a:cubicBezTo>
                    <a:cubicBezTo>
                      <a:pt x="1472" y="19453"/>
                      <a:pt x="3284" y="21522"/>
                      <a:pt x="5502" y="21502"/>
                    </a:cubicBezTo>
                    <a:cubicBezTo>
                      <a:pt x="5517" y="21502"/>
                      <a:pt x="5532" y="21502"/>
                      <a:pt x="5547" y="21502"/>
                    </a:cubicBezTo>
                    <a:cubicBezTo>
                      <a:pt x="7691" y="21455"/>
                      <a:pt x="9442" y="19429"/>
                      <a:pt x="9486" y="16943"/>
                    </a:cubicBezTo>
                    <a:cubicBezTo>
                      <a:pt x="9510" y="15656"/>
                      <a:pt x="9072" y="14415"/>
                      <a:pt x="8277" y="13517"/>
                    </a:cubicBezTo>
                    <a:cubicBezTo>
                      <a:pt x="8087" y="13305"/>
                      <a:pt x="8039" y="12973"/>
                      <a:pt x="8161" y="12702"/>
                    </a:cubicBezTo>
                    <a:lnTo>
                      <a:pt x="8167" y="12688"/>
                    </a:lnTo>
                    <a:cubicBezTo>
                      <a:pt x="8282" y="12433"/>
                      <a:pt x="8539" y="12311"/>
                      <a:pt x="8776" y="12400"/>
                    </a:cubicBezTo>
                    <a:cubicBezTo>
                      <a:pt x="8938" y="12461"/>
                      <a:pt x="9106" y="12500"/>
                      <a:pt x="9276" y="12518"/>
                    </a:cubicBezTo>
                    <a:cubicBezTo>
                      <a:pt x="10167" y="12612"/>
                      <a:pt x="11027" y="12103"/>
                      <a:pt x="11483" y="11210"/>
                    </a:cubicBezTo>
                    <a:cubicBezTo>
                      <a:pt x="11768" y="10642"/>
                      <a:pt x="12291" y="10292"/>
                      <a:pt x="12857" y="10289"/>
                    </a:cubicBezTo>
                    <a:lnTo>
                      <a:pt x="12857" y="10289"/>
                    </a:lnTo>
                    <a:cubicBezTo>
                      <a:pt x="13302" y="10292"/>
                      <a:pt x="13692" y="10635"/>
                      <a:pt x="13814" y="11131"/>
                    </a:cubicBezTo>
                    <a:cubicBezTo>
                      <a:pt x="14429" y="13558"/>
                      <a:pt x="16626" y="14948"/>
                      <a:pt x="18720" y="14234"/>
                    </a:cubicBezTo>
                    <a:cubicBezTo>
                      <a:pt x="20436" y="13649"/>
                      <a:pt x="21599" y="11800"/>
                      <a:pt x="21556" y="9727"/>
                    </a:cubicBezTo>
                    <a:cubicBezTo>
                      <a:pt x="21505" y="7248"/>
                      <a:pt x="19730" y="5248"/>
                      <a:pt x="17590" y="5257"/>
                    </a:cubicBezTo>
                    <a:close/>
                  </a:path>
                </a:pathLst>
              </a:custGeom>
              <a:noFill/>
              <a:ln w="114300" cap="flat">
                <a:solidFill>
                  <a:srgbClr val="FFFFFF"/>
                </a:solidFill>
                <a:prstDash val="solid"/>
                <a:miter lim="8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 defTabSz="1828800">
                  <a:defRPr sz="36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25" name="Freeform 16"/>
              <p:cNvSpPr/>
              <p:nvPr/>
            </p:nvSpPr>
            <p:spPr>
              <a:xfrm>
                <a:off x="431645" y="498137"/>
                <a:ext cx="8404290" cy="72365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7" h="21503" extrusionOk="0">
                    <a:moveTo>
                      <a:pt x="17590" y="5257"/>
                    </a:moveTo>
                    <a:cubicBezTo>
                      <a:pt x="15842" y="5265"/>
                      <a:pt x="14306" y="6603"/>
                      <a:pt x="13813" y="8549"/>
                    </a:cubicBezTo>
                    <a:cubicBezTo>
                      <a:pt x="13691" y="9044"/>
                      <a:pt x="13301" y="9385"/>
                      <a:pt x="12857" y="9387"/>
                    </a:cubicBezTo>
                    <a:lnTo>
                      <a:pt x="12853" y="9387"/>
                    </a:lnTo>
                    <a:cubicBezTo>
                      <a:pt x="12289" y="9385"/>
                      <a:pt x="11768" y="9038"/>
                      <a:pt x="11482" y="8474"/>
                    </a:cubicBezTo>
                    <a:cubicBezTo>
                      <a:pt x="10866" y="7261"/>
                      <a:pt x="9547" y="6805"/>
                      <a:pt x="8458" y="7429"/>
                    </a:cubicBezTo>
                    <a:cubicBezTo>
                      <a:pt x="8059" y="7654"/>
                      <a:pt x="7581" y="7559"/>
                      <a:pt x="7269" y="7193"/>
                    </a:cubicBezTo>
                    <a:lnTo>
                      <a:pt x="7250" y="7171"/>
                    </a:lnTo>
                    <a:cubicBezTo>
                      <a:pt x="6865" y="6719"/>
                      <a:pt x="6736" y="6052"/>
                      <a:pt x="6917" y="5452"/>
                    </a:cubicBezTo>
                    <a:cubicBezTo>
                      <a:pt x="7063" y="4955"/>
                      <a:pt x="7126" y="4429"/>
                      <a:pt x="7102" y="3905"/>
                    </a:cubicBezTo>
                    <a:cubicBezTo>
                      <a:pt x="7012" y="1854"/>
                      <a:pt x="5449" y="73"/>
                      <a:pt x="3679" y="2"/>
                    </a:cubicBezTo>
                    <a:cubicBezTo>
                      <a:pt x="1717" y="-78"/>
                      <a:pt x="71" y="1701"/>
                      <a:pt x="2" y="3975"/>
                    </a:cubicBezTo>
                    <a:cubicBezTo>
                      <a:pt x="-1" y="4068"/>
                      <a:pt x="-1" y="4162"/>
                      <a:pt x="2" y="4255"/>
                    </a:cubicBezTo>
                    <a:cubicBezTo>
                      <a:pt x="60" y="6343"/>
                      <a:pt x="1629" y="8167"/>
                      <a:pt x="3430" y="8238"/>
                    </a:cubicBezTo>
                    <a:cubicBezTo>
                      <a:pt x="4122" y="8266"/>
                      <a:pt x="4805" y="8059"/>
                      <a:pt x="5396" y="7643"/>
                    </a:cubicBezTo>
                    <a:cubicBezTo>
                      <a:pt x="5832" y="7331"/>
                      <a:pt x="6390" y="7374"/>
                      <a:pt x="6786" y="7750"/>
                    </a:cubicBezTo>
                    <a:lnTo>
                      <a:pt x="6813" y="7777"/>
                    </a:lnTo>
                    <a:cubicBezTo>
                      <a:pt x="7176" y="8124"/>
                      <a:pt x="7338" y="8680"/>
                      <a:pt x="7230" y="9212"/>
                    </a:cubicBezTo>
                    <a:cubicBezTo>
                      <a:pt x="7060" y="10037"/>
                      <a:pt x="7236" y="10907"/>
                      <a:pt x="7705" y="11558"/>
                    </a:cubicBezTo>
                    <a:cubicBezTo>
                      <a:pt x="7860" y="11775"/>
                      <a:pt x="7861" y="12089"/>
                      <a:pt x="7708" y="12307"/>
                    </a:cubicBezTo>
                    <a:lnTo>
                      <a:pt x="7687" y="12338"/>
                    </a:lnTo>
                    <a:cubicBezTo>
                      <a:pt x="7520" y="12575"/>
                      <a:pt x="7240" y="12656"/>
                      <a:pt x="6997" y="12538"/>
                    </a:cubicBezTo>
                    <a:cubicBezTo>
                      <a:pt x="6494" y="12299"/>
                      <a:pt x="5955" y="12180"/>
                      <a:pt x="5412" y="12191"/>
                    </a:cubicBezTo>
                    <a:cubicBezTo>
                      <a:pt x="3216" y="12227"/>
                      <a:pt x="1438" y="14335"/>
                      <a:pt x="1455" y="16881"/>
                    </a:cubicBezTo>
                    <a:cubicBezTo>
                      <a:pt x="1472" y="19453"/>
                      <a:pt x="3284" y="21522"/>
                      <a:pt x="5502" y="21502"/>
                    </a:cubicBezTo>
                    <a:cubicBezTo>
                      <a:pt x="5517" y="21502"/>
                      <a:pt x="5532" y="21502"/>
                      <a:pt x="5547" y="21502"/>
                    </a:cubicBezTo>
                    <a:cubicBezTo>
                      <a:pt x="7691" y="21455"/>
                      <a:pt x="9442" y="19429"/>
                      <a:pt x="9486" y="16943"/>
                    </a:cubicBezTo>
                    <a:cubicBezTo>
                      <a:pt x="9510" y="15656"/>
                      <a:pt x="9072" y="14415"/>
                      <a:pt x="8277" y="13517"/>
                    </a:cubicBezTo>
                    <a:cubicBezTo>
                      <a:pt x="8087" y="13305"/>
                      <a:pt x="8039" y="12973"/>
                      <a:pt x="8161" y="12702"/>
                    </a:cubicBezTo>
                    <a:lnTo>
                      <a:pt x="8167" y="12688"/>
                    </a:lnTo>
                    <a:cubicBezTo>
                      <a:pt x="8282" y="12433"/>
                      <a:pt x="8539" y="12311"/>
                      <a:pt x="8776" y="12400"/>
                    </a:cubicBezTo>
                    <a:cubicBezTo>
                      <a:pt x="8938" y="12461"/>
                      <a:pt x="9106" y="12500"/>
                      <a:pt x="9276" y="12518"/>
                    </a:cubicBezTo>
                    <a:cubicBezTo>
                      <a:pt x="10167" y="12612"/>
                      <a:pt x="11027" y="12103"/>
                      <a:pt x="11483" y="11210"/>
                    </a:cubicBezTo>
                    <a:cubicBezTo>
                      <a:pt x="11768" y="10642"/>
                      <a:pt x="12291" y="10292"/>
                      <a:pt x="12857" y="10289"/>
                    </a:cubicBezTo>
                    <a:lnTo>
                      <a:pt x="12857" y="10289"/>
                    </a:lnTo>
                    <a:cubicBezTo>
                      <a:pt x="13302" y="10292"/>
                      <a:pt x="13692" y="10635"/>
                      <a:pt x="13814" y="11131"/>
                    </a:cubicBezTo>
                    <a:cubicBezTo>
                      <a:pt x="14429" y="13558"/>
                      <a:pt x="16626" y="14948"/>
                      <a:pt x="18720" y="14234"/>
                    </a:cubicBezTo>
                    <a:cubicBezTo>
                      <a:pt x="20436" y="13649"/>
                      <a:pt x="21599" y="11800"/>
                      <a:pt x="21556" y="9727"/>
                    </a:cubicBezTo>
                    <a:cubicBezTo>
                      <a:pt x="21505" y="7248"/>
                      <a:pt x="19730" y="5248"/>
                      <a:pt x="17590" y="5257"/>
                    </a:cubicBezTo>
                    <a:close/>
                  </a:path>
                </a:pathLst>
              </a:custGeom>
              <a:gradFill flip="none" rotWithShape="1">
                <a:gsLst>
                  <a:gs pos="22846">
                    <a:srgbClr val="FFFFFF"/>
                  </a:gs>
                  <a:gs pos="63322">
                    <a:srgbClr val="E6EAEB"/>
                  </a:gs>
                  <a:gs pos="99960">
                    <a:srgbClr val="CDD5D8"/>
                  </a:gs>
                </a:gsLst>
                <a:lin ang="3940222" scaled="0"/>
              </a:gradFill>
              <a:ln w="12700" cap="flat">
                <a:noFill/>
                <a:miter lim="400000"/>
              </a:ln>
              <a:effectLst>
                <a:outerShdw blurRad="304800" dist="177800" dir="2315233" rotWithShape="0">
                  <a:srgbClr val="000000">
                    <a:alpha val="38297"/>
                  </a:srgbClr>
                </a:outerShdw>
              </a:effectLst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 defTabSz="1828800">
                  <a:defRPr sz="3600" b="0">
                    <a:solidFill>
                      <a:srgbClr val="FFFFFF"/>
                    </a:solidFill>
                    <a:latin typeface="Avenir Next Regular"/>
                    <a:ea typeface="Avenir Next Regular"/>
                    <a:cs typeface="Avenir Next Regular"/>
                    <a:sym typeface="Avenir Next Regular"/>
                  </a:defRPr>
                </a:pPr>
                <a:endParaRPr/>
              </a:p>
            </p:txBody>
          </p:sp>
          <p:sp>
            <p:nvSpPr>
              <p:cNvPr id="26" name="Freeform 18"/>
              <p:cNvSpPr/>
              <p:nvPr/>
            </p:nvSpPr>
            <p:spPr>
              <a:xfrm rot="18900000">
                <a:off x="1144717" y="4746290"/>
                <a:ext cx="2840412" cy="2842939"/>
              </a:xfrm>
              <a:prstGeom prst="ellipse">
                <a:avLst/>
              </a:prstGeom>
              <a:gradFill flip="none" rotWithShape="1">
                <a:gsLst>
                  <a:gs pos="0">
                    <a:srgbClr val="AFEAFF"/>
                  </a:gs>
                  <a:gs pos="65000">
                    <a:srgbClr val="00B0F0"/>
                  </a:gs>
                </a:gsLst>
                <a:lin ang="6309694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7" name="Freeform 20"/>
              <p:cNvSpPr/>
              <p:nvPr/>
            </p:nvSpPr>
            <p:spPr>
              <a:xfrm rot="18900000">
                <a:off x="1233231" y="4834882"/>
                <a:ext cx="2663383" cy="2665752"/>
              </a:xfrm>
              <a:prstGeom prst="ellipse">
                <a:avLst/>
              </a:prstGeom>
              <a:noFill/>
              <a:ln w="50800" cap="flat">
                <a:solidFill>
                  <a:srgbClr val="FFFFFF"/>
                </a:solidFill>
                <a:prstDash val="solid"/>
                <a:miter lim="8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 defTabSz="1828800">
                  <a:defRPr sz="36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28" name="Freeform 22"/>
              <p:cNvSpPr/>
              <p:nvPr/>
            </p:nvSpPr>
            <p:spPr>
              <a:xfrm>
                <a:off x="635969" y="702415"/>
                <a:ext cx="2362434" cy="2364538"/>
              </a:xfrm>
              <a:prstGeom prst="ellipse">
                <a:avLst/>
              </a:prstGeom>
              <a:gradFill flip="none" rotWithShape="1">
                <a:gsLst>
                  <a:gs pos="0">
                    <a:srgbClr val="FFA200"/>
                  </a:gs>
                  <a:gs pos="100000">
                    <a:srgbClr val="FF3320"/>
                  </a:gs>
                </a:gsLst>
                <a:lin ang="3174155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9" name="Freeform 24"/>
              <p:cNvSpPr/>
              <p:nvPr/>
            </p:nvSpPr>
            <p:spPr>
              <a:xfrm>
                <a:off x="5900229" y="2412988"/>
                <a:ext cx="2790193" cy="2792677"/>
              </a:xfrm>
              <a:prstGeom prst="ellipse">
                <a:avLst/>
              </a:prstGeom>
              <a:noFill/>
              <a:ln w="88900" cap="flat">
                <a:solidFill>
                  <a:srgbClr val="CC2BBC"/>
                </a:solidFill>
                <a:prstDash val="solid"/>
                <a:miter lim="8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 defTabSz="1828800">
                  <a:defRPr sz="36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30" name="Freeform 26"/>
              <p:cNvSpPr/>
              <p:nvPr/>
            </p:nvSpPr>
            <p:spPr>
              <a:xfrm>
                <a:off x="3125030" y="2802798"/>
                <a:ext cx="2011267" cy="2013056"/>
              </a:xfrm>
              <a:prstGeom prst="ellipse">
                <a:avLst/>
              </a:prstGeom>
              <a:gradFill flip="none" rotWithShape="1">
                <a:gsLst>
                  <a:gs pos="0">
                    <a:srgbClr val="C3FF00"/>
                  </a:gs>
                  <a:gs pos="100000">
                    <a:srgbClr val="54B005"/>
                  </a:gs>
                </a:gsLst>
                <a:lin ang="3174155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1" name="Freeform 27"/>
              <p:cNvSpPr/>
              <p:nvPr/>
            </p:nvSpPr>
            <p:spPr>
              <a:xfrm rot="16740000">
                <a:off x="3247950" y="2925851"/>
                <a:ext cx="1764509" cy="1766079"/>
              </a:xfrm>
              <a:prstGeom prst="ellipse">
                <a:avLst/>
              </a:prstGeom>
              <a:gradFill flip="none" rotWithShape="1">
                <a:gsLst>
                  <a:gs pos="22846">
                    <a:srgbClr val="FFFFFF"/>
                  </a:gs>
                  <a:gs pos="63322">
                    <a:srgbClr val="E6EAEB"/>
                  </a:gs>
                  <a:gs pos="99960">
                    <a:srgbClr val="CDD5D8"/>
                  </a:gs>
                </a:gsLst>
                <a:lin ang="7130667" scaled="0"/>
              </a:gradFill>
              <a:ln w="19050" cap="rnd">
                <a:solidFill>
                  <a:srgbClr val="FFFFFF"/>
                </a:solidFill>
                <a:prstDash val="solid"/>
                <a:miter lim="800000"/>
              </a:ln>
              <a:effectLst>
                <a:outerShdw blurRad="304800" dist="177800" dir="2315233" rotWithShape="0">
                  <a:srgbClr val="000000">
                    <a:alpha val="38297"/>
                  </a:srgbClr>
                </a:outerShdw>
              </a:effectLst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 defTabSz="1828800">
                  <a:defRPr sz="3600" b="0">
                    <a:solidFill>
                      <a:srgbClr val="FFFFFF"/>
                    </a:solidFill>
                    <a:latin typeface="Avenir Next Regular"/>
                    <a:ea typeface="Avenir Next Regular"/>
                    <a:cs typeface="Avenir Next Regular"/>
                    <a:sym typeface="Avenir Next Regular"/>
                  </a:defRPr>
                </a:pPr>
                <a:endParaRPr/>
              </a:p>
            </p:txBody>
          </p:sp>
          <p:sp>
            <p:nvSpPr>
              <p:cNvPr id="32" name="Freeform 29"/>
              <p:cNvSpPr/>
              <p:nvPr/>
            </p:nvSpPr>
            <p:spPr>
              <a:xfrm rot="16996800">
                <a:off x="93783" y="3736408"/>
                <a:ext cx="920190" cy="921010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 defTabSz="1828800">
                  <a:defRPr sz="36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33" name="Freeform 31"/>
              <p:cNvSpPr/>
              <p:nvPr/>
            </p:nvSpPr>
            <p:spPr>
              <a:xfrm>
                <a:off x="5900229" y="6597663"/>
                <a:ext cx="679936" cy="680541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 defTabSz="1828800">
                  <a:defRPr sz="36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34" name="Freeform 33"/>
              <p:cNvSpPr/>
              <p:nvPr/>
            </p:nvSpPr>
            <p:spPr>
              <a:xfrm>
                <a:off x="3795392" y="0"/>
                <a:ext cx="999312" cy="1000200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 defTabSz="1828800">
                  <a:defRPr sz="36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35" name="Freeform 39"/>
              <p:cNvSpPr/>
              <p:nvPr/>
            </p:nvSpPr>
            <p:spPr>
              <a:xfrm>
                <a:off x="665544" y="5838084"/>
                <a:ext cx="3236715" cy="22617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38" h="19850" extrusionOk="0">
                    <a:moveTo>
                      <a:pt x="20738" y="14711"/>
                    </a:moveTo>
                    <a:cubicBezTo>
                      <a:pt x="16397" y="21014"/>
                      <a:pt x="8902" y="21600"/>
                      <a:pt x="3998" y="16020"/>
                    </a:cubicBezTo>
                    <a:cubicBezTo>
                      <a:pt x="488" y="12024"/>
                      <a:pt x="-862" y="5745"/>
                      <a:pt x="555" y="0"/>
                    </a:cubicBezTo>
                  </a:path>
                </a:pathLst>
              </a:custGeom>
              <a:noFill/>
              <a:ln w="12700" cap="rnd">
                <a:solidFill>
                  <a:schemeClr val="bg1"/>
                </a:solidFill>
                <a:prstDash val="solid"/>
                <a:miter lim="8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 defTabSz="1828800">
                  <a:defRPr sz="36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36" name="Freeform 42"/>
              <p:cNvSpPr/>
              <p:nvPr/>
            </p:nvSpPr>
            <p:spPr>
              <a:xfrm>
                <a:off x="141968" y="208644"/>
                <a:ext cx="1675217" cy="29338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365" h="21599" extrusionOk="0">
                    <a:moveTo>
                      <a:pt x="6565" y="21599"/>
                    </a:moveTo>
                    <a:cubicBezTo>
                      <a:pt x="-1459" y="17095"/>
                      <a:pt x="-2235" y="9299"/>
                      <a:pt x="4830" y="4185"/>
                    </a:cubicBezTo>
                    <a:cubicBezTo>
                      <a:pt x="8507" y="1523"/>
                      <a:pt x="13802" y="-1"/>
                      <a:pt x="19365" y="0"/>
                    </a:cubicBezTo>
                  </a:path>
                </a:pathLst>
              </a:custGeom>
              <a:noFill/>
              <a:ln w="12700" cap="rnd">
                <a:solidFill>
                  <a:schemeClr val="bg1"/>
                </a:solidFill>
                <a:prstDash val="solid"/>
                <a:miter lim="8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 defTabSz="1828800">
                  <a:defRPr sz="36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pic>
            <p:nvPicPr>
              <p:cNvPr id="37" name="Picture 43" descr="Picture 43"/>
              <p:cNvPicPr>
                <a:picLocks noChangeAspect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>
              <a:xfrm>
                <a:off x="2903600" y="1455323"/>
                <a:ext cx="1029660" cy="1609143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38" name="Picture 49" descr="Picture 49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>
              <a:xfrm>
                <a:off x="4874972" y="3808174"/>
                <a:ext cx="1571583" cy="2024988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39" name="Freeform 52"/>
              <p:cNvSpPr/>
              <p:nvPr/>
            </p:nvSpPr>
            <p:spPr>
              <a:xfrm>
                <a:off x="6936392" y="1763743"/>
                <a:ext cx="2401809" cy="40908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205" h="20758" extrusionOk="0">
                    <a:moveTo>
                      <a:pt x="0" y="162"/>
                    </a:moveTo>
                    <a:cubicBezTo>
                      <a:pt x="9347" y="-842"/>
                      <a:pt x="18273" y="2918"/>
                      <a:pt x="19936" y="8561"/>
                    </a:cubicBezTo>
                    <a:cubicBezTo>
                      <a:pt x="21600" y="14204"/>
                      <a:pt x="15371" y="19593"/>
                      <a:pt x="6024" y="20597"/>
                    </a:cubicBezTo>
                    <a:cubicBezTo>
                      <a:pt x="5032" y="20704"/>
                      <a:pt x="4027" y="20758"/>
                      <a:pt x="3020" y="20758"/>
                    </a:cubicBezTo>
                  </a:path>
                </a:pathLst>
              </a:custGeom>
              <a:noFill/>
              <a:ln w="12700" cap="rnd">
                <a:solidFill>
                  <a:schemeClr val="bg1"/>
                </a:solidFill>
                <a:prstDash val="solid"/>
                <a:miter lim="8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 defTabSz="1828800">
                  <a:defRPr sz="36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40" name="Freeform 13"/>
              <p:cNvSpPr/>
              <p:nvPr/>
            </p:nvSpPr>
            <p:spPr>
              <a:xfrm>
                <a:off x="6055639" y="2563598"/>
                <a:ext cx="2480561" cy="2494296"/>
              </a:xfrm>
              <a:prstGeom prst="ellipse">
                <a:avLst/>
              </a:prstGeom>
              <a:gradFill flip="none" rotWithShape="1">
                <a:gsLst>
                  <a:gs pos="0">
                    <a:srgbClr val="FF00C5"/>
                  </a:gs>
                  <a:gs pos="100000">
                    <a:srgbClr val="9C00BD"/>
                  </a:gs>
                </a:gsLst>
                <a:lin ang="3174155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41" name="Freeform 22"/>
              <p:cNvSpPr/>
              <p:nvPr/>
            </p:nvSpPr>
            <p:spPr>
              <a:xfrm>
                <a:off x="555479" y="626674"/>
                <a:ext cx="2523411" cy="2525658"/>
              </a:xfrm>
              <a:prstGeom prst="ellipse">
                <a:avLst/>
              </a:prstGeom>
              <a:noFill/>
              <a:ln w="50800" cap="flat">
                <a:solidFill>
                  <a:srgbClr val="EF8735"/>
                </a:solidFill>
                <a:prstDash val="solid"/>
                <a:miter lim="8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>
              <a:off x="5110175" y="3754816"/>
              <a:ext cx="12573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solidFill>
                    <a:srgbClr val="C00000"/>
                  </a:solidFill>
                </a:rPr>
                <a:t>БЮДЖЕТ</a:t>
              </a:r>
              <a:endParaRPr lang="ru-RU" sz="2000" b="1" dirty="0">
                <a:solidFill>
                  <a:srgbClr val="C00000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559900" y="2642182"/>
              <a:ext cx="1550817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2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1 400 </a:t>
              </a:r>
              <a:r>
                <a:rPr lang="ru-RU" sz="2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031,6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776162" y="3751310"/>
              <a:ext cx="1550817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2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1 446 412,6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107074" y="5089221"/>
              <a:ext cx="1550817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2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- 46 381,0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762016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47894" y="76203"/>
            <a:ext cx="77247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7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Удельный вес по собственным полномочиям в расходах бюджета городского округа</a:t>
            </a:r>
            <a:r>
              <a:rPr lang="ru-RU" sz="23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%</a:t>
            </a:r>
            <a:endParaRPr lang="ru-RU" sz="23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Oval 13"/>
          <p:cNvSpPr>
            <a:spLocks noChangeArrowheads="1"/>
          </p:cNvSpPr>
          <p:nvPr/>
        </p:nvSpPr>
        <p:spPr bwMode="auto">
          <a:xfrm>
            <a:off x="8172450" y="6453188"/>
            <a:ext cx="790575" cy="288925"/>
          </a:xfrm>
          <a:prstGeom prst="ellipse">
            <a:avLst/>
          </a:prstGeom>
          <a:solidFill>
            <a:sysClr val="window" lastClr="FFFFFF"/>
          </a:solidFill>
          <a:ln w="25400">
            <a:solidFill>
              <a:srgbClr val="00206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 kern="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20</a:t>
            </a:r>
            <a:endParaRPr lang="ru-RU" b="1" kern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61775" y="1124744"/>
            <a:ext cx="9269420" cy="5564572"/>
            <a:chOff x="-61775" y="1124744"/>
            <a:chExt cx="9269420" cy="5564572"/>
          </a:xfrm>
        </p:grpSpPr>
        <p:grpSp>
          <p:nvGrpSpPr>
            <p:cNvPr id="6" name="Группа 5"/>
            <p:cNvGrpSpPr/>
            <p:nvPr/>
          </p:nvGrpSpPr>
          <p:grpSpPr>
            <a:xfrm>
              <a:off x="-61775" y="1124744"/>
              <a:ext cx="9269420" cy="5564572"/>
              <a:chOff x="-61775" y="1124744"/>
              <a:chExt cx="9269420" cy="5564572"/>
            </a:xfrm>
          </p:grpSpPr>
          <p:grpSp>
            <p:nvGrpSpPr>
              <p:cNvPr id="7" name="Группа 6"/>
              <p:cNvGrpSpPr/>
              <p:nvPr/>
            </p:nvGrpSpPr>
            <p:grpSpPr>
              <a:xfrm>
                <a:off x="-61775" y="1124744"/>
                <a:ext cx="9269420" cy="2285340"/>
                <a:chOff x="-61775" y="1454421"/>
                <a:chExt cx="9269420" cy="2285340"/>
              </a:xfrm>
            </p:grpSpPr>
            <p:sp>
              <p:nvSpPr>
                <p:cNvPr id="9" name="Oval 563"/>
                <p:cNvSpPr>
                  <a:spLocks noChangeArrowheads="1"/>
                </p:cNvSpPr>
                <p:nvPr/>
              </p:nvSpPr>
              <p:spPr bwMode="auto">
                <a:xfrm flipV="1">
                  <a:off x="833813" y="2796893"/>
                  <a:ext cx="832598" cy="1178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alpha val="50000"/>
                      </a:srgbClr>
                    </a:gs>
                    <a:gs pos="100000">
                      <a:srgbClr val="000000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pPr algn="ctr" fontAlgn="base" latinLnBrk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kumimoji="1" lang="ko-KR" altLang="ko-KR" kern="0">
                    <a:solidFill>
                      <a:srgbClr val="000000"/>
                    </a:solidFill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10" name="Rectangle 17"/>
                <p:cNvSpPr>
                  <a:spLocks noChangeArrowheads="1"/>
                </p:cNvSpPr>
                <p:nvPr/>
              </p:nvSpPr>
              <p:spPr bwMode="gray">
                <a:xfrm rot="20095693">
                  <a:off x="1552981" y="2762910"/>
                  <a:ext cx="390901" cy="389703"/>
                </a:xfrm>
                <a:prstGeom prst="rightArrow">
                  <a:avLst>
                    <a:gd name="adj1" fmla="val 69120"/>
                    <a:gd name="adj2" fmla="val 66332"/>
                  </a:avLst>
                </a:prstGeom>
                <a:solidFill>
                  <a:schemeClr val="bg1">
                    <a:alpha val="60000"/>
                  </a:schemeClr>
                </a:solidFill>
                <a:ln w="25400">
                  <a:noFill/>
                </a:ln>
                <a:effectLst>
                  <a:outerShdw blurRad="225425" dist="38100" dir="5220000" algn="ctr">
                    <a:srgbClr val="000000">
                      <a:alpha val="33000"/>
                    </a:srgbClr>
                  </a:outerShdw>
                </a:effectLst>
                <a:scene3d>
                  <a:camera prst="orthographicFront"/>
                  <a:lightRig rig="flat" dir="t"/>
                </a:scene3d>
                <a:sp3d contourW="19050">
                  <a:bevelT w="101600" prst="artDeco"/>
                  <a:bevelB w="0" h="0"/>
                  <a:contourClr>
                    <a:schemeClr val="bg1"/>
                  </a:contourClr>
                </a:sp3d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anchor="ctr">
                  <a:sp3d/>
                </a:bodyPr>
                <a:lstStyle/>
                <a:p>
                  <a:pPr marL="0" lvl="2" algn="ctr" eaLnBrk="0" fontAlgn="ctr" hangingPunct="0">
                    <a:buClr>
                      <a:srgbClr val="FF0000"/>
                    </a:buClr>
                    <a:buSzPct val="70000"/>
                    <a:tabLst>
                      <a:tab pos="136525" algn="l"/>
                    </a:tabLst>
                    <a:defRPr/>
                  </a:pPr>
                  <a:endParaRPr lang="zh-CN" altLang="en-US" sz="1400" dirty="0">
                    <a:solidFill>
                      <a:prstClr val="black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1" name="Rectangle 17"/>
                <p:cNvSpPr>
                  <a:spLocks noChangeArrowheads="1"/>
                </p:cNvSpPr>
                <p:nvPr/>
              </p:nvSpPr>
              <p:spPr bwMode="gray">
                <a:xfrm rot="1932140">
                  <a:off x="3470698" y="2789435"/>
                  <a:ext cx="398143" cy="450266"/>
                </a:xfrm>
                <a:prstGeom prst="rightArrow">
                  <a:avLst>
                    <a:gd name="adj1" fmla="val 69120"/>
                    <a:gd name="adj2" fmla="val 66332"/>
                  </a:avLst>
                </a:prstGeom>
                <a:solidFill>
                  <a:schemeClr val="bg1">
                    <a:alpha val="60000"/>
                  </a:schemeClr>
                </a:solidFill>
                <a:ln w="25400">
                  <a:noFill/>
                </a:ln>
                <a:effectLst>
                  <a:outerShdw blurRad="225425" dist="38100" dir="5220000" algn="ctr">
                    <a:srgbClr val="000000">
                      <a:alpha val="33000"/>
                    </a:srgbClr>
                  </a:outerShdw>
                </a:effectLst>
                <a:scene3d>
                  <a:camera prst="orthographicFront"/>
                  <a:lightRig rig="flat" dir="t"/>
                </a:scene3d>
                <a:sp3d contourW="19050">
                  <a:bevelT w="101600" prst="artDeco"/>
                  <a:bevelB w="0" h="0"/>
                  <a:contourClr>
                    <a:schemeClr val="bg1"/>
                  </a:contourClr>
                </a:sp3d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anchor="ctr">
                  <a:sp3d/>
                </a:bodyPr>
                <a:lstStyle/>
                <a:p>
                  <a:pPr marL="0" lvl="2" algn="ctr" eaLnBrk="0" fontAlgn="ctr" hangingPunct="0">
                    <a:buClr>
                      <a:srgbClr val="FF0000"/>
                    </a:buClr>
                    <a:buSzPct val="70000"/>
                    <a:tabLst>
                      <a:tab pos="136525" algn="l"/>
                    </a:tabLst>
                    <a:defRPr/>
                  </a:pPr>
                  <a:endParaRPr lang="zh-CN" altLang="en-US" sz="1400" dirty="0">
                    <a:solidFill>
                      <a:prstClr val="black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grpSp>
              <p:nvGrpSpPr>
                <p:cNvPr id="12" name="Группа 11"/>
                <p:cNvGrpSpPr/>
                <p:nvPr/>
              </p:nvGrpSpPr>
              <p:grpSpPr>
                <a:xfrm>
                  <a:off x="1901004" y="1603939"/>
                  <a:ext cx="1584124" cy="2050645"/>
                  <a:chOff x="1951953" y="1485189"/>
                  <a:chExt cx="1584124" cy="2050645"/>
                </a:xfrm>
              </p:grpSpPr>
              <p:grpSp>
                <p:nvGrpSpPr>
                  <p:cNvPr id="72" name="Группа 71"/>
                  <p:cNvGrpSpPr/>
                  <p:nvPr/>
                </p:nvGrpSpPr>
                <p:grpSpPr>
                  <a:xfrm>
                    <a:off x="1951953" y="1485189"/>
                    <a:ext cx="1584124" cy="2050645"/>
                    <a:chOff x="2133959" y="1743955"/>
                    <a:chExt cx="1719026" cy="1891610"/>
                  </a:xfrm>
                </p:grpSpPr>
                <p:grpSp>
                  <p:nvGrpSpPr>
                    <p:cNvPr id="75" name="Группа 74"/>
                    <p:cNvGrpSpPr/>
                    <p:nvPr/>
                  </p:nvGrpSpPr>
                  <p:grpSpPr>
                    <a:xfrm>
                      <a:off x="2338281" y="1743955"/>
                      <a:ext cx="1265400" cy="1091112"/>
                      <a:chOff x="1295838" y="1059780"/>
                      <a:chExt cx="1265400" cy="1091112"/>
                    </a:xfrm>
                  </p:grpSpPr>
                  <p:sp>
                    <p:nvSpPr>
                      <p:cNvPr id="83" name="Oval 50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295838" y="1130841"/>
                        <a:ext cx="1265400" cy="1020051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9F5FCF"/>
                          </a:gs>
                          <a:gs pos="100000">
                            <a:srgbClr val="7030A0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19050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 fontAlgn="base" latinLnBrk="1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kumimoji="1" lang="ko-KR" altLang="ko-KR">
                          <a:solidFill>
                            <a:srgbClr val="FFFFFF"/>
                          </a:solidFill>
                          <a:latin typeface="Arial Black" pitchFamily="34" charset="0"/>
                          <a:ea typeface="Gulim" pitchFamily="34" charset="-127"/>
                        </a:endParaRPr>
                      </a:p>
                    </p:txBody>
                  </p:sp>
                  <p:sp>
                    <p:nvSpPr>
                      <p:cNvPr id="84" name="Oval 50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21963" y="1059780"/>
                        <a:ext cx="615950" cy="541544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FFFFFF">
                              <a:alpha val="50000"/>
                            </a:srgbClr>
                          </a:gs>
                          <a:gs pos="100000">
                            <a:srgbClr val="0000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 fontAlgn="base" latinLnBrk="1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/>
                        </a:pPr>
                        <a:endParaRPr kumimoji="1" lang="ko-KR" altLang="ko-KR" kern="0">
                          <a:solidFill>
                            <a:srgbClr val="000000"/>
                          </a:solidFill>
                          <a:latin typeface="Gulim" pitchFamily="34" charset="-127"/>
                          <a:ea typeface="Gulim" pitchFamily="34" charset="-127"/>
                        </a:endParaRPr>
                      </a:p>
                    </p:txBody>
                  </p:sp>
                </p:grpSp>
                <p:grpSp>
                  <p:nvGrpSpPr>
                    <p:cNvPr id="76" name="Группа 75"/>
                    <p:cNvGrpSpPr/>
                    <p:nvPr/>
                  </p:nvGrpSpPr>
                  <p:grpSpPr>
                    <a:xfrm>
                      <a:off x="2133959" y="2462839"/>
                      <a:ext cx="1719026" cy="1172726"/>
                      <a:chOff x="2888059" y="1132179"/>
                      <a:chExt cx="1719026" cy="1172726"/>
                    </a:xfrm>
                  </p:grpSpPr>
                  <p:sp>
                    <p:nvSpPr>
                      <p:cNvPr id="77" name="AutoShape 50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968349" y="1132179"/>
                        <a:ext cx="1513466" cy="1120978"/>
                      </a:xfrm>
                      <a:prstGeom prst="roundRect">
                        <a:avLst>
                          <a:gd name="adj" fmla="val 5074"/>
                        </a:avLst>
                      </a:prstGeom>
                      <a:solidFill>
                        <a:srgbClr val="FFFFFF"/>
                      </a:solidFill>
                      <a:ln w="57150" algn="ctr">
                        <a:solidFill>
                          <a:schemeClr val="accent4">
                            <a:lumMod val="75000"/>
                          </a:schemeClr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pPr fontAlgn="base" latinLnBrk="1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/>
                        </a:pPr>
                        <a:endParaRPr kumimoji="1" lang="ko-KR" altLang="en-US" kern="0">
                          <a:solidFill>
                            <a:srgbClr val="000000"/>
                          </a:solidFill>
                          <a:latin typeface="Gulim" pitchFamily="34" charset="-127"/>
                          <a:ea typeface="Gulim" pitchFamily="34" charset="-127"/>
                        </a:endParaRPr>
                      </a:p>
                    </p:txBody>
                  </p:sp>
                  <p:grpSp>
                    <p:nvGrpSpPr>
                      <p:cNvPr id="78" name="Группа 77"/>
                      <p:cNvGrpSpPr/>
                      <p:nvPr/>
                    </p:nvGrpSpPr>
                    <p:grpSpPr>
                      <a:xfrm>
                        <a:off x="2888059" y="1417621"/>
                        <a:ext cx="1719026" cy="887284"/>
                        <a:chOff x="3851919" y="2923252"/>
                        <a:chExt cx="1728193" cy="433255"/>
                      </a:xfrm>
                    </p:grpSpPr>
                    <p:sp>
                      <p:nvSpPr>
                        <p:cNvPr id="79" name="AutoShape 51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851919" y="3053294"/>
                          <a:ext cx="1728193" cy="303213"/>
                        </a:xfrm>
                        <a:prstGeom prst="roundRect">
                          <a:avLst>
                            <a:gd name="adj" fmla="val 50000"/>
                          </a:avLst>
                        </a:prstGeom>
                        <a:gradFill rotWithShape="1">
                          <a:gsLst>
                            <a:gs pos="0">
                              <a:srgbClr val="000000">
                                <a:alpha val="50000"/>
                              </a:srgbClr>
                            </a:gs>
                            <a:gs pos="100000">
                              <a:srgbClr val="000000">
                                <a:gamma/>
                                <a:tint val="57647"/>
                                <a:invGamma/>
                                <a:alpha val="0"/>
                              </a:srgbClr>
                            </a:gs>
                          </a:gsLst>
                          <a:path path="shape">
                            <a:fillToRect l="50000" t="50000" r="50000" b="50000"/>
                          </a:path>
                        </a:gradFill>
                        <a:ln w="9525" algn="ctr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 fontAlgn="base" latinLnBrk="1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/>
                          </a:pPr>
                          <a:endParaRPr kumimoji="1" lang="ko-KR" altLang="en-US" kern="0">
                            <a:solidFill>
                              <a:srgbClr val="000000"/>
                            </a:solidFill>
                            <a:latin typeface="Gulim" pitchFamily="34" charset="-127"/>
                            <a:ea typeface="Gulim" pitchFamily="34" charset="-127"/>
                          </a:endParaRPr>
                        </a:p>
                      </p:txBody>
                    </p:sp>
                    <p:grpSp>
                      <p:nvGrpSpPr>
                        <p:cNvPr id="80" name="Группа 79"/>
                        <p:cNvGrpSpPr/>
                        <p:nvPr/>
                      </p:nvGrpSpPr>
                      <p:grpSpPr>
                        <a:xfrm>
                          <a:off x="4028020" y="2923252"/>
                          <a:ext cx="1362031" cy="289953"/>
                          <a:chOff x="3642098" y="2760190"/>
                          <a:chExt cx="2189163" cy="444500"/>
                        </a:xfrm>
                      </p:grpSpPr>
                      <p:sp>
                        <p:nvSpPr>
                          <p:cNvPr id="81" name="AutoShape 51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3642098" y="2760190"/>
                            <a:ext cx="2189163" cy="444500"/>
                          </a:xfrm>
                          <a:prstGeom prst="roundRect">
                            <a:avLst>
                              <a:gd name="adj" fmla="val 50000"/>
                            </a:avLst>
                          </a:prstGeom>
                          <a:solidFill>
                            <a:srgbClr val="BF61FF">
                              <a:alpha val="49804"/>
                            </a:srgbClr>
                          </a:solidFill>
                          <a:ln>
                            <a:noFill/>
                          </a:ln>
                          <a:extLst>
                            <a:ext uri="{91240B29-F687-4F45-9708-019B960494DF}">
                              <a14:hiddenLine xmlns:a14="http://schemas.microsoft.com/office/drawing/2010/main" w="9525" algn="ctr">
                                <a:solidFill>
                                  <a:srgbClr val="000000"/>
                                </a:solidFill>
                                <a:round/>
                                <a:headEnd/>
                                <a:tailEnd/>
                              </a14:hiddenLine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pPr algn="ctr" fontAlgn="base" latinLnBrk="1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</a:pPr>
                            <a:endParaRPr kumimoji="1" lang="ko-KR" altLang="ko-KR" sz="1200">
                              <a:solidFill>
                                <a:srgbClr val="000000"/>
                              </a:solidFill>
                              <a:latin typeface="HY헤드라인M" pitchFamily="18" charset="-127"/>
                              <a:ea typeface="HY헤드라인M" pitchFamily="18" charset="-127"/>
                            </a:endParaRPr>
                          </a:p>
                        </p:txBody>
                      </p:sp>
                      <p:sp>
                        <p:nvSpPr>
                          <p:cNvPr id="82" name="Oval 51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V="1">
                            <a:off x="3642099" y="2795115"/>
                            <a:ext cx="2076450" cy="101600"/>
                          </a:xfrm>
                          <a:prstGeom prst="ellipse">
                            <a:avLst/>
                          </a:prstGeom>
                          <a:gradFill rotWithShape="1">
                            <a:gsLst>
                              <a:gs pos="0">
                                <a:srgbClr val="FFFFFF">
                                  <a:alpha val="50000"/>
                                </a:srgbClr>
                              </a:gs>
                              <a:gs pos="100000">
                                <a:srgbClr val="000000">
                                  <a:alpha val="0"/>
                                </a:srgbClr>
                              </a:gs>
                            </a:gsLst>
                            <a:path path="shape">
                              <a:fillToRect l="50000" t="50000" r="50000" b="50000"/>
                            </a:path>
                          </a:gradFill>
                          <a:ln>
                            <a:noFill/>
                          </a:ln>
                          <a:extLst>
                            <a:ext uri="{91240B29-F687-4F45-9708-019B960494DF}">
                              <a14:hiddenLine xmlns:a14="http://schemas.microsoft.com/office/drawing/2010/main" w="9525" algn="ctr">
                                <a:solidFill>
                                  <a:srgbClr val="000000"/>
                                </a:solidFill>
                                <a:round/>
                                <a:headEnd/>
                                <a:tailEnd/>
                              </a14:hiddenLine>
                            </a:ext>
                          </a:extLst>
                        </p:spPr>
                        <p:txBody>
                          <a:bodyPr rot="10800000" wrap="none" anchor="ctr"/>
                          <a:lstStyle/>
                          <a:p>
                            <a:pPr algn="ctr" fontAlgn="base" latinLnBrk="1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/>
                            </a:pPr>
                            <a:endParaRPr kumimoji="1" lang="ko-KR" altLang="ko-KR" kern="0">
                              <a:solidFill>
                                <a:srgbClr val="000000"/>
                              </a:solidFill>
                              <a:latin typeface="Gulim" pitchFamily="34" charset="-127"/>
                              <a:ea typeface="Gulim" pitchFamily="34" charset="-127"/>
                            </a:endParaRPr>
                          </a:p>
                        </p:txBody>
                      </p:sp>
                    </p:grpSp>
                  </p:grpSp>
                </p:grpSp>
              </p:grpSp>
              <p:sp>
                <p:nvSpPr>
                  <p:cNvPr id="73" name="TextBox 72"/>
                  <p:cNvSpPr txBox="1"/>
                  <p:nvPr/>
                </p:nvSpPr>
                <p:spPr>
                  <a:xfrm>
                    <a:off x="2398629" y="2655760"/>
                    <a:ext cx="633507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ru-RU" sz="2000" b="1" dirty="0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81,4</a:t>
                    </a:r>
                  </a:p>
                </p:txBody>
              </p:sp>
              <p:sp>
                <p:nvSpPr>
                  <p:cNvPr id="74" name="TextBox 73"/>
                  <p:cNvSpPr txBox="1"/>
                  <p:nvPr/>
                </p:nvSpPr>
                <p:spPr>
                  <a:xfrm>
                    <a:off x="2245051" y="1811602"/>
                    <a:ext cx="10282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ru-RU" b="1" dirty="0">
                        <a:solidFill>
                          <a:prstClr val="white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2022 год</a:t>
                    </a:r>
                  </a:p>
                </p:txBody>
              </p:sp>
            </p:grpSp>
            <p:grpSp>
              <p:nvGrpSpPr>
                <p:cNvPr id="13" name="Группа 12"/>
                <p:cNvGrpSpPr/>
                <p:nvPr/>
              </p:nvGrpSpPr>
              <p:grpSpPr>
                <a:xfrm>
                  <a:off x="-61775" y="1454421"/>
                  <a:ext cx="1679406" cy="2097197"/>
                  <a:chOff x="-23675" y="1335671"/>
                  <a:chExt cx="1679406" cy="2097197"/>
                </a:xfrm>
              </p:grpSpPr>
              <p:grpSp>
                <p:nvGrpSpPr>
                  <p:cNvPr id="59" name="Группа 58"/>
                  <p:cNvGrpSpPr/>
                  <p:nvPr/>
                </p:nvGrpSpPr>
                <p:grpSpPr>
                  <a:xfrm>
                    <a:off x="-23675" y="1335671"/>
                    <a:ext cx="1679406" cy="2097197"/>
                    <a:chOff x="589338" y="1940087"/>
                    <a:chExt cx="1822422" cy="1934552"/>
                  </a:xfrm>
                </p:grpSpPr>
                <p:grpSp>
                  <p:nvGrpSpPr>
                    <p:cNvPr id="61" name="Группа 60"/>
                    <p:cNvGrpSpPr/>
                    <p:nvPr/>
                  </p:nvGrpSpPr>
                  <p:grpSpPr>
                    <a:xfrm>
                      <a:off x="848544" y="1940087"/>
                      <a:ext cx="1261599" cy="1248980"/>
                      <a:chOff x="683967" y="2103050"/>
                      <a:chExt cx="1045176" cy="1038392"/>
                    </a:xfrm>
                  </p:grpSpPr>
                  <p:sp>
                    <p:nvSpPr>
                      <p:cNvPr id="70" name="Oval 51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683967" y="2276796"/>
                        <a:ext cx="1045176" cy="864646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D17B09"/>
                          </a:gs>
                          <a:gs pos="100000">
                            <a:srgbClr val="B9761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19050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 fontAlgn="base" latinLnBrk="1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kumimoji="1" lang="ko-KR" altLang="ko-KR">
                          <a:solidFill>
                            <a:srgbClr val="FFFFFF"/>
                          </a:solidFill>
                          <a:latin typeface="Arial Black" pitchFamily="34" charset="0"/>
                          <a:ea typeface="Gulim" pitchFamily="34" charset="-127"/>
                        </a:endParaRPr>
                      </a:p>
                    </p:txBody>
                  </p:sp>
                  <p:sp>
                    <p:nvSpPr>
                      <p:cNvPr id="71" name="Oval 51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918620" y="2103050"/>
                        <a:ext cx="615950" cy="620712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FFFFFF">
                              <a:alpha val="50000"/>
                            </a:srgbClr>
                          </a:gs>
                          <a:gs pos="100000">
                            <a:srgbClr val="0000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 fontAlgn="base" latinLnBrk="1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/>
                        </a:pPr>
                        <a:endParaRPr kumimoji="1" lang="ko-KR" altLang="ko-KR" kern="0">
                          <a:solidFill>
                            <a:srgbClr val="000000"/>
                          </a:solidFill>
                          <a:latin typeface="Gulim" pitchFamily="34" charset="-127"/>
                          <a:ea typeface="Gulim" pitchFamily="34" charset="-127"/>
                        </a:endParaRPr>
                      </a:p>
                    </p:txBody>
                  </p:sp>
                </p:grpSp>
                <p:grpSp>
                  <p:nvGrpSpPr>
                    <p:cNvPr id="62" name="Группа 61"/>
                    <p:cNvGrpSpPr/>
                    <p:nvPr/>
                  </p:nvGrpSpPr>
                  <p:grpSpPr>
                    <a:xfrm>
                      <a:off x="589338" y="2796896"/>
                      <a:ext cx="1822422" cy="1077743"/>
                      <a:chOff x="589337" y="2564903"/>
                      <a:chExt cx="2771775" cy="794484"/>
                    </a:xfrm>
                  </p:grpSpPr>
                  <p:sp>
                    <p:nvSpPr>
                      <p:cNvPr id="64" name="AutoShape 51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792537" y="2564903"/>
                        <a:ext cx="2301875" cy="794469"/>
                      </a:xfrm>
                      <a:prstGeom prst="roundRect">
                        <a:avLst>
                          <a:gd name="adj" fmla="val 5801"/>
                        </a:avLst>
                      </a:prstGeom>
                      <a:solidFill>
                        <a:srgbClr val="FFFFFF"/>
                      </a:solidFill>
                      <a:ln w="57150" algn="ctr">
                        <a:solidFill>
                          <a:srgbClr val="F69D26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pPr fontAlgn="base" latinLnBrk="1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/>
                        </a:pPr>
                        <a:endParaRPr kumimoji="1" lang="ko-KR" altLang="en-US" kern="0">
                          <a:solidFill>
                            <a:srgbClr val="000000"/>
                          </a:solidFill>
                          <a:latin typeface="Gulim" pitchFamily="34" charset="-127"/>
                          <a:ea typeface="Gulim" pitchFamily="34" charset="-127"/>
                        </a:endParaRPr>
                      </a:p>
                    </p:txBody>
                  </p:sp>
                  <p:grpSp>
                    <p:nvGrpSpPr>
                      <p:cNvPr id="65" name="Group 56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589337" y="2754625"/>
                        <a:ext cx="2771775" cy="604762"/>
                        <a:chOff x="318" y="2924"/>
                        <a:chExt cx="1746" cy="234"/>
                      </a:xfrm>
                    </p:grpSpPr>
                    <p:sp>
                      <p:nvSpPr>
                        <p:cNvPr id="66" name="AutoShape 56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18" y="3034"/>
                          <a:ext cx="1746" cy="124"/>
                        </a:xfrm>
                        <a:prstGeom prst="roundRect">
                          <a:avLst>
                            <a:gd name="adj" fmla="val 50000"/>
                          </a:avLst>
                        </a:prstGeom>
                        <a:gradFill rotWithShape="1">
                          <a:gsLst>
                            <a:gs pos="0">
                              <a:srgbClr val="000000">
                                <a:alpha val="50000"/>
                              </a:srgbClr>
                            </a:gs>
                            <a:gs pos="100000">
                              <a:srgbClr val="000000">
                                <a:gamma/>
                                <a:tint val="57647"/>
                                <a:invGamma/>
                                <a:alpha val="0"/>
                              </a:srgbClr>
                            </a:gs>
                          </a:gsLst>
                          <a:path path="shape">
                            <a:fillToRect l="50000" t="50000" r="50000" b="50000"/>
                          </a:path>
                        </a:gradFill>
                        <a:ln w="9525" algn="ctr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 fontAlgn="base" latinLnBrk="1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/>
                          </a:pPr>
                          <a:endParaRPr kumimoji="1" lang="ko-KR" altLang="en-US" kern="0">
                            <a:solidFill>
                              <a:srgbClr val="000000"/>
                            </a:solidFill>
                            <a:latin typeface="Gulim" pitchFamily="34" charset="-127"/>
                            <a:ea typeface="Gulim" pitchFamily="34" charset="-127"/>
                          </a:endParaRPr>
                        </a:p>
                      </p:txBody>
                    </p:sp>
                    <p:grpSp>
                      <p:nvGrpSpPr>
                        <p:cNvPr id="67" name="Group 56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472" y="2924"/>
                          <a:ext cx="1368" cy="215"/>
                          <a:chOff x="753" y="152"/>
                          <a:chExt cx="4451" cy="591"/>
                        </a:xfrm>
                      </p:grpSpPr>
                      <p:sp>
                        <p:nvSpPr>
                          <p:cNvPr id="68" name="AutoShape 56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865" y="152"/>
                            <a:ext cx="4339" cy="454"/>
                          </a:xfrm>
                          <a:prstGeom prst="roundRect">
                            <a:avLst>
                              <a:gd name="adj" fmla="val 50000"/>
                            </a:avLst>
                          </a:prstGeom>
                          <a:solidFill>
                            <a:srgbClr val="F69D26">
                              <a:alpha val="50195"/>
                            </a:srgbClr>
                          </a:solidFill>
                          <a:ln>
                            <a:noFill/>
                          </a:ln>
                          <a:extLst>
                            <a:ext uri="{91240B29-F687-4F45-9708-019B960494DF}">
                              <a14:hiddenLine xmlns:a14="http://schemas.microsoft.com/office/drawing/2010/main" w="9525" algn="ctr">
                                <a:solidFill>
                                  <a:srgbClr val="000000"/>
                                </a:solidFill>
                                <a:round/>
                                <a:headEnd/>
                                <a:tailEnd/>
                              </a14:hiddenLine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pPr algn="ctr" fontAlgn="base" latinLnBrk="1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/>
                            </a:pPr>
                            <a:endParaRPr kumimoji="1" lang="ko-KR" altLang="ko-KR" sz="1200" kern="0">
                              <a:solidFill>
                                <a:srgbClr val="000000"/>
                              </a:solidFill>
                              <a:latin typeface="HY헤드라인M" pitchFamily="18" charset="-127"/>
                              <a:ea typeface="HY헤드라인M" pitchFamily="18" charset="-127"/>
                            </a:endParaRPr>
                          </a:p>
                        </p:txBody>
                      </p:sp>
                      <p:sp>
                        <p:nvSpPr>
                          <p:cNvPr id="69" name="Oval 56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V="1">
                            <a:off x="753" y="628"/>
                            <a:ext cx="4253" cy="115"/>
                          </a:xfrm>
                          <a:prstGeom prst="ellipse">
                            <a:avLst/>
                          </a:prstGeom>
                          <a:gradFill rotWithShape="1">
                            <a:gsLst>
                              <a:gs pos="0">
                                <a:srgbClr val="FFFFFF">
                                  <a:alpha val="50000"/>
                                </a:srgbClr>
                              </a:gs>
                              <a:gs pos="100000">
                                <a:srgbClr val="000000">
                                  <a:alpha val="0"/>
                                </a:srgbClr>
                              </a:gs>
                            </a:gsLst>
                            <a:path path="shape">
                              <a:fillToRect l="50000" t="50000" r="50000" b="50000"/>
                            </a:path>
                          </a:gradFill>
                          <a:ln>
                            <a:noFill/>
                          </a:ln>
                          <a:extLst>
                            <a:ext uri="{91240B29-F687-4F45-9708-019B960494DF}">
                              <a14:hiddenLine xmlns:a14="http://schemas.microsoft.com/office/drawing/2010/main" w="9525" algn="ctr">
                                <a:solidFill>
                                  <a:srgbClr val="000000"/>
                                </a:solidFill>
                                <a:round/>
                                <a:headEnd/>
                                <a:tailEnd/>
                              </a14:hiddenLine>
                            </a:ext>
                          </a:extLst>
                        </p:spPr>
                        <p:txBody>
                          <a:bodyPr rot="10800000" wrap="none" anchor="ctr"/>
                          <a:lstStyle/>
                          <a:p>
                            <a:pPr algn="ctr" fontAlgn="base" latinLnBrk="1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/>
                            </a:pPr>
                            <a:endParaRPr kumimoji="1" lang="ko-KR" altLang="ko-KR" kern="0">
                              <a:solidFill>
                                <a:srgbClr val="000000"/>
                              </a:solidFill>
                              <a:latin typeface="Gulim" pitchFamily="34" charset="-127"/>
                              <a:ea typeface="Gulim" pitchFamily="34" charset="-127"/>
                            </a:endParaRPr>
                          </a:p>
                        </p:txBody>
                      </p:sp>
                    </p:grpSp>
                  </p:grpSp>
                </p:grpSp>
                <p:sp>
                  <p:nvSpPr>
                    <p:cNvPr id="63" name="TextBox 62"/>
                    <p:cNvSpPr txBox="1"/>
                    <p:nvPr/>
                  </p:nvSpPr>
                  <p:spPr>
                    <a:xfrm>
                      <a:off x="989419" y="2342878"/>
                      <a:ext cx="1115793" cy="340689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ru-RU" b="1" dirty="0">
                          <a:solidFill>
                            <a:prstClr val="white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 год</a:t>
                      </a:r>
                    </a:p>
                  </p:txBody>
                </p:sp>
              </p:grpSp>
              <p:sp>
                <p:nvSpPr>
                  <p:cNvPr id="60" name="TextBox 59"/>
                  <p:cNvSpPr txBox="1"/>
                  <p:nvPr/>
                </p:nvSpPr>
                <p:spPr>
                  <a:xfrm>
                    <a:off x="463680" y="2631927"/>
                    <a:ext cx="633507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ru-RU" sz="2000" b="1" dirty="0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77,6</a:t>
                    </a:r>
                  </a:p>
                </p:txBody>
              </p:sp>
            </p:grpSp>
            <p:grpSp>
              <p:nvGrpSpPr>
                <p:cNvPr id="14" name="Группа 13"/>
                <p:cNvGrpSpPr/>
                <p:nvPr/>
              </p:nvGrpSpPr>
              <p:grpSpPr>
                <a:xfrm>
                  <a:off x="5725650" y="1625614"/>
                  <a:ext cx="1584124" cy="2086270"/>
                  <a:chOff x="5846598" y="1506864"/>
                  <a:chExt cx="1584124" cy="2086270"/>
                </a:xfrm>
              </p:grpSpPr>
              <p:grpSp>
                <p:nvGrpSpPr>
                  <p:cNvPr id="46" name="Группа 45"/>
                  <p:cNvGrpSpPr/>
                  <p:nvPr/>
                </p:nvGrpSpPr>
                <p:grpSpPr>
                  <a:xfrm>
                    <a:off x="5846598" y="1506864"/>
                    <a:ext cx="1584124" cy="2086270"/>
                    <a:chOff x="2133959" y="1711093"/>
                    <a:chExt cx="1719026" cy="1924472"/>
                  </a:xfrm>
                </p:grpSpPr>
                <p:grpSp>
                  <p:nvGrpSpPr>
                    <p:cNvPr id="49" name="Группа 48"/>
                    <p:cNvGrpSpPr/>
                    <p:nvPr/>
                  </p:nvGrpSpPr>
                  <p:grpSpPr>
                    <a:xfrm>
                      <a:off x="2338281" y="1711093"/>
                      <a:ext cx="1265400" cy="1123974"/>
                      <a:chOff x="1295838" y="1026918"/>
                      <a:chExt cx="1265400" cy="1123974"/>
                    </a:xfrm>
                  </p:grpSpPr>
                  <p:sp>
                    <p:nvSpPr>
                      <p:cNvPr id="57" name="Oval 50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295838" y="1130841"/>
                        <a:ext cx="1265400" cy="1020051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AAE6"/>
                          </a:gs>
                          <a:gs pos="100000">
                            <a:srgbClr val="005D7E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19050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 fontAlgn="base" latinLnBrk="1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kumimoji="1" lang="ko-KR" altLang="ko-KR">
                          <a:solidFill>
                            <a:srgbClr val="FFFFFF"/>
                          </a:solidFill>
                          <a:latin typeface="Arial Black" pitchFamily="34" charset="0"/>
                          <a:ea typeface="Gulim" pitchFamily="34" charset="-127"/>
                        </a:endParaRPr>
                      </a:p>
                    </p:txBody>
                  </p:sp>
                  <p:sp>
                    <p:nvSpPr>
                      <p:cNvPr id="58" name="Oval 50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4849" y="1026918"/>
                        <a:ext cx="615950" cy="541544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FFFFFF">
                              <a:alpha val="50000"/>
                            </a:srgbClr>
                          </a:gs>
                          <a:gs pos="100000">
                            <a:srgbClr val="0000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 fontAlgn="base" latinLnBrk="1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/>
                        </a:pPr>
                        <a:endParaRPr kumimoji="1" lang="ko-KR" altLang="ko-KR" kern="0">
                          <a:solidFill>
                            <a:srgbClr val="000000"/>
                          </a:solidFill>
                          <a:latin typeface="Gulim" pitchFamily="34" charset="-127"/>
                          <a:ea typeface="Gulim" pitchFamily="34" charset="-127"/>
                        </a:endParaRPr>
                      </a:p>
                    </p:txBody>
                  </p:sp>
                </p:grpSp>
                <p:grpSp>
                  <p:nvGrpSpPr>
                    <p:cNvPr id="50" name="Группа 49"/>
                    <p:cNvGrpSpPr/>
                    <p:nvPr/>
                  </p:nvGrpSpPr>
                  <p:grpSpPr>
                    <a:xfrm>
                      <a:off x="2133959" y="2462839"/>
                      <a:ext cx="1719026" cy="1172726"/>
                      <a:chOff x="2888059" y="1132179"/>
                      <a:chExt cx="1719026" cy="1172726"/>
                    </a:xfrm>
                  </p:grpSpPr>
                  <p:sp>
                    <p:nvSpPr>
                      <p:cNvPr id="51" name="AutoShape 50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968349" y="1132179"/>
                        <a:ext cx="1513466" cy="1120978"/>
                      </a:xfrm>
                      <a:prstGeom prst="roundRect">
                        <a:avLst>
                          <a:gd name="adj" fmla="val 5074"/>
                        </a:avLst>
                      </a:prstGeom>
                      <a:solidFill>
                        <a:srgbClr val="FFFFFF"/>
                      </a:solidFill>
                      <a:ln w="57150" algn="ctr">
                        <a:solidFill>
                          <a:srgbClr val="0097CC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pPr fontAlgn="base" latinLnBrk="1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/>
                        </a:pPr>
                        <a:endParaRPr kumimoji="1" lang="ko-KR" altLang="en-US" kern="0">
                          <a:solidFill>
                            <a:srgbClr val="000000"/>
                          </a:solidFill>
                          <a:latin typeface="Gulim" pitchFamily="34" charset="-127"/>
                          <a:ea typeface="Gulim" pitchFamily="34" charset="-127"/>
                        </a:endParaRPr>
                      </a:p>
                    </p:txBody>
                  </p:sp>
                  <p:grpSp>
                    <p:nvGrpSpPr>
                      <p:cNvPr id="52" name="Группа 51"/>
                      <p:cNvGrpSpPr/>
                      <p:nvPr/>
                    </p:nvGrpSpPr>
                    <p:grpSpPr>
                      <a:xfrm>
                        <a:off x="2888059" y="1417621"/>
                        <a:ext cx="1719026" cy="887284"/>
                        <a:chOff x="3851919" y="2923252"/>
                        <a:chExt cx="1728193" cy="433255"/>
                      </a:xfrm>
                    </p:grpSpPr>
                    <p:sp>
                      <p:nvSpPr>
                        <p:cNvPr id="53" name="AutoShape 51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851919" y="3053294"/>
                          <a:ext cx="1728193" cy="303213"/>
                        </a:xfrm>
                        <a:prstGeom prst="roundRect">
                          <a:avLst>
                            <a:gd name="adj" fmla="val 50000"/>
                          </a:avLst>
                        </a:prstGeom>
                        <a:gradFill rotWithShape="1">
                          <a:gsLst>
                            <a:gs pos="0">
                              <a:srgbClr val="000000">
                                <a:alpha val="50000"/>
                              </a:srgbClr>
                            </a:gs>
                            <a:gs pos="100000">
                              <a:srgbClr val="000000">
                                <a:gamma/>
                                <a:tint val="57647"/>
                                <a:invGamma/>
                                <a:alpha val="0"/>
                              </a:srgbClr>
                            </a:gs>
                          </a:gsLst>
                          <a:path path="shape">
                            <a:fillToRect l="50000" t="50000" r="50000" b="50000"/>
                          </a:path>
                        </a:gradFill>
                        <a:ln w="9525" algn="ctr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 fontAlgn="base" latinLnBrk="1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/>
                          </a:pPr>
                          <a:endParaRPr kumimoji="1" lang="ko-KR" altLang="en-US" kern="0">
                            <a:solidFill>
                              <a:srgbClr val="000000"/>
                            </a:solidFill>
                            <a:latin typeface="Gulim" pitchFamily="34" charset="-127"/>
                            <a:ea typeface="Gulim" pitchFamily="34" charset="-127"/>
                          </a:endParaRPr>
                        </a:p>
                      </p:txBody>
                    </p:sp>
                    <p:grpSp>
                      <p:nvGrpSpPr>
                        <p:cNvPr id="54" name="Группа 53"/>
                        <p:cNvGrpSpPr/>
                        <p:nvPr/>
                      </p:nvGrpSpPr>
                      <p:grpSpPr>
                        <a:xfrm>
                          <a:off x="4028020" y="2923252"/>
                          <a:ext cx="1362031" cy="289953"/>
                          <a:chOff x="3642098" y="2760190"/>
                          <a:chExt cx="2189163" cy="444500"/>
                        </a:xfrm>
                      </p:grpSpPr>
                      <p:sp>
                        <p:nvSpPr>
                          <p:cNvPr id="55" name="AutoShape 51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3642098" y="2760190"/>
                            <a:ext cx="2189163" cy="444500"/>
                          </a:xfrm>
                          <a:prstGeom prst="roundRect">
                            <a:avLst>
                              <a:gd name="adj" fmla="val 50000"/>
                            </a:avLst>
                          </a:prstGeom>
                          <a:solidFill>
                            <a:srgbClr val="37CBFF">
                              <a:alpha val="49804"/>
                            </a:srgbClr>
                          </a:solidFill>
                          <a:ln>
                            <a:noFill/>
                          </a:ln>
                          <a:extLst>
                            <a:ext uri="{91240B29-F687-4F45-9708-019B960494DF}">
                              <a14:hiddenLine xmlns:a14="http://schemas.microsoft.com/office/drawing/2010/main" w="9525" algn="ctr">
                                <a:solidFill>
                                  <a:srgbClr val="000000"/>
                                </a:solidFill>
                                <a:round/>
                                <a:headEnd/>
                                <a:tailEnd/>
                              </a14:hiddenLine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pPr algn="ctr" fontAlgn="base" latinLnBrk="1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</a:pPr>
                            <a:endParaRPr kumimoji="1" lang="ko-KR" altLang="ko-KR" sz="1200">
                              <a:solidFill>
                                <a:srgbClr val="000000"/>
                              </a:solidFill>
                              <a:latin typeface="HY헤드라인M" pitchFamily="18" charset="-127"/>
                              <a:ea typeface="HY헤드라인M" pitchFamily="18" charset="-127"/>
                            </a:endParaRPr>
                          </a:p>
                        </p:txBody>
                      </p:sp>
                      <p:sp>
                        <p:nvSpPr>
                          <p:cNvPr id="56" name="Oval 51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V="1">
                            <a:off x="3642099" y="2795115"/>
                            <a:ext cx="2076450" cy="101600"/>
                          </a:xfrm>
                          <a:prstGeom prst="ellipse">
                            <a:avLst/>
                          </a:prstGeom>
                          <a:gradFill rotWithShape="1">
                            <a:gsLst>
                              <a:gs pos="0">
                                <a:srgbClr val="FFFFFF">
                                  <a:alpha val="50000"/>
                                </a:srgbClr>
                              </a:gs>
                              <a:gs pos="100000">
                                <a:srgbClr val="000000">
                                  <a:alpha val="0"/>
                                </a:srgbClr>
                              </a:gs>
                            </a:gsLst>
                            <a:path path="shape">
                              <a:fillToRect l="50000" t="50000" r="50000" b="50000"/>
                            </a:path>
                          </a:gradFill>
                          <a:ln>
                            <a:noFill/>
                          </a:ln>
                          <a:extLst>
                            <a:ext uri="{91240B29-F687-4F45-9708-019B960494DF}">
                              <a14:hiddenLine xmlns:a14="http://schemas.microsoft.com/office/drawing/2010/main" w="9525" algn="ctr">
                                <a:solidFill>
                                  <a:srgbClr val="000000"/>
                                </a:solidFill>
                                <a:round/>
                                <a:headEnd/>
                                <a:tailEnd/>
                              </a14:hiddenLine>
                            </a:ext>
                          </a:extLst>
                        </p:spPr>
                        <p:txBody>
                          <a:bodyPr rot="10800000" wrap="none" anchor="ctr"/>
                          <a:lstStyle/>
                          <a:p>
                            <a:pPr algn="ctr" fontAlgn="base" latinLnBrk="1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/>
                            </a:pPr>
                            <a:endParaRPr kumimoji="1" lang="ko-KR" altLang="ko-KR" kern="0">
                              <a:solidFill>
                                <a:srgbClr val="000000"/>
                              </a:solidFill>
                              <a:latin typeface="Gulim" pitchFamily="34" charset="-127"/>
                              <a:ea typeface="Gulim" pitchFamily="34" charset="-127"/>
                            </a:endParaRPr>
                          </a:p>
                        </p:txBody>
                      </p:sp>
                    </p:grpSp>
                  </p:grpSp>
                </p:grpSp>
              </p:grpSp>
              <p:sp>
                <p:nvSpPr>
                  <p:cNvPr id="47" name="TextBox 46"/>
                  <p:cNvSpPr txBox="1"/>
                  <p:nvPr/>
                </p:nvSpPr>
                <p:spPr>
                  <a:xfrm>
                    <a:off x="6315508" y="2732452"/>
                    <a:ext cx="633507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ru-RU" sz="2000" b="1" dirty="0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73,3</a:t>
                    </a:r>
                  </a:p>
                </p:txBody>
              </p:sp>
              <p:sp>
                <p:nvSpPr>
                  <p:cNvPr id="48" name="TextBox 47"/>
                  <p:cNvSpPr txBox="1"/>
                  <p:nvPr/>
                </p:nvSpPr>
                <p:spPr>
                  <a:xfrm>
                    <a:off x="6141921" y="1857027"/>
                    <a:ext cx="10282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ru-RU" b="1" dirty="0">
                        <a:solidFill>
                          <a:prstClr val="white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2024 год</a:t>
                    </a:r>
                  </a:p>
                </p:txBody>
              </p:sp>
            </p:grpSp>
            <p:grpSp>
              <p:nvGrpSpPr>
                <p:cNvPr id="15" name="Группа 14"/>
                <p:cNvGrpSpPr/>
                <p:nvPr/>
              </p:nvGrpSpPr>
              <p:grpSpPr>
                <a:xfrm>
                  <a:off x="3761763" y="1535471"/>
                  <a:ext cx="1679406" cy="2073447"/>
                  <a:chOff x="3861445" y="1416721"/>
                  <a:chExt cx="1679406" cy="2073447"/>
                </a:xfrm>
              </p:grpSpPr>
              <p:grpSp>
                <p:nvGrpSpPr>
                  <p:cNvPr id="33" name="Группа 32"/>
                  <p:cNvGrpSpPr/>
                  <p:nvPr/>
                </p:nvGrpSpPr>
                <p:grpSpPr>
                  <a:xfrm>
                    <a:off x="3861445" y="1416721"/>
                    <a:ext cx="1679406" cy="2073447"/>
                    <a:chOff x="589338" y="1961995"/>
                    <a:chExt cx="1822422" cy="1912644"/>
                  </a:xfrm>
                </p:grpSpPr>
                <p:grpSp>
                  <p:nvGrpSpPr>
                    <p:cNvPr id="35" name="Группа 34"/>
                    <p:cNvGrpSpPr/>
                    <p:nvPr/>
                  </p:nvGrpSpPr>
                  <p:grpSpPr>
                    <a:xfrm>
                      <a:off x="848544" y="1961995"/>
                      <a:ext cx="1261599" cy="1227072"/>
                      <a:chOff x="683967" y="2121264"/>
                      <a:chExt cx="1045176" cy="1020178"/>
                    </a:xfrm>
                  </p:grpSpPr>
                  <p:sp>
                    <p:nvSpPr>
                      <p:cNvPr id="44" name="Oval 51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683967" y="2276796"/>
                        <a:ext cx="1045176" cy="864646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8EB149"/>
                          </a:gs>
                          <a:gs pos="100000">
                            <a:srgbClr val="5A702E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19050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 fontAlgn="base" latinLnBrk="1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kumimoji="1" lang="ko-KR" altLang="ko-KR">
                          <a:solidFill>
                            <a:srgbClr val="FFFFFF"/>
                          </a:solidFill>
                          <a:latin typeface="Arial Black" pitchFamily="34" charset="0"/>
                          <a:ea typeface="Gulim" pitchFamily="34" charset="-127"/>
                        </a:endParaRPr>
                      </a:p>
                    </p:txBody>
                  </p:sp>
                  <p:sp>
                    <p:nvSpPr>
                      <p:cNvPr id="45" name="Oval 51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918620" y="2121264"/>
                        <a:ext cx="615950" cy="620712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FFFFFF">
                              <a:alpha val="50000"/>
                            </a:srgbClr>
                          </a:gs>
                          <a:gs pos="100000">
                            <a:srgbClr val="0000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 fontAlgn="base" latinLnBrk="1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/>
                        </a:pPr>
                        <a:endParaRPr kumimoji="1" lang="ko-KR" altLang="ko-KR" kern="0">
                          <a:solidFill>
                            <a:srgbClr val="000000"/>
                          </a:solidFill>
                          <a:latin typeface="Gulim" pitchFamily="34" charset="-127"/>
                          <a:ea typeface="Gulim" pitchFamily="34" charset="-127"/>
                        </a:endParaRPr>
                      </a:p>
                    </p:txBody>
                  </p:sp>
                </p:grpSp>
                <p:grpSp>
                  <p:nvGrpSpPr>
                    <p:cNvPr id="36" name="Группа 35"/>
                    <p:cNvGrpSpPr/>
                    <p:nvPr/>
                  </p:nvGrpSpPr>
                  <p:grpSpPr>
                    <a:xfrm>
                      <a:off x="589338" y="2796896"/>
                      <a:ext cx="1822422" cy="1077743"/>
                      <a:chOff x="589337" y="2564903"/>
                      <a:chExt cx="2771775" cy="794484"/>
                    </a:xfrm>
                  </p:grpSpPr>
                  <p:sp>
                    <p:nvSpPr>
                      <p:cNvPr id="38" name="AutoShape 51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792537" y="2564903"/>
                        <a:ext cx="2301875" cy="794469"/>
                      </a:xfrm>
                      <a:prstGeom prst="roundRect">
                        <a:avLst>
                          <a:gd name="adj" fmla="val 5801"/>
                        </a:avLst>
                      </a:prstGeom>
                      <a:solidFill>
                        <a:srgbClr val="FFFFFF"/>
                      </a:solidFill>
                      <a:ln w="57150" algn="ctr">
                        <a:solidFill>
                          <a:schemeClr val="accent3">
                            <a:lumMod val="75000"/>
                          </a:schemeClr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pPr fontAlgn="base" latinLnBrk="1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/>
                        </a:pPr>
                        <a:endParaRPr kumimoji="1" lang="ko-KR" altLang="en-US" kern="0">
                          <a:solidFill>
                            <a:srgbClr val="000000"/>
                          </a:solidFill>
                          <a:latin typeface="Gulim" pitchFamily="34" charset="-127"/>
                          <a:ea typeface="Gulim" pitchFamily="34" charset="-127"/>
                        </a:endParaRPr>
                      </a:p>
                    </p:txBody>
                  </p:sp>
                  <p:grpSp>
                    <p:nvGrpSpPr>
                      <p:cNvPr id="39" name="Group 56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589337" y="2754625"/>
                        <a:ext cx="2771775" cy="604762"/>
                        <a:chOff x="318" y="2924"/>
                        <a:chExt cx="1746" cy="234"/>
                      </a:xfrm>
                    </p:grpSpPr>
                    <p:sp>
                      <p:nvSpPr>
                        <p:cNvPr id="40" name="AutoShape 56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18" y="3034"/>
                          <a:ext cx="1746" cy="124"/>
                        </a:xfrm>
                        <a:prstGeom prst="roundRect">
                          <a:avLst>
                            <a:gd name="adj" fmla="val 50000"/>
                          </a:avLst>
                        </a:prstGeom>
                        <a:gradFill rotWithShape="1">
                          <a:gsLst>
                            <a:gs pos="0">
                              <a:srgbClr val="000000">
                                <a:alpha val="50000"/>
                              </a:srgbClr>
                            </a:gs>
                            <a:gs pos="100000">
                              <a:srgbClr val="000000">
                                <a:gamma/>
                                <a:tint val="57647"/>
                                <a:invGamma/>
                                <a:alpha val="0"/>
                              </a:srgbClr>
                            </a:gs>
                          </a:gsLst>
                          <a:path path="shape">
                            <a:fillToRect l="50000" t="50000" r="50000" b="50000"/>
                          </a:path>
                        </a:gradFill>
                        <a:ln w="9525" algn="ctr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 fontAlgn="base" latinLnBrk="1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/>
                          </a:pPr>
                          <a:endParaRPr kumimoji="1" lang="ko-KR" altLang="en-US" kern="0">
                            <a:solidFill>
                              <a:srgbClr val="000000"/>
                            </a:solidFill>
                            <a:latin typeface="Gulim" pitchFamily="34" charset="-127"/>
                            <a:ea typeface="Gulim" pitchFamily="34" charset="-127"/>
                          </a:endParaRPr>
                        </a:p>
                      </p:txBody>
                    </p:sp>
                    <p:grpSp>
                      <p:nvGrpSpPr>
                        <p:cNvPr id="41" name="Group 56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472" y="2924"/>
                          <a:ext cx="1368" cy="215"/>
                          <a:chOff x="753" y="152"/>
                          <a:chExt cx="4451" cy="591"/>
                        </a:xfrm>
                      </p:grpSpPr>
                      <p:sp>
                        <p:nvSpPr>
                          <p:cNvPr id="42" name="AutoShape 56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865" y="152"/>
                            <a:ext cx="4339" cy="454"/>
                          </a:xfrm>
                          <a:prstGeom prst="roundRect">
                            <a:avLst>
                              <a:gd name="adj" fmla="val 50000"/>
                            </a:avLst>
                          </a:prstGeom>
                          <a:solidFill>
                            <a:schemeClr val="accent3">
                              <a:lumMod val="60000"/>
                              <a:lumOff val="40000"/>
                              <a:alpha val="50000"/>
                            </a:schemeClr>
                          </a:solidFill>
                          <a:ln>
                            <a:noFill/>
                          </a:ln>
                          <a:extLst>
                            <a:ext uri="{91240B29-F687-4F45-9708-019B960494DF}">
                              <a14:hiddenLine xmlns:a14="http://schemas.microsoft.com/office/drawing/2010/main" w="9525" algn="ctr">
                                <a:solidFill>
                                  <a:srgbClr val="000000"/>
                                </a:solidFill>
                                <a:round/>
                                <a:headEnd/>
                                <a:tailEnd/>
                              </a14:hiddenLine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pPr algn="ctr" fontAlgn="base" latinLnBrk="1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/>
                            </a:pPr>
                            <a:endParaRPr kumimoji="1" lang="ko-KR" altLang="ko-KR" sz="1200" kern="0">
                              <a:solidFill>
                                <a:srgbClr val="000000"/>
                              </a:solidFill>
                              <a:latin typeface="HY헤드라인M" pitchFamily="18" charset="-127"/>
                              <a:ea typeface="HY헤드라인M" pitchFamily="18" charset="-127"/>
                            </a:endParaRPr>
                          </a:p>
                        </p:txBody>
                      </p:sp>
                      <p:sp>
                        <p:nvSpPr>
                          <p:cNvPr id="43" name="Oval 56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V="1">
                            <a:off x="753" y="628"/>
                            <a:ext cx="4253" cy="115"/>
                          </a:xfrm>
                          <a:prstGeom prst="ellipse">
                            <a:avLst/>
                          </a:prstGeom>
                          <a:gradFill rotWithShape="1">
                            <a:gsLst>
                              <a:gs pos="0">
                                <a:srgbClr val="FFFFFF">
                                  <a:alpha val="50000"/>
                                </a:srgbClr>
                              </a:gs>
                              <a:gs pos="100000">
                                <a:srgbClr val="000000">
                                  <a:alpha val="0"/>
                                </a:srgbClr>
                              </a:gs>
                            </a:gsLst>
                            <a:path path="shape">
                              <a:fillToRect l="50000" t="50000" r="50000" b="50000"/>
                            </a:path>
                          </a:gradFill>
                          <a:ln>
                            <a:noFill/>
                          </a:ln>
                          <a:extLst>
                            <a:ext uri="{91240B29-F687-4F45-9708-019B960494DF}">
                              <a14:hiddenLine xmlns:a14="http://schemas.microsoft.com/office/drawing/2010/main" w="9525" algn="ctr">
                                <a:solidFill>
                                  <a:srgbClr val="000000"/>
                                </a:solidFill>
                                <a:round/>
                                <a:headEnd/>
                                <a:tailEnd/>
                              </a14:hiddenLine>
                            </a:ext>
                          </a:extLst>
                        </p:spPr>
                        <p:txBody>
                          <a:bodyPr rot="10800000" wrap="none" anchor="ctr"/>
                          <a:lstStyle/>
                          <a:p>
                            <a:pPr algn="ctr" fontAlgn="base" latinLnBrk="1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/>
                            </a:pPr>
                            <a:endParaRPr kumimoji="1" lang="ko-KR" altLang="ko-KR" kern="0">
                              <a:solidFill>
                                <a:srgbClr val="000000"/>
                              </a:solidFill>
                              <a:latin typeface="Gulim" pitchFamily="34" charset="-127"/>
                              <a:ea typeface="Gulim" pitchFamily="34" charset="-127"/>
                            </a:endParaRPr>
                          </a:p>
                        </p:txBody>
                      </p:sp>
                    </p:grpSp>
                  </p:grpSp>
                </p:grpSp>
                <p:sp>
                  <p:nvSpPr>
                    <p:cNvPr id="37" name="TextBox 36"/>
                    <p:cNvSpPr txBox="1"/>
                    <p:nvPr/>
                  </p:nvSpPr>
                  <p:spPr>
                    <a:xfrm>
                      <a:off x="937874" y="2353832"/>
                      <a:ext cx="1115793" cy="340689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ru-RU" b="1" dirty="0">
                          <a:solidFill>
                            <a:prstClr val="white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 год</a:t>
                      </a:r>
                    </a:p>
                  </p:txBody>
                </p:sp>
              </p:grpSp>
              <p:sp>
                <p:nvSpPr>
                  <p:cNvPr id="34" name="TextBox 33"/>
                  <p:cNvSpPr txBox="1"/>
                  <p:nvPr/>
                </p:nvSpPr>
                <p:spPr>
                  <a:xfrm>
                    <a:off x="4406454" y="2705925"/>
                    <a:ext cx="633507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ru-RU" sz="2000" b="1" dirty="0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79,6</a:t>
                    </a:r>
                  </a:p>
                </p:txBody>
              </p:sp>
            </p:grpSp>
            <p:grpSp>
              <p:nvGrpSpPr>
                <p:cNvPr id="16" name="Группа 15"/>
                <p:cNvGrpSpPr/>
                <p:nvPr/>
              </p:nvGrpSpPr>
              <p:grpSpPr>
                <a:xfrm>
                  <a:off x="7623521" y="1665366"/>
                  <a:ext cx="1584124" cy="2074395"/>
                  <a:chOff x="5846598" y="1518739"/>
                  <a:chExt cx="1584124" cy="2074395"/>
                </a:xfrm>
              </p:grpSpPr>
              <p:grpSp>
                <p:nvGrpSpPr>
                  <p:cNvPr id="20" name="Группа 19"/>
                  <p:cNvGrpSpPr/>
                  <p:nvPr/>
                </p:nvGrpSpPr>
                <p:grpSpPr>
                  <a:xfrm>
                    <a:off x="5846598" y="1518739"/>
                    <a:ext cx="1584124" cy="2074395"/>
                    <a:chOff x="2133959" y="1722047"/>
                    <a:chExt cx="1719026" cy="1913518"/>
                  </a:xfrm>
                </p:grpSpPr>
                <p:grpSp>
                  <p:nvGrpSpPr>
                    <p:cNvPr id="23" name="Группа 22"/>
                    <p:cNvGrpSpPr/>
                    <p:nvPr/>
                  </p:nvGrpSpPr>
                  <p:grpSpPr>
                    <a:xfrm>
                      <a:off x="2338281" y="1722047"/>
                      <a:ext cx="1265400" cy="1113020"/>
                      <a:chOff x="1295838" y="1037872"/>
                      <a:chExt cx="1265400" cy="1113020"/>
                    </a:xfrm>
                  </p:grpSpPr>
                  <p:sp>
                    <p:nvSpPr>
                      <p:cNvPr id="31" name="Oval 50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295838" y="1130841"/>
                        <a:ext cx="1265400" cy="1020051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A31187"/>
                          </a:gs>
                          <a:gs pos="100000">
                            <a:srgbClr val="E329C8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19050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 fontAlgn="base" latinLnBrk="1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kumimoji="1" lang="ko-KR" altLang="ko-KR">
                          <a:solidFill>
                            <a:srgbClr val="FFFFFF"/>
                          </a:solidFill>
                          <a:latin typeface="Arial Black" pitchFamily="34" charset="0"/>
                          <a:ea typeface="Gulim" pitchFamily="34" charset="-127"/>
                        </a:endParaRPr>
                      </a:p>
                    </p:txBody>
                  </p:sp>
                  <p:sp>
                    <p:nvSpPr>
                      <p:cNvPr id="32" name="Oval 50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47735" y="1037872"/>
                        <a:ext cx="615950" cy="541544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FFFFFF">
                              <a:alpha val="50000"/>
                            </a:srgbClr>
                          </a:gs>
                          <a:gs pos="100000">
                            <a:srgbClr val="0000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 fontAlgn="base" latinLnBrk="1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/>
                        </a:pPr>
                        <a:endParaRPr kumimoji="1" lang="ko-KR" altLang="ko-KR" kern="0">
                          <a:solidFill>
                            <a:srgbClr val="000000"/>
                          </a:solidFill>
                          <a:latin typeface="Gulim" pitchFamily="34" charset="-127"/>
                          <a:ea typeface="Gulim" pitchFamily="34" charset="-127"/>
                        </a:endParaRPr>
                      </a:p>
                    </p:txBody>
                  </p:sp>
                </p:grpSp>
                <p:grpSp>
                  <p:nvGrpSpPr>
                    <p:cNvPr id="24" name="Группа 23"/>
                    <p:cNvGrpSpPr/>
                    <p:nvPr/>
                  </p:nvGrpSpPr>
                  <p:grpSpPr>
                    <a:xfrm>
                      <a:off x="2133959" y="2462839"/>
                      <a:ext cx="1719026" cy="1172726"/>
                      <a:chOff x="2888059" y="1132179"/>
                      <a:chExt cx="1719026" cy="1172726"/>
                    </a:xfrm>
                  </p:grpSpPr>
                  <p:sp>
                    <p:nvSpPr>
                      <p:cNvPr id="25" name="AutoShape 50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968349" y="1132179"/>
                        <a:ext cx="1513466" cy="1120978"/>
                      </a:xfrm>
                      <a:prstGeom prst="roundRect">
                        <a:avLst>
                          <a:gd name="adj" fmla="val 5074"/>
                        </a:avLst>
                      </a:prstGeom>
                      <a:solidFill>
                        <a:srgbClr val="FFFFFF"/>
                      </a:solidFill>
                      <a:ln w="57150" algn="ctr">
                        <a:solidFill>
                          <a:srgbClr val="A31187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pPr fontAlgn="base" latinLnBrk="1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/>
                        </a:pPr>
                        <a:endParaRPr kumimoji="1" lang="ko-KR" altLang="en-US" kern="0">
                          <a:solidFill>
                            <a:srgbClr val="000000"/>
                          </a:solidFill>
                          <a:latin typeface="Gulim" pitchFamily="34" charset="-127"/>
                          <a:ea typeface="Gulim" pitchFamily="34" charset="-127"/>
                        </a:endParaRPr>
                      </a:p>
                    </p:txBody>
                  </p:sp>
                  <p:grpSp>
                    <p:nvGrpSpPr>
                      <p:cNvPr id="26" name="Группа 25"/>
                      <p:cNvGrpSpPr/>
                      <p:nvPr/>
                    </p:nvGrpSpPr>
                    <p:grpSpPr>
                      <a:xfrm>
                        <a:off x="2888059" y="1417621"/>
                        <a:ext cx="1719026" cy="887284"/>
                        <a:chOff x="3851919" y="2923252"/>
                        <a:chExt cx="1728193" cy="433255"/>
                      </a:xfrm>
                    </p:grpSpPr>
                    <p:sp>
                      <p:nvSpPr>
                        <p:cNvPr id="27" name="AutoShape 51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851919" y="3053294"/>
                          <a:ext cx="1728193" cy="303213"/>
                        </a:xfrm>
                        <a:prstGeom prst="roundRect">
                          <a:avLst>
                            <a:gd name="adj" fmla="val 50000"/>
                          </a:avLst>
                        </a:prstGeom>
                        <a:gradFill rotWithShape="1">
                          <a:gsLst>
                            <a:gs pos="0">
                              <a:srgbClr val="000000">
                                <a:alpha val="50000"/>
                              </a:srgbClr>
                            </a:gs>
                            <a:gs pos="100000">
                              <a:srgbClr val="000000">
                                <a:gamma/>
                                <a:tint val="57647"/>
                                <a:invGamma/>
                                <a:alpha val="0"/>
                              </a:srgbClr>
                            </a:gs>
                          </a:gsLst>
                          <a:path path="shape">
                            <a:fillToRect l="50000" t="50000" r="50000" b="50000"/>
                          </a:path>
                        </a:gradFill>
                        <a:ln w="9525" algn="ctr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 fontAlgn="base" latinLnBrk="1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/>
                          </a:pPr>
                          <a:endParaRPr kumimoji="1" lang="ko-KR" altLang="en-US" kern="0">
                            <a:solidFill>
                              <a:srgbClr val="000000"/>
                            </a:solidFill>
                            <a:latin typeface="Gulim" pitchFamily="34" charset="-127"/>
                            <a:ea typeface="Gulim" pitchFamily="34" charset="-127"/>
                          </a:endParaRPr>
                        </a:p>
                      </p:txBody>
                    </p:sp>
                    <p:grpSp>
                      <p:nvGrpSpPr>
                        <p:cNvPr id="28" name="Группа 27"/>
                        <p:cNvGrpSpPr/>
                        <p:nvPr/>
                      </p:nvGrpSpPr>
                      <p:grpSpPr>
                        <a:xfrm>
                          <a:off x="4028020" y="2923252"/>
                          <a:ext cx="1362031" cy="289953"/>
                          <a:chOff x="3642098" y="2760190"/>
                          <a:chExt cx="2189163" cy="444500"/>
                        </a:xfrm>
                      </p:grpSpPr>
                      <p:sp>
                        <p:nvSpPr>
                          <p:cNvPr id="29" name="AutoShape 51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3642098" y="2760190"/>
                            <a:ext cx="2189163" cy="444500"/>
                          </a:xfrm>
                          <a:prstGeom prst="roundRect">
                            <a:avLst>
                              <a:gd name="adj" fmla="val 50000"/>
                            </a:avLst>
                          </a:prstGeom>
                          <a:solidFill>
                            <a:srgbClr val="E329C8">
                              <a:alpha val="50000"/>
                            </a:srgbClr>
                          </a:solidFill>
                          <a:ln>
                            <a:noFill/>
                          </a:ln>
                          <a:extLst>
                            <a:ext uri="{91240B29-F687-4F45-9708-019B960494DF}">
                              <a14:hiddenLine xmlns:a14="http://schemas.microsoft.com/office/drawing/2010/main" w="9525" algn="ctr">
                                <a:solidFill>
                                  <a:srgbClr val="000000"/>
                                </a:solidFill>
                                <a:round/>
                                <a:headEnd/>
                                <a:tailEnd/>
                              </a14:hiddenLine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pPr algn="ctr" fontAlgn="base" latinLnBrk="1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</a:pPr>
                            <a:endParaRPr kumimoji="1" lang="ko-KR" altLang="ko-KR" sz="1200">
                              <a:solidFill>
                                <a:srgbClr val="000000"/>
                              </a:solidFill>
                              <a:latin typeface="HY헤드라인M" pitchFamily="18" charset="-127"/>
                              <a:ea typeface="HY헤드라인M" pitchFamily="18" charset="-127"/>
                            </a:endParaRPr>
                          </a:p>
                        </p:txBody>
                      </p:sp>
                      <p:sp>
                        <p:nvSpPr>
                          <p:cNvPr id="30" name="Oval 51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V="1">
                            <a:off x="3642099" y="2795115"/>
                            <a:ext cx="2076450" cy="101600"/>
                          </a:xfrm>
                          <a:prstGeom prst="ellipse">
                            <a:avLst/>
                          </a:prstGeom>
                          <a:gradFill rotWithShape="1">
                            <a:gsLst>
                              <a:gs pos="0">
                                <a:srgbClr val="FFFFFF">
                                  <a:alpha val="50000"/>
                                </a:srgbClr>
                              </a:gs>
                              <a:gs pos="100000">
                                <a:srgbClr val="000000">
                                  <a:alpha val="0"/>
                                </a:srgbClr>
                              </a:gs>
                            </a:gsLst>
                            <a:path path="shape">
                              <a:fillToRect l="50000" t="50000" r="50000" b="50000"/>
                            </a:path>
                          </a:gradFill>
                          <a:ln>
                            <a:noFill/>
                          </a:ln>
                          <a:extLst>
                            <a:ext uri="{91240B29-F687-4F45-9708-019B960494DF}">
                              <a14:hiddenLine xmlns:a14="http://schemas.microsoft.com/office/drawing/2010/main" w="9525" algn="ctr">
                                <a:solidFill>
                                  <a:srgbClr val="000000"/>
                                </a:solidFill>
                                <a:round/>
                                <a:headEnd/>
                                <a:tailEnd/>
                              </a14:hiddenLine>
                            </a:ext>
                          </a:extLst>
                        </p:spPr>
                        <p:txBody>
                          <a:bodyPr rot="10800000" wrap="none" anchor="ctr"/>
                          <a:lstStyle/>
                          <a:p>
                            <a:pPr algn="ctr" fontAlgn="base" latinLnBrk="1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/>
                            </a:pPr>
                            <a:endParaRPr kumimoji="1" lang="ko-KR" altLang="ko-KR" kern="0">
                              <a:solidFill>
                                <a:srgbClr val="000000"/>
                              </a:solidFill>
                              <a:latin typeface="Gulim" pitchFamily="34" charset="-127"/>
                              <a:ea typeface="Gulim" pitchFamily="34" charset="-127"/>
                            </a:endParaRPr>
                          </a:p>
                        </p:txBody>
                      </p:sp>
                    </p:grpSp>
                  </p:grpSp>
                </p:grpSp>
              </p:grpSp>
              <p:sp>
                <p:nvSpPr>
                  <p:cNvPr id="21" name="TextBox 20"/>
                  <p:cNvSpPr txBox="1"/>
                  <p:nvPr/>
                </p:nvSpPr>
                <p:spPr>
                  <a:xfrm>
                    <a:off x="6315508" y="2732452"/>
                    <a:ext cx="184731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endParaRPr lang="ru-RU" sz="2000" b="1" dirty="0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22" name="TextBox 21"/>
                  <p:cNvSpPr txBox="1"/>
                  <p:nvPr/>
                </p:nvSpPr>
                <p:spPr>
                  <a:xfrm>
                    <a:off x="6141921" y="1857027"/>
                    <a:ext cx="10282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ru-RU" b="1" dirty="0">
                        <a:solidFill>
                          <a:prstClr val="white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2025 год</a:t>
                    </a:r>
                  </a:p>
                </p:txBody>
              </p:sp>
            </p:grpSp>
            <p:sp>
              <p:nvSpPr>
                <p:cNvPr id="17" name="Rectangle 17"/>
                <p:cNvSpPr>
                  <a:spLocks noChangeArrowheads="1"/>
                </p:cNvSpPr>
                <p:nvPr/>
              </p:nvSpPr>
              <p:spPr bwMode="gray">
                <a:xfrm rot="1484306">
                  <a:off x="5384545" y="2804273"/>
                  <a:ext cx="390901" cy="389703"/>
                </a:xfrm>
                <a:prstGeom prst="rightArrow">
                  <a:avLst>
                    <a:gd name="adj1" fmla="val 69120"/>
                    <a:gd name="adj2" fmla="val 66332"/>
                  </a:avLst>
                </a:prstGeom>
                <a:solidFill>
                  <a:schemeClr val="bg1">
                    <a:alpha val="60000"/>
                  </a:schemeClr>
                </a:solidFill>
                <a:ln w="25400">
                  <a:noFill/>
                </a:ln>
                <a:effectLst>
                  <a:outerShdw blurRad="225425" dist="38100" dir="5220000" algn="ctr">
                    <a:srgbClr val="000000">
                      <a:alpha val="33000"/>
                    </a:srgbClr>
                  </a:outerShdw>
                </a:effectLst>
                <a:scene3d>
                  <a:camera prst="orthographicFront"/>
                  <a:lightRig rig="flat" dir="t"/>
                </a:scene3d>
                <a:sp3d contourW="19050">
                  <a:bevelT w="101600" prst="artDeco"/>
                  <a:bevelB w="0" h="0"/>
                  <a:contourClr>
                    <a:schemeClr val="bg1"/>
                  </a:contourClr>
                </a:sp3d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anchor="ctr">
                  <a:sp3d/>
                </a:bodyPr>
                <a:lstStyle/>
                <a:p>
                  <a:pPr marL="0" lvl="2" algn="ctr" eaLnBrk="0" fontAlgn="ctr" hangingPunct="0">
                    <a:buClr>
                      <a:srgbClr val="FF0000"/>
                    </a:buClr>
                    <a:buSzPct val="70000"/>
                    <a:tabLst>
                      <a:tab pos="136525" algn="l"/>
                    </a:tabLst>
                    <a:defRPr/>
                  </a:pPr>
                  <a:endParaRPr lang="zh-CN" altLang="en-US" sz="1400" dirty="0">
                    <a:solidFill>
                      <a:prstClr val="black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8" name="TextBox 17"/>
                <p:cNvSpPr txBox="1"/>
                <p:nvPr/>
              </p:nvSpPr>
              <p:spPr>
                <a:xfrm>
                  <a:off x="8081877" y="2878424"/>
                  <a:ext cx="633507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sz="2000" b="1" dirty="0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rPr>
                    <a:t>78,4</a:t>
                  </a:r>
                </a:p>
              </p:txBody>
            </p:sp>
            <p:sp>
              <p:nvSpPr>
                <p:cNvPr id="19" name="Rectangle 17"/>
                <p:cNvSpPr>
                  <a:spLocks noChangeArrowheads="1"/>
                </p:cNvSpPr>
                <p:nvPr/>
              </p:nvSpPr>
              <p:spPr bwMode="gray">
                <a:xfrm rot="20065806">
                  <a:off x="7290765" y="2815227"/>
                  <a:ext cx="398143" cy="450266"/>
                </a:xfrm>
                <a:prstGeom prst="rightArrow">
                  <a:avLst>
                    <a:gd name="adj1" fmla="val 69120"/>
                    <a:gd name="adj2" fmla="val 66332"/>
                  </a:avLst>
                </a:prstGeom>
                <a:solidFill>
                  <a:schemeClr val="bg1">
                    <a:alpha val="60000"/>
                  </a:schemeClr>
                </a:solidFill>
                <a:ln w="25400">
                  <a:noFill/>
                </a:ln>
                <a:effectLst>
                  <a:outerShdw blurRad="225425" dist="38100" dir="5220000" algn="ctr">
                    <a:srgbClr val="000000">
                      <a:alpha val="33000"/>
                    </a:srgbClr>
                  </a:outerShdw>
                </a:effectLst>
                <a:scene3d>
                  <a:camera prst="orthographicFront"/>
                  <a:lightRig rig="flat" dir="t"/>
                </a:scene3d>
                <a:sp3d contourW="19050">
                  <a:bevelT w="101600" prst="artDeco"/>
                  <a:bevelB w="0" h="0"/>
                  <a:contourClr>
                    <a:schemeClr val="bg1"/>
                  </a:contourClr>
                </a:sp3d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anchor="ctr">
                  <a:sp3d/>
                </a:bodyPr>
                <a:lstStyle/>
                <a:p>
                  <a:pPr marL="0" lvl="2" algn="ctr" eaLnBrk="0" fontAlgn="ctr" hangingPunct="0">
                    <a:buClr>
                      <a:srgbClr val="FF0000"/>
                    </a:buClr>
                    <a:buSzPct val="70000"/>
                    <a:tabLst>
                      <a:tab pos="136525" algn="l"/>
                    </a:tabLst>
                    <a:defRPr/>
                  </a:pPr>
                  <a:endParaRPr lang="zh-CN" altLang="en-US" sz="1400" dirty="0">
                    <a:solidFill>
                      <a:prstClr val="black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pic>
            <p:nvPicPr>
              <p:cNvPr id="8" name="Picture 4" descr="https://riabir.ru/wp-content/uploads/2017/10/Investitsionnyiy-otchet.jp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0" b="100000" l="0" r="100000">
                            <a14:foregroundMark x1="5563" y1="62417" x2="19500" y2="31333"/>
                            <a14:foregroundMark x1="20500" y1="32500" x2="43750" y2="36333"/>
                            <a14:foregroundMark x1="4250" y1="63750" x2="5563" y2="60250"/>
                            <a14:foregroundMark x1="18750" y1="31333" x2="36625" y2="32167"/>
                            <a14:foregroundMark x1="68625" y1="28083" x2="94375" y2="32500"/>
                            <a14:foregroundMark x1="93375" y1="36000" x2="87875" y2="55667"/>
                            <a14:foregroundMark x1="95125" y1="31833" x2="68500" y2="24333"/>
                            <a14:foregroundMark x1="38688" y1="68000" x2="46000" y2="92833"/>
                            <a14:foregroundMark x1="88250" y1="77833" x2="78250" y2="59917"/>
                            <a14:foregroundMark x1="89563" y1="77500" x2="89563" y2="77500"/>
                            <a14:foregroundMark x1="3500" y1="63917" x2="18000" y2="31083"/>
                            <a14:foregroundMark x1="62000" y1="30583" x2="62000" y2="30583"/>
                            <a14:backgroundMark x1="88625" y1="68167" x2="81188" y2="59417"/>
                            <a14:backgroundMark x1="79875" y1="60250" x2="79875" y2="60250"/>
                            <a14:backgroundMark x1="62375" y1="21667" x2="62625" y2="19083"/>
                            <a14:backgroundMark x1="61875" y1="26750" x2="61875" y2="267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44008" y="3717032"/>
                <a:ext cx="3963045" cy="297228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85" name="Picture 2" descr="Picture background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0368" y="4164343"/>
              <a:ext cx="3112600" cy="2077661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9027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42961" y="8702"/>
            <a:ext cx="77247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Количество межбюджетных трансфертов </a:t>
            </a:r>
          </a:p>
          <a:p>
            <a:pPr algn="ctr"/>
            <a:r>
              <a:rPr lang="ru-RU" sz="3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областного и федерального бюджетов</a:t>
            </a:r>
            <a:endParaRPr lang="ru-RU" sz="3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Oval 13"/>
          <p:cNvSpPr>
            <a:spLocks noChangeArrowheads="1"/>
          </p:cNvSpPr>
          <p:nvPr/>
        </p:nvSpPr>
        <p:spPr bwMode="auto">
          <a:xfrm>
            <a:off x="8172450" y="6453188"/>
            <a:ext cx="790575" cy="288925"/>
          </a:xfrm>
          <a:prstGeom prst="ellipse">
            <a:avLst/>
          </a:prstGeom>
          <a:solidFill>
            <a:sysClr val="window" lastClr="FFFFFF"/>
          </a:solidFill>
          <a:ln w="25400">
            <a:solidFill>
              <a:srgbClr val="00206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 kern="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21</a:t>
            </a:r>
            <a:endParaRPr lang="ru-RU" b="1" kern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862313" y="1296123"/>
            <a:ext cx="7310137" cy="5301527"/>
            <a:chOff x="1132039" y="1399385"/>
            <a:chExt cx="7310137" cy="5301527"/>
          </a:xfrm>
        </p:grpSpPr>
        <p:grpSp>
          <p:nvGrpSpPr>
            <p:cNvPr id="12" name="Группа 11"/>
            <p:cNvGrpSpPr/>
            <p:nvPr/>
          </p:nvGrpSpPr>
          <p:grpSpPr>
            <a:xfrm>
              <a:off x="1132039" y="1399385"/>
              <a:ext cx="7212356" cy="1184313"/>
              <a:chOff x="315188" y="5355769"/>
              <a:chExt cx="6809133" cy="1184313"/>
            </a:xfrm>
          </p:grpSpPr>
          <p:sp>
            <p:nvSpPr>
              <p:cNvPr id="14" name="矩形 21"/>
              <p:cNvSpPr>
                <a:spLocks noChangeArrowheads="1"/>
              </p:cNvSpPr>
              <p:nvPr/>
            </p:nvSpPr>
            <p:spPr bwMode="auto">
              <a:xfrm>
                <a:off x="315188" y="5356527"/>
                <a:ext cx="2286049" cy="1168400"/>
              </a:xfrm>
              <a:prstGeom prst="wedgeRoundRectCallout">
                <a:avLst/>
              </a:prstGeom>
              <a:gradFill>
                <a:gsLst>
                  <a:gs pos="5000">
                    <a:srgbClr val="FFC000"/>
                  </a:gs>
                  <a:gs pos="46000">
                    <a:srgbClr val="9BBB59">
                      <a:lumMod val="20000"/>
                      <a:lumOff val="80000"/>
                    </a:srgbClr>
                  </a:gs>
                  <a:gs pos="100000">
                    <a:srgbClr val="FFC000"/>
                  </a:gs>
                </a:gsLst>
                <a:lin ang="5400000" scaled="0"/>
              </a:gradFill>
              <a:ln w="12700">
                <a:solidFill>
                  <a:sysClr val="window" lastClr="FFFFFF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altLang="zh-CN" sz="2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itchFamily="18" charset="0"/>
                    <a:ea typeface="微软雅黑" pitchFamily="34" charset="-122"/>
                    <a:cs typeface="Times New Roman" pitchFamily="18" charset="0"/>
                  </a:rPr>
                  <a:t>Федеральные</a:t>
                </a:r>
                <a:endPara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微软雅黑" pitchFamily="34" charset="-122"/>
                  <a:cs typeface="Times New Roman" pitchFamily="18" charset="0"/>
                </a:endParaRPr>
              </a:p>
            </p:txBody>
          </p:sp>
          <p:sp>
            <p:nvSpPr>
              <p:cNvPr id="15" name="圆角矩形标注 15"/>
              <p:cNvSpPr/>
              <p:nvPr/>
            </p:nvSpPr>
            <p:spPr bwMode="auto">
              <a:xfrm>
                <a:off x="4838272" y="5355769"/>
                <a:ext cx="2286049" cy="1184313"/>
              </a:xfrm>
              <a:prstGeom prst="wedgeRoundRectCallout">
                <a:avLst/>
              </a:prstGeom>
              <a:gradFill>
                <a:gsLst>
                  <a:gs pos="2000">
                    <a:srgbClr val="8A15FF"/>
                  </a:gs>
                  <a:gs pos="47000">
                    <a:sysClr val="window" lastClr="FFFFFF"/>
                  </a:gs>
                  <a:gs pos="100000">
                    <a:srgbClr val="8A15FF"/>
                  </a:gs>
                </a:gsLst>
                <a:lin ang="5400000" scaled="0"/>
              </a:gradFill>
              <a:ln w="12700">
                <a:solidFill>
                  <a:sysClr val="window" lastClr="FFFFFF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altLang="zh-CN" sz="2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itchFamily="18" charset="0"/>
                    <a:ea typeface="微软雅黑" pitchFamily="34" charset="-122"/>
                    <a:cs typeface="Times New Roman" pitchFamily="18" charset="0"/>
                  </a:rPr>
                  <a:t>Областные</a:t>
                </a:r>
                <a:endPara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微软雅黑" pitchFamily="34" charset="-122"/>
                  <a:cs typeface="Times New Roman" pitchFamily="18" charset="0"/>
                </a:endParaRPr>
              </a:p>
            </p:txBody>
          </p:sp>
        </p:grpSp>
        <p:graphicFrame>
          <p:nvGraphicFramePr>
            <p:cNvPr id="13" name="Диаграмма 12"/>
            <p:cNvGraphicFramePr/>
            <p:nvPr>
              <p:extLst>
                <p:ext uri="{D42A27DB-BD31-4B8C-83A1-F6EECF244321}">
                  <p14:modId xmlns:p14="http://schemas.microsoft.com/office/powerpoint/2010/main" val="1665690840"/>
                </p:ext>
              </p:extLst>
            </p:nvPr>
          </p:nvGraphicFramePr>
          <p:xfrm>
            <a:off x="1169368" y="2564904"/>
            <a:ext cx="7272808" cy="413600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0323095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75522" y="76202"/>
            <a:ext cx="77247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Субсидии на обеспечение деятельности муниципальных учреждений</a:t>
            </a:r>
            <a:r>
              <a:rPr lang="ru-RU" sz="25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5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тыс.рублей</a:t>
            </a:r>
            <a:endParaRPr lang="ru-RU" sz="25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Oval 13"/>
          <p:cNvSpPr>
            <a:spLocks noChangeArrowheads="1"/>
          </p:cNvSpPr>
          <p:nvPr/>
        </p:nvSpPr>
        <p:spPr bwMode="auto">
          <a:xfrm>
            <a:off x="8172450" y="6453188"/>
            <a:ext cx="790575" cy="288925"/>
          </a:xfrm>
          <a:prstGeom prst="ellipse">
            <a:avLst/>
          </a:prstGeom>
          <a:solidFill>
            <a:sysClr val="window" lastClr="FFFFFF"/>
          </a:solidFill>
          <a:ln w="25400">
            <a:solidFill>
              <a:srgbClr val="00206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 kern="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22</a:t>
            </a:r>
            <a:endParaRPr lang="ru-RU" b="1" kern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233284" y="1484424"/>
            <a:ext cx="8758536" cy="4551777"/>
            <a:chOff x="260911" y="1781343"/>
            <a:chExt cx="8758536" cy="4551777"/>
          </a:xfrm>
        </p:grpSpPr>
        <p:grpSp>
          <p:nvGrpSpPr>
            <p:cNvPr id="7" name="Группа 6">
              <a:extLst>
                <a:ext uri="{FF2B5EF4-FFF2-40B4-BE49-F238E27FC236}">
                  <a16:creationId xmlns="" xmlns:a16="http://schemas.microsoft.com/office/drawing/2014/main" id="{9069C0E2-23DF-7364-A086-D4A814822D5A}"/>
                </a:ext>
              </a:extLst>
            </p:cNvPr>
            <p:cNvGrpSpPr/>
            <p:nvPr/>
          </p:nvGrpSpPr>
          <p:grpSpPr>
            <a:xfrm>
              <a:off x="260911" y="2344491"/>
              <a:ext cx="4242230" cy="3957600"/>
              <a:chOff x="1853399" y="836712"/>
              <a:chExt cx="4753983" cy="4536116"/>
            </a:xfrm>
          </p:grpSpPr>
          <p:sp>
            <p:nvSpPr>
              <p:cNvPr id="22" name="椭圆形标注 16">
                <a:extLst>
                  <a:ext uri="{FF2B5EF4-FFF2-40B4-BE49-F238E27FC236}">
                    <a16:creationId xmlns="" xmlns:a16="http://schemas.microsoft.com/office/drawing/2014/main" id="{987E8F45-1B70-2DE9-FB7F-C622CA721011}"/>
                  </a:ext>
                </a:extLst>
              </p:cNvPr>
              <p:cNvSpPr/>
              <p:nvPr/>
            </p:nvSpPr>
            <p:spPr>
              <a:xfrm rot="12403288">
                <a:off x="4022944" y="2647907"/>
                <a:ext cx="2584438" cy="2534277"/>
              </a:xfrm>
              <a:prstGeom prst="wedgeEllipseCallout">
                <a:avLst>
                  <a:gd name="adj1" fmla="val -17948"/>
                  <a:gd name="adj2" fmla="val 60430"/>
                </a:avLst>
              </a:prstGeom>
              <a:gradFill flip="none" rotWithShape="1">
                <a:gsLst>
                  <a:gs pos="100000">
                    <a:srgbClr val="FF6600"/>
                  </a:gs>
                  <a:gs pos="4000">
                    <a:srgbClr val="FF6600"/>
                  </a:gs>
                  <a:gs pos="40000">
                    <a:srgbClr val="FFC197"/>
                  </a:gs>
                </a:gsLst>
                <a:lin ang="3660000" scaled="0"/>
                <a:tileRect/>
              </a:gradFill>
              <a:ln w="25400" cap="flat" cmpd="sng" algn="ctr">
                <a:solidFill>
                  <a:srgbClr val="FF6600"/>
                </a:solidFill>
                <a:prstDash val="solid"/>
              </a:ln>
              <a:effectLst>
                <a:outerShdw blurRad="368300" dist="127000" algn="l" rotWithShape="0">
                  <a:prstClr val="black">
                    <a:alpha val="37000"/>
                  </a:prst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  <a:ea typeface="宋体"/>
                </a:endParaRPr>
              </a:p>
            </p:txBody>
          </p:sp>
          <p:sp>
            <p:nvSpPr>
              <p:cNvPr id="23" name="椭圆形标注 17">
                <a:extLst>
                  <a:ext uri="{FF2B5EF4-FFF2-40B4-BE49-F238E27FC236}">
                    <a16:creationId xmlns="" xmlns:a16="http://schemas.microsoft.com/office/drawing/2014/main" id="{339F83F7-74BD-B91E-3157-2DF0AF7FE75E}"/>
                  </a:ext>
                </a:extLst>
              </p:cNvPr>
              <p:cNvSpPr/>
              <p:nvPr/>
            </p:nvSpPr>
            <p:spPr>
              <a:xfrm rot="722296">
                <a:off x="1853399" y="2838551"/>
                <a:ext cx="2584438" cy="2534277"/>
              </a:xfrm>
              <a:prstGeom prst="wedgeEllipseCallout">
                <a:avLst>
                  <a:gd name="adj1" fmla="val 34083"/>
                  <a:gd name="adj2" fmla="val 53694"/>
                </a:avLst>
              </a:prstGeom>
              <a:gradFill flip="none" rotWithShape="1">
                <a:gsLst>
                  <a:gs pos="98000">
                    <a:srgbClr val="15C2FF"/>
                  </a:gs>
                  <a:gs pos="0">
                    <a:srgbClr val="15C2FF"/>
                  </a:gs>
                  <a:gs pos="53000">
                    <a:srgbClr val="C9F1FF"/>
                  </a:gs>
                </a:gsLst>
                <a:lin ang="3660000" scaled="0"/>
                <a:tileRect/>
              </a:gradFill>
              <a:ln w="25400" cap="flat" cmpd="sng" algn="ctr">
                <a:solidFill>
                  <a:srgbClr val="00A4DE"/>
                </a:solidFill>
                <a:prstDash val="solid"/>
              </a:ln>
              <a:effectLst>
                <a:outerShdw blurRad="368300" dist="127000" algn="l" rotWithShape="0">
                  <a:prstClr val="black">
                    <a:alpha val="37000"/>
                  </a:prst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  <a:ea typeface="宋体"/>
                </a:endParaRPr>
              </a:p>
            </p:txBody>
          </p:sp>
          <p:sp>
            <p:nvSpPr>
              <p:cNvPr id="24" name="椭圆形标注 7">
                <a:extLst>
                  <a:ext uri="{FF2B5EF4-FFF2-40B4-BE49-F238E27FC236}">
                    <a16:creationId xmlns="" xmlns:a16="http://schemas.microsoft.com/office/drawing/2014/main" id="{2836DE4B-FE96-D8D1-31D4-3DFBECCCA46A}"/>
                  </a:ext>
                </a:extLst>
              </p:cNvPr>
              <p:cNvSpPr/>
              <p:nvPr/>
            </p:nvSpPr>
            <p:spPr>
              <a:xfrm rot="8834235">
                <a:off x="2272775" y="836712"/>
                <a:ext cx="2584594" cy="2479361"/>
              </a:xfrm>
              <a:custGeom>
                <a:avLst/>
                <a:gdLst/>
                <a:ahLst/>
                <a:cxnLst/>
                <a:rect l="l" t="t" r="r" b="b"/>
                <a:pathLst>
                  <a:path w="3017555" h="2894694">
                    <a:moveTo>
                      <a:pt x="626165" y="2505988"/>
                    </a:moveTo>
                    <a:cubicBezTo>
                      <a:pt x="442424" y="2376196"/>
                      <a:pt x="286186" y="2204110"/>
                      <a:pt x="174234" y="1995852"/>
                    </a:cubicBezTo>
                    <a:cubicBezTo>
                      <a:pt x="-176271" y="1343825"/>
                      <a:pt x="17611" y="544010"/>
                      <a:pt x="616095" y="115093"/>
                    </a:cubicBezTo>
                    <a:cubicBezTo>
                      <a:pt x="971768" y="309258"/>
                      <a:pt x="1400055" y="358479"/>
                      <a:pt x="1804090" y="220624"/>
                    </a:cubicBezTo>
                    <a:cubicBezTo>
                      <a:pt x="1956157" y="168740"/>
                      <a:pt x="2094308" y="93950"/>
                      <a:pt x="2215033" y="0"/>
                    </a:cubicBezTo>
                    <a:cubicBezTo>
                      <a:pt x="2390865" y="89726"/>
                      <a:pt x="2550148" y="215962"/>
                      <a:pt x="2681809" y="375562"/>
                    </a:cubicBezTo>
                    <a:cubicBezTo>
                      <a:pt x="3177382" y="976296"/>
                      <a:pt x="3118030" y="1849829"/>
                      <a:pt x="2545564" y="2380785"/>
                    </a:cubicBezTo>
                    <a:lnTo>
                      <a:pt x="2537262" y="2894694"/>
                    </a:lnTo>
                    <a:lnTo>
                      <a:pt x="2059480" y="2683344"/>
                    </a:lnTo>
                    <a:cubicBezTo>
                      <a:pt x="1567737" y="2872373"/>
                      <a:pt x="1030395" y="2791530"/>
                      <a:pt x="626165" y="2505988"/>
                    </a:cubicBezTo>
                    <a:close/>
                  </a:path>
                </a:pathLst>
              </a:custGeom>
              <a:solidFill>
                <a:srgbClr val="B6B6B6"/>
              </a:solidFill>
              <a:ln w="25400" cap="flat" cmpd="sng" algn="ctr">
                <a:noFill/>
                <a:prstDash val="solid"/>
              </a:ln>
              <a:effectLst>
                <a:softEdge rad="228600"/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  <a:ea typeface="宋体"/>
                </a:endParaRPr>
              </a:p>
            </p:txBody>
          </p:sp>
          <p:sp>
            <p:nvSpPr>
              <p:cNvPr id="25" name="椭圆形标注 7">
                <a:extLst>
                  <a:ext uri="{FF2B5EF4-FFF2-40B4-BE49-F238E27FC236}">
                    <a16:creationId xmlns="" xmlns:a16="http://schemas.microsoft.com/office/drawing/2014/main" id="{4616C77D-C6CF-EE9D-B2D7-88CE525F45A0}"/>
                  </a:ext>
                </a:extLst>
              </p:cNvPr>
              <p:cNvSpPr/>
              <p:nvPr/>
            </p:nvSpPr>
            <p:spPr>
              <a:xfrm rot="8834235">
                <a:off x="2626559" y="848063"/>
                <a:ext cx="2584594" cy="2479361"/>
              </a:xfrm>
              <a:custGeom>
                <a:avLst/>
                <a:gdLst/>
                <a:ahLst/>
                <a:cxnLst/>
                <a:rect l="l" t="t" r="r" b="b"/>
                <a:pathLst>
                  <a:path w="3017555" h="2894694">
                    <a:moveTo>
                      <a:pt x="626165" y="2505988"/>
                    </a:moveTo>
                    <a:cubicBezTo>
                      <a:pt x="442424" y="2376196"/>
                      <a:pt x="286186" y="2204110"/>
                      <a:pt x="174234" y="1995852"/>
                    </a:cubicBezTo>
                    <a:cubicBezTo>
                      <a:pt x="-176271" y="1343825"/>
                      <a:pt x="17611" y="544010"/>
                      <a:pt x="616095" y="115093"/>
                    </a:cubicBezTo>
                    <a:cubicBezTo>
                      <a:pt x="971768" y="309258"/>
                      <a:pt x="1400055" y="358479"/>
                      <a:pt x="1804090" y="220624"/>
                    </a:cubicBezTo>
                    <a:cubicBezTo>
                      <a:pt x="1956157" y="168740"/>
                      <a:pt x="2094308" y="93950"/>
                      <a:pt x="2215033" y="0"/>
                    </a:cubicBezTo>
                    <a:cubicBezTo>
                      <a:pt x="2390865" y="89726"/>
                      <a:pt x="2550148" y="215962"/>
                      <a:pt x="2681809" y="375562"/>
                    </a:cubicBezTo>
                    <a:cubicBezTo>
                      <a:pt x="3177382" y="976296"/>
                      <a:pt x="3118030" y="1849829"/>
                      <a:pt x="2545564" y="2380785"/>
                    </a:cubicBezTo>
                    <a:lnTo>
                      <a:pt x="2537262" y="2894694"/>
                    </a:lnTo>
                    <a:lnTo>
                      <a:pt x="2059480" y="2683344"/>
                    </a:lnTo>
                    <a:cubicBezTo>
                      <a:pt x="1567737" y="2872373"/>
                      <a:pt x="1030395" y="2791530"/>
                      <a:pt x="626165" y="2505988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11FF11"/>
                  </a:gs>
                  <a:gs pos="1000">
                    <a:srgbClr val="11FF11"/>
                  </a:gs>
                  <a:gs pos="50000">
                    <a:srgbClr val="C5FFC5"/>
                  </a:gs>
                </a:gsLst>
                <a:lin ang="0" scaled="0"/>
                <a:tileRect/>
              </a:gradFill>
              <a:ln w="25400" cap="flat" cmpd="sng" algn="ctr">
                <a:solidFill>
                  <a:srgbClr val="00DE00"/>
                </a:solidFill>
                <a:prstDash val="solid"/>
              </a:ln>
              <a:effectLst>
                <a:outerShdw blurRad="63500" dist="38100" dir="10800000" algn="r" rotWithShape="0">
                  <a:prstClr val="black">
                    <a:alpha val="15000"/>
                  </a:prst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  <a:ea typeface="宋体"/>
                </a:endParaRPr>
              </a:p>
            </p:txBody>
          </p:sp>
        </p:grpSp>
        <p:sp>
          <p:nvSpPr>
            <p:cNvPr id="8" name="TextBox 7">
              <a:extLst>
                <a:ext uri="{FF2B5EF4-FFF2-40B4-BE49-F238E27FC236}">
                  <a16:creationId xmlns="" xmlns:a16="http://schemas.microsoft.com/office/drawing/2014/main" id="{E25BB405-C962-76DE-9A91-25021DAFEA67}"/>
                </a:ext>
              </a:extLst>
            </p:cNvPr>
            <p:cNvSpPr txBox="1"/>
            <p:nvPr/>
          </p:nvSpPr>
          <p:spPr>
            <a:xfrm>
              <a:off x="6042703" y="1830718"/>
              <a:ext cx="149752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2024 год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="" xmlns:a16="http://schemas.microsoft.com/office/drawing/2014/main" id="{5E6C1AE0-1E14-1A9A-8590-60C5BEA79920}"/>
                </a:ext>
              </a:extLst>
            </p:cNvPr>
            <p:cNvSpPr txBox="1"/>
            <p:nvPr/>
          </p:nvSpPr>
          <p:spPr>
            <a:xfrm>
              <a:off x="1507312" y="1781343"/>
              <a:ext cx="149752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2025 год</a:t>
              </a:r>
            </a:p>
          </p:txBody>
        </p:sp>
        <p:grpSp>
          <p:nvGrpSpPr>
            <p:cNvPr id="10" name="Группа 9">
              <a:extLst>
                <a:ext uri="{FF2B5EF4-FFF2-40B4-BE49-F238E27FC236}">
                  <a16:creationId xmlns="" xmlns:a16="http://schemas.microsoft.com/office/drawing/2014/main" id="{ED931A2E-E3EA-7338-492E-35C1AEE23167}"/>
                </a:ext>
              </a:extLst>
            </p:cNvPr>
            <p:cNvGrpSpPr/>
            <p:nvPr/>
          </p:nvGrpSpPr>
          <p:grpSpPr>
            <a:xfrm>
              <a:off x="4777217" y="2375520"/>
              <a:ext cx="4242230" cy="3957600"/>
              <a:chOff x="1853399" y="836712"/>
              <a:chExt cx="4753983" cy="4536116"/>
            </a:xfrm>
          </p:grpSpPr>
          <p:sp>
            <p:nvSpPr>
              <p:cNvPr id="18" name="椭圆形标注 16">
                <a:extLst>
                  <a:ext uri="{FF2B5EF4-FFF2-40B4-BE49-F238E27FC236}">
                    <a16:creationId xmlns="" xmlns:a16="http://schemas.microsoft.com/office/drawing/2014/main" id="{40AC5AB7-D813-0A19-5006-3B1D019FD2B2}"/>
                  </a:ext>
                </a:extLst>
              </p:cNvPr>
              <p:cNvSpPr/>
              <p:nvPr/>
            </p:nvSpPr>
            <p:spPr>
              <a:xfrm rot="12403288">
                <a:off x="4022944" y="2647907"/>
                <a:ext cx="2584438" cy="2534277"/>
              </a:xfrm>
              <a:prstGeom prst="wedgeEllipseCallout">
                <a:avLst>
                  <a:gd name="adj1" fmla="val -17948"/>
                  <a:gd name="adj2" fmla="val 60430"/>
                </a:avLst>
              </a:prstGeom>
              <a:gradFill flip="none" rotWithShape="1">
                <a:gsLst>
                  <a:gs pos="100000">
                    <a:srgbClr val="FF6600"/>
                  </a:gs>
                  <a:gs pos="4000">
                    <a:srgbClr val="FF6600"/>
                  </a:gs>
                  <a:gs pos="40000">
                    <a:srgbClr val="FFC197"/>
                  </a:gs>
                </a:gsLst>
                <a:lin ang="3660000" scaled="0"/>
                <a:tileRect/>
              </a:gradFill>
              <a:ln w="25400" cap="flat" cmpd="sng" algn="ctr">
                <a:solidFill>
                  <a:srgbClr val="FF6600"/>
                </a:solidFill>
                <a:prstDash val="solid"/>
              </a:ln>
              <a:effectLst>
                <a:outerShdw blurRad="368300" dist="127000" algn="l" rotWithShape="0">
                  <a:prstClr val="black">
                    <a:alpha val="37000"/>
                  </a:prst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  <a:ea typeface="宋体"/>
                </a:endParaRPr>
              </a:p>
            </p:txBody>
          </p:sp>
          <p:sp>
            <p:nvSpPr>
              <p:cNvPr id="19" name="椭圆形标注 17">
                <a:extLst>
                  <a:ext uri="{FF2B5EF4-FFF2-40B4-BE49-F238E27FC236}">
                    <a16:creationId xmlns="" xmlns:a16="http://schemas.microsoft.com/office/drawing/2014/main" id="{A279FC3B-30E3-2526-3F30-583765474D30}"/>
                  </a:ext>
                </a:extLst>
              </p:cNvPr>
              <p:cNvSpPr/>
              <p:nvPr/>
            </p:nvSpPr>
            <p:spPr>
              <a:xfrm rot="722296">
                <a:off x="1853399" y="2838551"/>
                <a:ext cx="2584438" cy="2534277"/>
              </a:xfrm>
              <a:prstGeom prst="wedgeEllipseCallout">
                <a:avLst>
                  <a:gd name="adj1" fmla="val 34083"/>
                  <a:gd name="adj2" fmla="val 53694"/>
                </a:avLst>
              </a:prstGeom>
              <a:gradFill flip="none" rotWithShape="1">
                <a:gsLst>
                  <a:gs pos="98000">
                    <a:srgbClr val="15C2FF"/>
                  </a:gs>
                  <a:gs pos="0">
                    <a:srgbClr val="15C2FF"/>
                  </a:gs>
                  <a:gs pos="53000">
                    <a:srgbClr val="C9F1FF"/>
                  </a:gs>
                </a:gsLst>
                <a:lin ang="3660000" scaled="0"/>
                <a:tileRect/>
              </a:gradFill>
              <a:ln w="25400" cap="flat" cmpd="sng" algn="ctr">
                <a:solidFill>
                  <a:srgbClr val="00A4DE"/>
                </a:solidFill>
                <a:prstDash val="solid"/>
              </a:ln>
              <a:effectLst>
                <a:outerShdw blurRad="368300" dist="127000" algn="l" rotWithShape="0">
                  <a:prstClr val="black">
                    <a:alpha val="37000"/>
                  </a:prst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  <a:ea typeface="宋体"/>
                </a:endParaRPr>
              </a:p>
            </p:txBody>
          </p:sp>
          <p:sp>
            <p:nvSpPr>
              <p:cNvPr id="20" name="椭圆形标注 7">
                <a:extLst>
                  <a:ext uri="{FF2B5EF4-FFF2-40B4-BE49-F238E27FC236}">
                    <a16:creationId xmlns="" xmlns:a16="http://schemas.microsoft.com/office/drawing/2014/main" id="{14DC8BA0-9FF0-C0E2-022D-DBF1C27B4DF3}"/>
                  </a:ext>
                </a:extLst>
              </p:cNvPr>
              <p:cNvSpPr/>
              <p:nvPr/>
            </p:nvSpPr>
            <p:spPr>
              <a:xfrm rot="8834235">
                <a:off x="2272775" y="836712"/>
                <a:ext cx="2584594" cy="2479361"/>
              </a:xfrm>
              <a:custGeom>
                <a:avLst/>
                <a:gdLst/>
                <a:ahLst/>
                <a:cxnLst/>
                <a:rect l="l" t="t" r="r" b="b"/>
                <a:pathLst>
                  <a:path w="3017555" h="2894694">
                    <a:moveTo>
                      <a:pt x="626165" y="2505988"/>
                    </a:moveTo>
                    <a:cubicBezTo>
                      <a:pt x="442424" y="2376196"/>
                      <a:pt x="286186" y="2204110"/>
                      <a:pt x="174234" y="1995852"/>
                    </a:cubicBezTo>
                    <a:cubicBezTo>
                      <a:pt x="-176271" y="1343825"/>
                      <a:pt x="17611" y="544010"/>
                      <a:pt x="616095" y="115093"/>
                    </a:cubicBezTo>
                    <a:cubicBezTo>
                      <a:pt x="971768" y="309258"/>
                      <a:pt x="1400055" y="358479"/>
                      <a:pt x="1804090" y="220624"/>
                    </a:cubicBezTo>
                    <a:cubicBezTo>
                      <a:pt x="1956157" y="168740"/>
                      <a:pt x="2094308" y="93950"/>
                      <a:pt x="2215033" y="0"/>
                    </a:cubicBezTo>
                    <a:cubicBezTo>
                      <a:pt x="2390865" y="89726"/>
                      <a:pt x="2550148" y="215962"/>
                      <a:pt x="2681809" y="375562"/>
                    </a:cubicBezTo>
                    <a:cubicBezTo>
                      <a:pt x="3177382" y="976296"/>
                      <a:pt x="3118030" y="1849829"/>
                      <a:pt x="2545564" y="2380785"/>
                    </a:cubicBezTo>
                    <a:lnTo>
                      <a:pt x="2537262" y="2894694"/>
                    </a:lnTo>
                    <a:lnTo>
                      <a:pt x="2059480" y="2683344"/>
                    </a:lnTo>
                    <a:cubicBezTo>
                      <a:pt x="1567737" y="2872373"/>
                      <a:pt x="1030395" y="2791530"/>
                      <a:pt x="626165" y="2505988"/>
                    </a:cubicBezTo>
                    <a:close/>
                  </a:path>
                </a:pathLst>
              </a:custGeom>
              <a:solidFill>
                <a:srgbClr val="B6B6B6"/>
              </a:solidFill>
              <a:ln w="25400" cap="flat" cmpd="sng" algn="ctr">
                <a:noFill/>
                <a:prstDash val="solid"/>
              </a:ln>
              <a:effectLst>
                <a:softEdge rad="228600"/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  <a:ea typeface="宋体"/>
                </a:endParaRPr>
              </a:p>
            </p:txBody>
          </p:sp>
          <p:sp>
            <p:nvSpPr>
              <p:cNvPr id="21" name="椭圆形标注 7">
                <a:extLst>
                  <a:ext uri="{FF2B5EF4-FFF2-40B4-BE49-F238E27FC236}">
                    <a16:creationId xmlns="" xmlns:a16="http://schemas.microsoft.com/office/drawing/2014/main" id="{926C70F1-7BC3-D8F4-2EF6-E4D13242228A}"/>
                  </a:ext>
                </a:extLst>
              </p:cNvPr>
              <p:cNvSpPr/>
              <p:nvPr/>
            </p:nvSpPr>
            <p:spPr>
              <a:xfrm rot="8834235">
                <a:off x="2626559" y="848063"/>
                <a:ext cx="2584594" cy="2479361"/>
              </a:xfrm>
              <a:custGeom>
                <a:avLst/>
                <a:gdLst/>
                <a:ahLst/>
                <a:cxnLst/>
                <a:rect l="l" t="t" r="r" b="b"/>
                <a:pathLst>
                  <a:path w="3017555" h="2894694">
                    <a:moveTo>
                      <a:pt x="626165" y="2505988"/>
                    </a:moveTo>
                    <a:cubicBezTo>
                      <a:pt x="442424" y="2376196"/>
                      <a:pt x="286186" y="2204110"/>
                      <a:pt x="174234" y="1995852"/>
                    </a:cubicBezTo>
                    <a:cubicBezTo>
                      <a:pt x="-176271" y="1343825"/>
                      <a:pt x="17611" y="544010"/>
                      <a:pt x="616095" y="115093"/>
                    </a:cubicBezTo>
                    <a:cubicBezTo>
                      <a:pt x="971768" y="309258"/>
                      <a:pt x="1400055" y="358479"/>
                      <a:pt x="1804090" y="220624"/>
                    </a:cubicBezTo>
                    <a:cubicBezTo>
                      <a:pt x="1956157" y="168740"/>
                      <a:pt x="2094308" y="93950"/>
                      <a:pt x="2215033" y="0"/>
                    </a:cubicBezTo>
                    <a:cubicBezTo>
                      <a:pt x="2390865" y="89726"/>
                      <a:pt x="2550148" y="215962"/>
                      <a:pt x="2681809" y="375562"/>
                    </a:cubicBezTo>
                    <a:cubicBezTo>
                      <a:pt x="3177382" y="976296"/>
                      <a:pt x="3118030" y="1849829"/>
                      <a:pt x="2545564" y="2380785"/>
                    </a:cubicBezTo>
                    <a:lnTo>
                      <a:pt x="2537262" y="2894694"/>
                    </a:lnTo>
                    <a:lnTo>
                      <a:pt x="2059480" y="2683344"/>
                    </a:lnTo>
                    <a:cubicBezTo>
                      <a:pt x="1567737" y="2872373"/>
                      <a:pt x="1030395" y="2791530"/>
                      <a:pt x="626165" y="2505988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11FF11"/>
                  </a:gs>
                  <a:gs pos="1000">
                    <a:srgbClr val="11FF11"/>
                  </a:gs>
                  <a:gs pos="50000">
                    <a:srgbClr val="C5FFC5"/>
                  </a:gs>
                </a:gsLst>
                <a:lin ang="0" scaled="0"/>
                <a:tileRect/>
              </a:gradFill>
              <a:ln w="25400" cap="flat" cmpd="sng" algn="ctr">
                <a:solidFill>
                  <a:srgbClr val="00DE00"/>
                </a:solidFill>
                <a:prstDash val="solid"/>
              </a:ln>
              <a:effectLst>
                <a:outerShdw blurRad="63500" dist="38100" dir="10800000" algn="r" rotWithShape="0">
                  <a:prstClr val="black">
                    <a:alpha val="15000"/>
                  </a:prst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  <a:ea typeface="宋体"/>
                </a:endParaRPr>
              </a:p>
            </p:txBody>
          </p:sp>
        </p:grpSp>
        <p:sp>
          <p:nvSpPr>
            <p:cNvPr id="11" name="TextBox 10">
              <a:extLst>
                <a:ext uri="{FF2B5EF4-FFF2-40B4-BE49-F238E27FC236}">
                  <a16:creationId xmlns="" xmlns:a16="http://schemas.microsoft.com/office/drawing/2014/main" id="{2E1735FF-1E87-5972-F58E-7FBE62F9FB15}"/>
                </a:ext>
              </a:extLst>
            </p:cNvPr>
            <p:cNvSpPr txBox="1"/>
            <p:nvPr/>
          </p:nvSpPr>
          <p:spPr>
            <a:xfrm>
              <a:off x="3735531" y="2935858"/>
              <a:ext cx="1474250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8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+ 1,9% </a:t>
              </a:r>
            </a:p>
            <a:p>
              <a:endParaRPr 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Скругленный прямоугольник 4">
              <a:extLst>
                <a:ext uri="{FF2B5EF4-FFF2-40B4-BE49-F238E27FC236}">
                  <a16:creationId xmlns="" xmlns:a16="http://schemas.microsoft.com/office/drawing/2014/main" id="{0B43B1CA-C680-27D5-11C4-CE5287A2BC77}"/>
                </a:ext>
              </a:extLst>
            </p:cNvPr>
            <p:cNvSpPr/>
            <p:nvPr/>
          </p:nvSpPr>
          <p:spPr>
            <a:xfrm>
              <a:off x="5646109" y="2850067"/>
              <a:ext cx="1948447" cy="910246"/>
            </a:xfrm>
            <a:prstGeom prst="rect">
              <a:avLst/>
            </a:prstGeom>
            <a:scene3d>
              <a:camera prst="orthographicFront"/>
              <a:lightRig rig="threePt" dir="t">
                <a:rot lat="0" lon="0" rev="7500000"/>
              </a:lightRig>
            </a:scene3d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0640" tIns="40640" rIns="40640" bIns="40640" numCol="1" spcCol="1270" anchor="ctr" anchorCtr="0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Всего </a:t>
              </a:r>
            </a:p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6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676 371,2</a:t>
              </a:r>
            </a:p>
          </p:txBody>
        </p:sp>
        <p:sp>
          <p:nvSpPr>
            <p:cNvPr id="13" name="Скругленный прямоугольник 4">
              <a:extLst>
                <a:ext uri="{FF2B5EF4-FFF2-40B4-BE49-F238E27FC236}">
                  <a16:creationId xmlns="" xmlns:a16="http://schemas.microsoft.com/office/drawing/2014/main" id="{999D5542-ABEE-0D49-584D-D08E02FE7277}"/>
                </a:ext>
              </a:extLst>
            </p:cNvPr>
            <p:cNvSpPr/>
            <p:nvPr/>
          </p:nvSpPr>
          <p:spPr>
            <a:xfrm>
              <a:off x="4913414" y="4727904"/>
              <a:ext cx="1756861" cy="1055997"/>
            </a:xfrm>
            <a:prstGeom prst="rect">
              <a:avLst/>
            </a:prstGeom>
            <a:scene3d>
              <a:camera prst="orthographicFront"/>
              <a:lightRig rig="threePt" dir="t">
                <a:rot lat="0" lon="0" rev="7500000"/>
              </a:lightRig>
            </a:scene3d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0640" tIns="40640" rIns="40640" bIns="40640" numCol="1" spcCol="1270" anchor="ctr" anchorCtr="0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На муниципальное задание </a:t>
              </a:r>
            </a:p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5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509 398,2</a:t>
              </a:r>
            </a:p>
          </p:txBody>
        </p:sp>
        <p:sp>
          <p:nvSpPr>
            <p:cNvPr id="14" name="Скругленный прямоугольник 4">
              <a:extLst>
                <a:ext uri="{FF2B5EF4-FFF2-40B4-BE49-F238E27FC236}">
                  <a16:creationId xmlns="" xmlns:a16="http://schemas.microsoft.com/office/drawing/2014/main" id="{58BD4B2B-9171-9847-642E-0E7796A32206}"/>
                </a:ext>
              </a:extLst>
            </p:cNvPr>
            <p:cNvSpPr/>
            <p:nvPr/>
          </p:nvSpPr>
          <p:spPr>
            <a:xfrm>
              <a:off x="7159806" y="4506217"/>
              <a:ext cx="1644015" cy="1056827"/>
            </a:xfrm>
            <a:prstGeom prst="rect">
              <a:avLst/>
            </a:prstGeom>
            <a:scene3d>
              <a:camera prst="orthographicFront"/>
              <a:lightRig rig="threePt" dir="t">
                <a:rot lat="0" lon="0" rev="7500000"/>
              </a:lightRig>
            </a:scene3d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0640" tIns="40640" rIns="40640" bIns="40640" numCol="1" spcCol="1270" anchor="ctr" anchorCtr="0">
              <a:noAutofit/>
            </a:bodyPr>
            <a:lstStyle/>
            <a:p>
              <a:pPr algn="ctr" defTabSz="711200">
                <a:lnSpc>
                  <a:spcPct val="8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На</a:t>
              </a:r>
            </a:p>
            <a:p>
              <a:pPr algn="ctr" defTabSz="711200">
                <a:lnSpc>
                  <a:spcPct val="8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иные цели </a:t>
              </a:r>
            </a:p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5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166 973,0</a:t>
              </a:r>
            </a:p>
          </p:txBody>
        </p:sp>
        <p:sp>
          <p:nvSpPr>
            <p:cNvPr id="15" name="Скругленный прямоугольник 4">
              <a:extLst>
                <a:ext uri="{FF2B5EF4-FFF2-40B4-BE49-F238E27FC236}">
                  <a16:creationId xmlns="" xmlns:a16="http://schemas.microsoft.com/office/drawing/2014/main" id="{040C64BC-A05F-4507-EA5E-6485D55A76BB}"/>
                </a:ext>
              </a:extLst>
            </p:cNvPr>
            <p:cNvSpPr/>
            <p:nvPr/>
          </p:nvSpPr>
          <p:spPr>
            <a:xfrm>
              <a:off x="1231286" y="2864757"/>
              <a:ext cx="1948447" cy="910246"/>
            </a:xfrm>
            <a:prstGeom prst="rect">
              <a:avLst/>
            </a:prstGeom>
            <a:scene3d>
              <a:camera prst="orthographicFront"/>
              <a:lightRig rig="threePt" dir="t">
                <a:rot lat="0" lon="0" rev="7500000"/>
              </a:lightRig>
            </a:scene3d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0640" tIns="40640" rIns="40640" bIns="40640" numCol="1" spcCol="1270" anchor="ctr" anchorCtr="0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Всего</a:t>
              </a:r>
              <a:r>
                <a:rPr lang="ru-RU" sz="16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</a:p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6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689 018,2</a:t>
              </a:r>
            </a:p>
          </p:txBody>
        </p:sp>
        <p:sp>
          <p:nvSpPr>
            <p:cNvPr id="16" name="Скругленный прямоугольник 4">
              <a:extLst>
                <a:ext uri="{FF2B5EF4-FFF2-40B4-BE49-F238E27FC236}">
                  <a16:creationId xmlns="" xmlns:a16="http://schemas.microsoft.com/office/drawing/2014/main" id="{0B237841-6623-8F63-6A6B-152363E01D17}"/>
                </a:ext>
              </a:extLst>
            </p:cNvPr>
            <p:cNvSpPr/>
            <p:nvPr/>
          </p:nvSpPr>
          <p:spPr>
            <a:xfrm>
              <a:off x="499214" y="4727904"/>
              <a:ext cx="1756861" cy="1055997"/>
            </a:xfrm>
            <a:prstGeom prst="rect">
              <a:avLst/>
            </a:prstGeom>
            <a:scene3d>
              <a:camera prst="orthographicFront"/>
              <a:lightRig rig="threePt" dir="t">
                <a:rot lat="0" lon="0" rev="7500000"/>
              </a:lightRig>
            </a:scene3d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0640" tIns="40640" rIns="40640" bIns="40640" numCol="1" spcCol="1270" anchor="ctr" anchorCtr="0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На муниципальное задание </a:t>
              </a:r>
            </a:p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5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572 744,6</a:t>
              </a:r>
            </a:p>
          </p:txBody>
        </p:sp>
        <p:sp>
          <p:nvSpPr>
            <p:cNvPr id="17" name="Скругленный прямоугольник 4">
              <a:extLst>
                <a:ext uri="{FF2B5EF4-FFF2-40B4-BE49-F238E27FC236}">
                  <a16:creationId xmlns="" xmlns:a16="http://schemas.microsoft.com/office/drawing/2014/main" id="{69D66DF1-5B06-DFD2-6FDB-7EFA38C872B5}"/>
                </a:ext>
              </a:extLst>
            </p:cNvPr>
            <p:cNvSpPr/>
            <p:nvPr/>
          </p:nvSpPr>
          <p:spPr>
            <a:xfrm>
              <a:off x="2604801" y="4491381"/>
              <a:ext cx="1644015" cy="1056827"/>
            </a:xfrm>
            <a:prstGeom prst="rect">
              <a:avLst/>
            </a:prstGeom>
            <a:scene3d>
              <a:camera prst="orthographicFront"/>
              <a:lightRig rig="threePt" dir="t">
                <a:rot lat="0" lon="0" rev="7500000"/>
              </a:lightRig>
            </a:scene3d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0640" tIns="40640" rIns="40640" bIns="40640" numCol="1" spcCol="1270" anchor="ctr" anchorCtr="0">
              <a:noAutofit/>
            </a:bodyPr>
            <a:lstStyle/>
            <a:p>
              <a:pPr algn="ctr" defTabSz="711200">
                <a:lnSpc>
                  <a:spcPct val="8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На</a:t>
              </a:r>
            </a:p>
            <a:p>
              <a:pPr algn="ctr" defTabSz="711200">
                <a:lnSpc>
                  <a:spcPct val="8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иные цели </a:t>
              </a:r>
            </a:p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5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116 273,6</a:t>
              </a:r>
            </a:p>
          </p:txBody>
        </p:sp>
      </p:grpSp>
      <p:sp>
        <p:nvSpPr>
          <p:cNvPr id="26" name="Freeform 1286"/>
          <p:cNvSpPr/>
          <p:nvPr/>
        </p:nvSpPr>
        <p:spPr>
          <a:xfrm rot="15141861" flipV="1">
            <a:off x="3996712" y="2457076"/>
            <a:ext cx="1058178" cy="15405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116" extrusionOk="0">
                <a:moveTo>
                  <a:pt x="7892" y="0"/>
                </a:moveTo>
                <a:lnTo>
                  <a:pt x="0" y="7674"/>
                </a:lnTo>
                <a:lnTo>
                  <a:pt x="2858" y="7472"/>
                </a:lnTo>
                <a:cubicBezTo>
                  <a:pt x="2858" y="7472"/>
                  <a:pt x="3212" y="21600"/>
                  <a:pt x="21600" y="21103"/>
                </a:cubicBezTo>
                <a:cubicBezTo>
                  <a:pt x="14100" y="20745"/>
                  <a:pt x="7346" y="17058"/>
                  <a:pt x="8230" y="7674"/>
                </a:cubicBezTo>
                <a:cubicBezTo>
                  <a:pt x="9100" y="7766"/>
                  <a:pt x="9960" y="7905"/>
                  <a:pt x="10804" y="8090"/>
                </a:cubicBezTo>
                <a:close/>
              </a:path>
            </a:pathLst>
          </a:custGeom>
          <a:gradFill>
            <a:gsLst>
              <a:gs pos="27000">
                <a:srgbClr val="FFC000"/>
              </a:gs>
              <a:gs pos="62000">
                <a:srgbClr val="FF3300"/>
              </a:gs>
              <a:gs pos="100000">
                <a:srgbClr val="FFFF00"/>
              </a:gs>
            </a:gsLst>
            <a:lin ang="16200000" scaled="1"/>
          </a:gradFill>
          <a:ln w="12700" cap="flat">
            <a:noFill/>
            <a:miter lim="4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lIns="45719" tIns="45719" rIns="45719" bIns="45719" numCol="1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</a:defRPr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8102806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71600" y="-9523"/>
            <a:ext cx="772477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5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Удельный вес статей расходов бюджета</a:t>
            </a:r>
            <a:r>
              <a:rPr lang="ru-RU" sz="25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7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</a:t>
            </a:r>
            <a:endParaRPr lang="ru-RU" sz="27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Oval 13"/>
          <p:cNvSpPr>
            <a:spLocks noChangeArrowheads="1"/>
          </p:cNvSpPr>
          <p:nvPr/>
        </p:nvSpPr>
        <p:spPr bwMode="auto">
          <a:xfrm>
            <a:off x="8172450" y="6453188"/>
            <a:ext cx="790575" cy="288925"/>
          </a:xfrm>
          <a:prstGeom prst="ellipse">
            <a:avLst/>
          </a:prstGeom>
          <a:solidFill>
            <a:sysClr val="window" lastClr="FFFFFF"/>
          </a:solidFill>
          <a:ln w="25400">
            <a:solidFill>
              <a:srgbClr val="00206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 kern="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23</a:t>
            </a:r>
            <a:endParaRPr lang="ru-RU" b="1" kern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pSp>
        <p:nvGrpSpPr>
          <p:cNvPr id="6" name="Группа 5">
            <a:extLst>
              <a:ext uri="{FF2B5EF4-FFF2-40B4-BE49-F238E27FC236}">
                <a16:creationId xmlns="" xmlns:a16="http://schemas.microsoft.com/office/drawing/2014/main" id="{611B769F-F496-0231-2FD2-87EA5F59C467}"/>
              </a:ext>
            </a:extLst>
          </p:cNvPr>
          <p:cNvGrpSpPr/>
          <p:nvPr/>
        </p:nvGrpSpPr>
        <p:grpSpPr>
          <a:xfrm>
            <a:off x="190500" y="1413359"/>
            <a:ext cx="8893077" cy="4953997"/>
            <a:chOff x="190500" y="1013729"/>
            <a:chExt cx="8893077" cy="4953997"/>
          </a:xfrm>
        </p:grpSpPr>
        <p:grpSp>
          <p:nvGrpSpPr>
            <p:cNvPr id="7" name="Группа 6">
              <a:extLst>
                <a:ext uri="{FF2B5EF4-FFF2-40B4-BE49-F238E27FC236}">
                  <a16:creationId xmlns="" xmlns:a16="http://schemas.microsoft.com/office/drawing/2014/main" id="{290D886B-A83B-2083-6622-4AA000191F84}"/>
                </a:ext>
              </a:extLst>
            </p:cNvPr>
            <p:cNvGrpSpPr/>
            <p:nvPr/>
          </p:nvGrpSpPr>
          <p:grpSpPr>
            <a:xfrm>
              <a:off x="190500" y="1013729"/>
              <a:ext cx="8893077" cy="4953997"/>
              <a:chOff x="190500" y="1013729"/>
              <a:chExt cx="8893077" cy="4953997"/>
            </a:xfrm>
          </p:grpSpPr>
          <p:cxnSp>
            <p:nvCxnSpPr>
              <p:cNvPr id="12" name="Прямая соединительная линия 11">
                <a:extLst>
                  <a:ext uri="{FF2B5EF4-FFF2-40B4-BE49-F238E27FC236}">
                    <a16:creationId xmlns="" xmlns:a16="http://schemas.microsoft.com/office/drawing/2014/main" id="{CDCA0512-DAAE-D30A-ADB9-17D53FDFD05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49190" y="5867852"/>
                <a:ext cx="3506753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Прямая соединительная линия 12">
                <a:extLst>
                  <a:ext uri="{FF2B5EF4-FFF2-40B4-BE49-F238E27FC236}">
                    <a16:creationId xmlns="" xmlns:a16="http://schemas.microsoft.com/office/drawing/2014/main" id="{EB3D48ED-2DA8-2232-97D4-C069E580A259}"/>
                  </a:ext>
                </a:extLst>
              </p:cNvPr>
              <p:cNvCxnSpPr/>
              <p:nvPr/>
            </p:nvCxnSpPr>
            <p:spPr>
              <a:xfrm>
                <a:off x="4579286" y="4821139"/>
                <a:ext cx="392402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Прямая соединительная линия 13">
                <a:extLst>
                  <a:ext uri="{FF2B5EF4-FFF2-40B4-BE49-F238E27FC236}">
                    <a16:creationId xmlns="" xmlns:a16="http://schemas.microsoft.com/office/drawing/2014/main" id="{56E772FA-E072-6DD8-EC11-ED3721F2B6BC}"/>
                  </a:ext>
                </a:extLst>
              </p:cNvPr>
              <p:cNvCxnSpPr/>
              <p:nvPr/>
            </p:nvCxnSpPr>
            <p:spPr>
              <a:xfrm>
                <a:off x="5159552" y="3853561"/>
                <a:ext cx="392402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Прямая соединительная линия 14">
                <a:extLst>
                  <a:ext uri="{FF2B5EF4-FFF2-40B4-BE49-F238E27FC236}">
                    <a16:creationId xmlns="" xmlns:a16="http://schemas.microsoft.com/office/drawing/2014/main" id="{BC4682AA-012A-C87A-1F23-F45EF3A39574}"/>
                  </a:ext>
                </a:extLst>
              </p:cNvPr>
              <p:cNvCxnSpPr/>
              <p:nvPr/>
            </p:nvCxnSpPr>
            <p:spPr>
              <a:xfrm>
                <a:off x="4572000" y="1709260"/>
                <a:ext cx="392402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Прямая соединительная линия 15">
                <a:extLst>
                  <a:ext uri="{FF2B5EF4-FFF2-40B4-BE49-F238E27FC236}">
                    <a16:creationId xmlns="" xmlns:a16="http://schemas.microsoft.com/office/drawing/2014/main" id="{975B0BCA-ADEF-9371-9A3F-50444CBAFB89}"/>
                  </a:ext>
                </a:extLst>
              </p:cNvPr>
              <p:cNvCxnSpPr/>
              <p:nvPr/>
            </p:nvCxnSpPr>
            <p:spPr>
              <a:xfrm>
                <a:off x="4701687" y="2767585"/>
                <a:ext cx="392402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Freeform 6">
                <a:extLst>
                  <a:ext uri="{FF2B5EF4-FFF2-40B4-BE49-F238E27FC236}">
                    <a16:creationId xmlns="" xmlns:a16="http://schemas.microsoft.com/office/drawing/2014/main" id="{3A2D3B2C-BB88-E93E-0434-F59737D2AA42}"/>
                  </a:ext>
                </a:extLst>
              </p:cNvPr>
              <p:cNvSpPr/>
              <p:nvPr/>
            </p:nvSpPr>
            <p:spPr>
              <a:xfrm rot="16996800">
                <a:off x="253631" y="1978068"/>
                <a:ext cx="3127933" cy="3254196"/>
              </a:xfrm>
              <a:prstGeom prst="ellipse">
                <a:avLst/>
              </a:prstGeom>
              <a:gradFill flip="none" rotWithShape="1">
                <a:gsLst>
                  <a:gs pos="22846">
                    <a:srgbClr val="FFFFFF"/>
                  </a:gs>
                  <a:gs pos="63322">
                    <a:srgbClr val="E6EAEB"/>
                  </a:gs>
                  <a:gs pos="99960">
                    <a:srgbClr val="CDD5D8"/>
                  </a:gs>
                </a:gsLst>
                <a:lin ang="2089253" scaled="0"/>
              </a:gradFill>
              <a:ln w="12700" cap="flat">
                <a:noFill/>
                <a:miter lim="400000"/>
              </a:ln>
              <a:effectLst>
                <a:outerShdw blurRad="139700" dist="135989" dir="2315233" rotWithShape="0">
                  <a:srgbClr val="000000">
                    <a:alpha val="22789"/>
                  </a:srgbClr>
                </a:outerShdw>
              </a:effectLst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 defTabSz="1828800">
                  <a:defRPr sz="3600" b="0">
                    <a:solidFill>
                      <a:srgbClr val="FFFFFF"/>
                    </a:solidFill>
                    <a:latin typeface="Avenir Next Regular"/>
                    <a:ea typeface="Avenir Next Regular"/>
                    <a:cs typeface="Avenir Next Regular"/>
                    <a:sym typeface="Avenir Next Regular"/>
                  </a:defRPr>
                </a:pPr>
                <a:endParaRPr/>
              </a:p>
            </p:txBody>
          </p:sp>
          <p:sp>
            <p:nvSpPr>
              <p:cNvPr id="18" name="Freeform 19">
                <a:extLst>
                  <a:ext uri="{FF2B5EF4-FFF2-40B4-BE49-F238E27FC236}">
                    <a16:creationId xmlns="" xmlns:a16="http://schemas.microsoft.com/office/drawing/2014/main" id="{DE974CEC-81B2-0B0A-62EF-4990240CB1F6}"/>
                  </a:ext>
                </a:extLst>
              </p:cNvPr>
              <p:cNvSpPr/>
              <p:nvPr/>
            </p:nvSpPr>
            <p:spPr>
              <a:xfrm>
                <a:off x="839109" y="2583271"/>
                <a:ext cx="2062021" cy="1980839"/>
              </a:xfrm>
              <a:prstGeom prst="ellipse">
                <a:avLst/>
              </a:prstGeom>
              <a:solidFill>
                <a:srgbClr val="FFFFFF">
                  <a:alpha val="63156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 defTabSz="1828800">
                  <a:defRPr sz="3600" b="0"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/>
              </a:p>
            </p:txBody>
          </p:sp>
          <p:sp>
            <p:nvSpPr>
              <p:cNvPr id="19" name="Freeform 73">
                <a:extLst>
                  <a:ext uri="{FF2B5EF4-FFF2-40B4-BE49-F238E27FC236}">
                    <a16:creationId xmlns="" xmlns:a16="http://schemas.microsoft.com/office/drawing/2014/main" id="{2A013342-600F-F47F-6432-F20F5DFB17CD}"/>
                  </a:ext>
                </a:extLst>
              </p:cNvPr>
              <p:cNvSpPr/>
              <p:nvPr/>
            </p:nvSpPr>
            <p:spPr>
              <a:xfrm>
                <a:off x="1765076" y="1510222"/>
                <a:ext cx="1348421" cy="4913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53" extrusionOk="0">
                    <a:moveTo>
                      <a:pt x="20420" y="18450"/>
                    </a:moveTo>
                    <a:cubicBezTo>
                      <a:pt x="20690" y="17470"/>
                      <a:pt x="21210" y="17250"/>
                      <a:pt x="21582" y="17958"/>
                    </a:cubicBezTo>
                    <a:cubicBezTo>
                      <a:pt x="21588" y="17970"/>
                      <a:pt x="21594" y="17981"/>
                      <a:pt x="21600" y="17993"/>
                    </a:cubicBezTo>
                    <a:cubicBezTo>
                      <a:pt x="15599" y="6264"/>
                      <a:pt x="8317" y="-47"/>
                      <a:pt x="841" y="0"/>
                    </a:cubicBezTo>
                    <a:cubicBezTo>
                      <a:pt x="377" y="0"/>
                      <a:pt x="0" y="991"/>
                      <a:pt x="0" y="2213"/>
                    </a:cubicBezTo>
                    <a:cubicBezTo>
                      <a:pt x="0" y="3435"/>
                      <a:pt x="377" y="4426"/>
                      <a:pt x="841" y="4426"/>
                    </a:cubicBezTo>
                    <a:cubicBezTo>
                      <a:pt x="7956" y="4370"/>
                      <a:pt x="14886" y="10379"/>
                      <a:pt x="20594" y="21553"/>
                    </a:cubicBezTo>
                    <a:cubicBezTo>
                      <a:pt x="20224" y="20817"/>
                      <a:pt x="20147" y="19436"/>
                      <a:pt x="20420" y="18450"/>
                    </a:cubicBezTo>
                    <a:close/>
                  </a:path>
                </a:pathLst>
              </a:custGeom>
              <a:gradFill flip="none" rotWithShape="1">
                <a:gsLst>
                  <a:gs pos="849">
                    <a:srgbClr val="FF00A2"/>
                  </a:gs>
                  <a:gs pos="62947">
                    <a:srgbClr val="FF0071"/>
                  </a:gs>
                  <a:gs pos="97628">
                    <a:srgbClr val="FF0040"/>
                  </a:gs>
                </a:gsLst>
                <a:lin ang="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1828800">
                  <a:defRPr sz="3600" b="0">
                    <a:solidFill>
                      <a:srgbClr val="FFFFFF"/>
                    </a:solidFill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/>
              </a:p>
            </p:txBody>
          </p:sp>
          <p:sp>
            <p:nvSpPr>
              <p:cNvPr id="20" name="Freeform 74">
                <a:extLst>
                  <a:ext uri="{FF2B5EF4-FFF2-40B4-BE49-F238E27FC236}">
                    <a16:creationId xmlns="" xmlns:a16="http://schemas.microsoft.com/office/drawing/2014/main" id="{5E112623-B75F-9BA5-72B8-70442355B92E}"/>
                  </a:ext>
                </a:extLst>
              </p:cNvPr>
              <p:cNvSpPr/>
              <p:nvPr/>
            </p:nvSpPr>
            <p:spPr>
              <a:xfrm>
                <a:off x="1762793" y="5204282"/>
                <a:ext cx="1354701" cy="4952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44" extrusionOk="0">
                    <a:moveTo>
                      <a:pt x="21099" y="3960"/>
                    </a:moveTo>
                    <a:cubicBezTo>
                      <a:pt x="20637" y="3965"/>
                      <a:pt x="20261" y="2986"/>
                      <a:pt x="20259" y="1774"/>
                    </a:cubicBezTo>
                    <a:cubicBezTo>
                      <a:pt x="20258" y="1074"/>
                      <a:pt x="20384" y="416"/>
                      <a:pt x="20599" y="0"/>
                    </a:cubicBezTo>
                    <a:cubicBezTo>
                      <a:pt x="14898" y="11195"/>
                      <a:pt x="7961" y="17217"/>
                      <a:pt x="837" y="17153"/>
                    </a:cubicBezTo>
                    <a:cubicBezTo>
                      <a:pt x="375" y="17153"/>
                      <a:pt x="0" y="18136"/>
                      <a:pt x="0" y="19348"/>
                    </a:cubicBezTo>
                    <a:cubicBezTo>
                      <a:pt x="0" y="20560"/>
                      <a:pt x="375" y="21543"/>
                      <a:pt x="837" y="21543"/>
                    </a:cubicBezTo>
                    <a:cubicBezTo>
                      <a:pt x="8320" y="21600"/>
                      <a:pt x="15608" y="15278"/>
                      <a:pt x="21600" y="3531"/>
                    </a:cubicBezTo>
                    <a:lnTo>
                      <a:pt x="21600" y="3531"/>
                    </a:lnTo>
                    <a:cubicBezTo>
                      <a:pt x="21453" y="3800"/>
                      <a:pt x="21279" y="3950"/>
                      <a:pt x="21099" y="39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776DFF"/>
                  </a:gs>
                  <a:gs pos="100000">
                    <a:srgbClr val="6A00C0"/>
                  </a:gs>
                </a:gsLst>
                <a:lin ang="3174155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1651000">
                  <a:defRPr sz="6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1" name="Freeform 75">
                <a:extLst>
                  <a:ext uri="{FF2B5EF4-FFF2-40B4-BE49-F238E27FC236}">
                    <a16:creationId xmlns="" xmlns:a16="http://schemas.microsoft.com/office/drawing/2014/main" id="{135FF1F4-5234-0031-6FFE-B42CEE50B3CF}"/>
                  </a:ext>
                </a:extLst>
              </p:cNvPr>
              <p:cNvSpPr/>
              <p:nvPr/>
            </p:nvSpPr>
            <p:spPr>
              <a:xfrm>
                <a:off x="3056979" y="4415676"/>
                <a:ext cx="753563" cy="8697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225" y="1757"/>
                    </a:moveTo>
                    <a:cubicBezTo>
                      <a:pt x="20011" y="1761"/>
                      <a:pt x="19798" y="1724"/>
                      <a:pt x="19604" y="1648"/>
                    </a:cubicBezTo>
                    <a:cubicBezTo>
                      <a:pt x="18848" y="1377"/>
                      <a:pt x="18499" y="648"/>
                      <a:pt x="18824" y="20"/>
                    </a:cubicBezTo>
                    <a:cubicBezTo>
                      <a:pt x="18828" y="13"/>
                      <a:pt x="18831" y="7"/>
                      <a:pt x="18835" y="0"/>
                    </a:cubicBezTo>
                    <a:cubicBezTo>
                      <a:pt x="14668" y="7759"/>
                      <a:pt x="8184" y="14501"/>
                      <a:pt x="0" y="19584"/>
                    </a:cubicBezTo>
                    <a:cubicBezTo>
                      <a:pt x="669" y="19171"/>
                      <a:pt x="1614" y="19287"/>
                      <a:pt x="2111" y="19843"/>
                    </a:cubicBezTo>
                    <a:cubicBezTo>
                      <a:pt x="2608" y="20400"/>
                      <a:pt x="2469" y="21186"/>
                      <a:pt x="1800" y="21600"/>
                    </a:cubicBezTo>
                    <a:cubicBezTo>
                      <a:pt x="10393" y="16275"/>
                      <a:pt x="17209" y="9210"/>
                      <a:pt x="21600" y="1076"/>
                    </a:cubicBezTo>
                    <a:cubicBezTo>
                      <a:pt x="21334" y="1501"/>
                      <a:pt x="20802" y="1765"/>
                      <a:pt x="20225" y="175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F2FE"/>
                  </a:gs>
                  <a:gs pos="41897">
                    <a:srgbClr val="28CFFE"/>
                  </a:gs>
                  <a:gs pos="97514">
                    <a:srgbClr val="4FACFE"/>
                  </a:gs>
                </a:gsLst>
                <a:lin ang="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 defTabSz="914400">
                  <a:defRPr sz="1800" b="0">
                    <a:solidFill>
                      <a:srgbClr val="FFFFFF"/>
                    </a:solidFill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/>
              </a:p>
            </p:txBody>
          </p:sp>
          <p:sp>
            <p:nvSpPr>
              <p:cNvPr id="22" name="Freeform 76">
                <a:extLst>
                  <a:ext uri="{FF2B5EF4-FFF2-40B4-BE49-F238E27FC236}">
                    <a16:creationId xmlns="" xmlns:a16="http://schemas.microsoft.com/office/drawing/2014/main" id="{BE5A0F53-9B61-4998-708F-056762067A46}"/>
                  </a:ext>
                </a:extLst>
              </p:cNvPr>
              <p:cNvSpPr/>
              <p:nvPr/>
            </p:nvSpPr>
            <p:spPr>
              <a:xfrm>
                <a:off x="3035660" y="5194253"/>
                <a:ext cx="105403" cy="1010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083" h="20251" extrusionOk="0">
                    <a:moveTo>
                      <a:pt x="17193" y="4097"/>
                    </a:moveTo>
                    <a:cubicBezTo>
                      <a:pt x="14070" y="-391"/>
                      <a:pt x="8115" y="-1338"/>
                      <a:pt x="3893" y="1983"/>
                    </a:cubicBezTo>
                    <a:cubicBezTo>
                      <a:pt x="3882" y="1992"/>
                      <a:pt x="3871" y="2000"/>
                      <a:pt x="3860" y="2009"/>
                    </a:cubicBezTo>
                    <a:cubicBezTo>
                      <a:pt x="-364" y="5326"/>
                      <a:pt x="-1259" y="11656"/>
                      <a:pt x="1861" y="16147"/>
                    </a:cubicBezTo>
                    <a:cubicBezTo>
                      <a:pt x="3661" y="18738"/>
                      <a:pt x="6515" y="20262"/>
                      <a:pt x="9545" y="20250"/>
                    </a:cubicBezTo>
                    <a:cubicBezTo>
                      <a:pt x="11581" y="20201"/>
                      <a:pt x="13559" y="19513"/>
                      <a:pt x="15229" y="18272"/>
                    </a:cubicBezTo>
                    <a:cubicBezTo>
                      <a:pt x="19451" y="14951"/>
                      <a:pt x="20341" y="8621"/>
                      <a:pt x="17218" y="4132"/>
                    </a:cubicBezTo>
                    <a:cubicBezTo>
                      <a:pt x="17209" y="4121"/>
                      <a:pt x="17201" y="4109"/>
                      <a:pt x="17193" y="409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 defTabSz="1828800">
                  <a:defRPr sz="36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23" name="Freeform 77">
                <a:extLst>
                  <a:ext uri="{FF2B5EF4-FFF2-40B4-BE49-F238E27FC236}">
                    <a16:creationId xmlns="" xmlns:a16="http://schemas.microsoft.com/office/drawing/2014/main" id="{15439A10-F3F5-135A-5C66-76170AA173B0}"/>
                  </a:ext>
                </a:extLst>
              </p:cNvPr>
              <p:cNvSpPr/>
              <p:nvPr/>
            </p:nvSpPr>
            <p:spPr>
              <a:xfrm>
                <a:off x="3714063" y="3605133"/>
                <a:ext cx="285443" cy="8538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5" h="21600" extrusionOk="0">
                    <a:moveTo>
                      <a:pt x="17510" y="1276"/>
                    </a:moveTo>
                    <a:cubicBezTo>
                      <a:pt x="15319" y="1276"/>
                      <a:pt x="13542" y="705"/>
                      <a:pt x="13542" y="0"/>
                    </a:cubicBezTo>
                    <a:cubicBezTo>
                      <a:pt x="13561" y="7065"/>
                      <a:pt x="8947" y="14052"/>
                      <a:pt x="0" y="20504"/>
                    </a:cubicBezTo>
                    <a:cubicBezTo>
                      <a:pt x="885" y="19862"/>
                      <a:pt x="3218" y="19570"/>
                      <a:pt x="5219" y="19852"/>
                    </a:cubicBezTo>
                    <a:cubicBezTo>
                      <a:pt x="7275" y="20137"/>
                      <a:pt x="8223" y="20904"/>
                      <a:pt x="7336" y="21566"/>
                    </a:cubicBezTo>
                    <a:cubicBezTo>
                      <a:pt x="7321" y="21577"/>
                      <a:pt x="7305" y="21589"/>
                      <a:pt x="7289" y="21600"/>
                    </a:cubicBezTo>
                    <a:cubicBezTo>
                      <a:pt x="16735" y="14805"/>
                      <a:pt x="21600" y="7443"/>
                      <a:pt x="21564" y="0"/>
                    </a:cubicBezTo>
                    <a:cubicBezTo>
                      <a:pt x="21565" y="705"/>
                      <a:pt x="19789" y="1276"/>
                      <a:pt x="17597" y="1277"/>
                    </a:cubicBezTo>
                    <a:cubicBezTo>
                      <a:pt x="17568" y="1277"/>
                      <a:pt x="17539" y="1277"/>
                      <a:pt x="17510" y="127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AFF00"/>
                  </a:gs>
                  <a:gs pos="100000">
                    <a:srgbClr val="59C600"/>
                  </a:gs>
                </a:gsLst>
                <a:lin ang="3174155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1651000">
                  <a:defRPr sz="6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4" name="Freeform 78">
                <a:extLst>
                  <a:ext uri="{FF2B5EF4-FFF2-40B4-BE49-F238E27FC236}">
                    <a16:creationId xmlns="" xmlns:a16="http://schemas.microsoft.com/office/drawing/2014/main" id="{64EF186E-8FAD-09A3-6E3E-DFEA2C043A64}"/>
                  </a:ext>
                </a:extLst>
              </p:cNvPr>
              <p:cNvSpPr/>
              <p:nvPr/>
            </p:nvSpPr>
            <p:spPr>
              <a:xfrm>
                <a:off x="3710458" y="4385795"/>
                <a:ext cx="104353" cy="1006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223" h="20185" extrusionOk="0">
                    <a:moveTo>
                      <a:pt x="14196" y="823"/>
                    </a:moveTo>
                    <a:cubicBezTo>
                      <a:pt x="9030" y="-1381"/>
                      <a:pt x="3045" y="995"/>
                      <a:pt x="828" y="6130"/>
                    </a:cubicBezTo>
                    <a:cubicBezTo>
                      <a:pt x="-1345" y="11162"/>
                      <a:pt x="902" y="16998"/>
                      <a:pt x="5898" y="19302"/>
                    </a:cubicBezTo>
                    <a:cubicBezTo>
                      <a:pt x="7211" y="19918"/>
                      <a:pt x="8651" y="20219"/>
                      <a:pt x="10102" y="20182"/>
                    </a:cubicBezTo>
                    <a:cubicBezTo>
                      <a:pt x="15724" y="20150"/>
                      <a:pt x="20255" y="15594"/>
                      <a:pt x="20223" y="10006"/>
                    </a:cubicBezTo>
                    <a:cubicBezTo>
                      <a:pt x="20201" y="6034"/>
                      <a:pt x="17843" y="2443"/>
                      <a:pt x="14196" y="82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 defTabSz="1828800">
                  <a:defRPr sz="36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25" name="Freeform 79">
                <a:extLst>
                  <a:ext uri="{FF2B5EF4-FFF2-40B4-BE49-F238E27FC236}">
                    <a16:creationId xmlns="" xmlns:a16="http://schemas.microsoft.com/office/drawing/2014/main" id="{F43B836B-95FB-3919-9CC4-02E660D79FC6}"/>
                  </a:ext>
                </a:extLst>
              </p:cNvPr>
              <p:cNvSpPr/>
              <p:nvPr/>
            </p:nvSpPr>
            <p:spPr>
              <a:xfrm>
                <a:off x="3714633" y="2753461"/>
                <a:ext cx="283731" cy="8516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2" h="21600" extrusionOk="0">
                    <a:moveTo>
                      <a:pt x="17570" y="20320"/>
                    </a:moveTo>
                    <a:cubicBezTo>
                      <a:pt x="19774" y="20320"/>
                      <a:pt x="21561" y="20893"/>
                      <a:pt x="21561" y="21600"/>
                    </a:cubicBezTo>
                    <a:cubicBezTo>
                      <a:pt x="21600" y="14158"/>
                      <a:pt x="16736" y="6798"/>
                      <a:pt x="7288" y="0"/>
                    </a:cubicBezTo>
                    <a:cubicBezTo>
                      <a:pt x="8148" y="649"/>
                      <a:pt x="7246" y="1400"/>
                      <a:pt x="5249" y="1697"/>
                    </a:cubicBezTo>
                    <a:cubicBezTo>
                      <a:pt x="4741" y="1766"/>
                      <a:pt x="4196" y="1804"/>
                      <a:pt x="3644" y="1808"/>
                    </a:cubicBezTo>
                    <a:cubicBezTo>
                      <a:pt x="2064" y="1807"/>
                      <a:pt x="635" y="1507"/>
                      <a:pt x="0" y="1043"/>
                    </a:cubicBezTo>
                    <a:cubicBezTo>
                      <a:pt x="8989" y="7513"/>
                      <a:pt x="13616" y="14518"/>
                      <a:pt x="13579" y="21600"/>
                    </a:cubicBezTo>
                    <a:cubicBezTo>
                      <a:pt x="13579" y="20893"/>
                      <a:pt x="15366" y="20320"/>
                      <a:pt x="17570" y="2032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E400"/>
                  </a:gs>
                  <a:gs pos="100000">
                    <a:srgbClr val="FF9000"/>
                  </a:gs>
                </a:gsLst>
                <a:lin ang="3174155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1651000">
                  <a:defRPr sz="6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6" name="Freeform 80">
                <a:extLst>
                  <a:ext uri="{FF2B5EF4-FFF2-40B4-BE49-F238E27FC236}">
                    <a16:creationId xmlns="" xmlns:a16="http://schemas.microsoft.com/office/drawing/2014/main" id="{CD28E730-BBB9-1050-5D89-E643F1C5F50F}"/>
                  </a:ext>
                </a:extLst>
              </p:cNvPr>
              <p:cNvSpPr/>
              <p:nvPr/>
            </p:nvSpPr>
            <p:spPr>
              <a:xfrm>
                <a:off x="3892769" y="3554712"/>
                <a:ext cx="105042" cy="100907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 defTabSz="1828800">
                  <a:defRPr sz="36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27" name="Freeform 81">
                <a:extLst>
                  <a:ext uri="{FF2B5EF4-FFF2-40B4-BE49-F238E27FC236}">
                    <a16:creationId xmlns="" xmlns:a16="http://schemas.microsoft.com/office/drawing/2014/main" id="{B732B64F-89A7-FB3D-74D0-F7965231FFF5}"/>
                  </a:ext>
                </a:extLst>
              </p:cNvPr>
              <p:cNvSpPr/>
              <p:nvPr/>
            </p:nvSpPr>
            <p:spPr>
              <a:xfrm>
                <a:off x="3050700" y="1920434"/>
                <a:ext cx="759842" cy="8741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620" y="19947"/>
                    </a:moveTo>
                    <a:cubicBezTo>
                      <a:pt x="20378" y="19678"/>
                      <a:pt x="21254" y="19960"/>
                      <a:pt x="21600" y="20584"/>
                    </a:cubicBezTo>
                    <a:cubicBezTo>
                      <a:pt x="17225" y="12413"/>
                      <a:pt x="10401" y="5324"/>
                      <a:pt x="1785" y="0"/>
                    </a:cubicBezTo>
                    <a:cubicBezTo>
                      <a:pt x="2448" y="409"/>
                      <a:pt x="2589" y="1190"/>
                      <a:pt x="2099" y="1743"/>
                    </a:cubicBezTo>
                    <a:cubicBezTo>
                      <a:pt x="1816" y="2063"/>
                      <a:pt x="1368" y="2251"/>
                      <a:pt x="893" y="2249"/>
                    </a:cubicBezTo>
                    <a:cubicBezTo>
                      <a:pt x="573" y="2243"/>
                      <a:pt x="262" y="2158"/>
                      <a:pt x="0" y="2006"/>
                    </a:cubicBezTo>
                    <a:cubicBezTo>
                      <a:pt x="8202" y="7072"/>
                      <a:pt x="14697" y="13821"/>
                      <a:pt x="18857" y="21600"/>
                    </a:cubicBezTo>
                    <a:cubicBezTo>
                      <a:pt x="18527" y="20967"/>
                      <a:pt x="18867" y="20230"/>
                      <a:pt x="19620" y="1994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BA00"/>
                  </a:gs>
                  <a:gs pos="46027">
                    <a:srgbClr val="FF7600"/>
                  </a:gs>
                  <a:gs pos="100000">
                    <a:srgbClr val="FF3200"/>
                  </a:gs>
                </a:gsLst>
                <a:lin ang="3174155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1651000">
                  <a:defRPr sz="6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8" name="Freeform 82">
                <a:extLst>
                  <a:ext uri="{FF2B5EF4-FFF2-40B4-BE49-F238E27FC236}">
                    <a16:creationId xmlns="" xmlns:a16="http://schemas.microsoft.com/office/drawing/2014/main" id="{541085C9-821A-5D6B-A2F0-247CADB532C6}"/>
                  </a:ext>
                </a:extLst>
              </p:cNvPr>
              <p:cNvSpPr/>
              <p:nvPr/>
            </p:nvSpPr>
            <p:spPr>
              <a:xfrm>
                <a:off x="3029639" y="1912695"/>
                <a:ext cx="103560" cy="993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008" h="20372" extrusionOk="0">
                    <a:moveTo>
                      <a:pt x="17383" y="16098"/>
                    </a:moveTo>
                    <a:cubicBezTo>
                      <a:pt x="20340" y="11345"/>
                      <a:pt x="19149" y="4919"/>
                      <a:pt x="14722" y="1744"/>
                    </a:cubicBezTo>
                    <a:cubicBezTo>
                      <a:pt x="10579" y="-1227"/>
                      <a:pt x="5010" y="-320"/>
                      <a:pt x="1875" y="3837"/>
                    </a:cubicBezTo>
                    <a:cubicBezTo>
                      <a:pt x="-1260" y="8447"/>
                      <a:pt x="-374" y="14904"/>
                      <a:pt x="3866" y="18347"/>
                    </a:cubicBezTo>
                    <a:cubicBezTo>
                      <a:pt x="5559" y="19617"/>
                      <a:pt x="7564" y="20322"/>
                      <a:pt x="9629" y="20372"/>
                    </a:cubicBezTo>
                    <a:cubicBezTo>
                      <a:pt x="12704" y="20373"/>
                      <a:pt x="15592" y="18782"/>
                      <a:pt x="17383" y="1609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 defTabSz="1828800">
                  <a:defRPr sz="36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29" name="Freeform 83">
                <a:extLst>
                  <a:ext uri="{FF2B5EF4-FFF2-40B4-BE49-F238E27FC236}">
                    <a16:creationId xmlns="" xmlns:a16="http://schemas.microsoft.com/office/drawing/2014/main" id="{34D42F57-74C9-8CAC-4728-F3112AD795F6}"/>
                  </a:ext>
                </a:extLst>
              </p:cNvPr>
              <p:cNvSpPr/>
              <p:nvPr/>
            </p:nvSpPr>
            <p:spPr>
              <a:xfrm>
                <a:off x="3709613" y="2723315"/>
                <a:ext cx="105480" cy="1014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996" h="20177" extrusionOk="0">
                    <a:moveTo>
                      <a:pt x="9541" y="20177"/>
                    </a:moveTo>
                    <a:cubicBezTo>
                      <a:pt x="10849" y="20145"/>
                      <a:pt x="12140" y="19849"/>
                      <a:pt x="13344" y="19304"/>
                    </a:cubicBezTo>
                    <a:cubicBezTo>
                      <a:pt x="18143" y="17045"/>
                      <a:pt x="20306" y="11087"/>
                      <a:pt x="18177" y="5996"/>
                    </a:cubicBezTo>
                    <a:cubicBezTo>
                      <a:pt x="16047" y="905"/>
                      <a:pt x="10432" y="-1390"/>
                      <a:pt x="5634" y="869"/>
                    </a:cubicBezTo>
                    <a:cubicBezTo>
                      <a:pt x="860" y="3153"/>
                      <a:pt x="-1294" y="9086"/>
                      <a:pt x="801" y="14177"/>
                    </a:cubicBezTo>
                    <a:cubicBezTo>
                      <a:pt x="2322" y="17851"/>
                      <a:pt x="5759" y="20210"/>
                      <a:pt x="9541" y="2017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 defTabSz="1828800">
                  <a:defRPr sz="36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30" name="Freeform 84">
                <a:extLst>
                  <a:ext uri="{FF2B5EF4-FFF2-40B4-BE49-F238E27FC236}">
                    <a16:creationId xmlns="" xmlns:a16="http://schemas.microsoft.com/office/drawing/2014/main" id="{9C7D58A9-2282-5CE2-B3B4-C04B1C96068E}"/>
                  </a:ext>
                </a:extLst>
              </p:cNvPr>
              <p:cNvSpPr/>
              <p:nvPr/>
            </p:nvSpPr>
            <p:spPr>
              <a:xfrm>
                <a:off x="1765076" y="1510228"/>
                <a:ext cx="105043" cy="100907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 defTabSz="1828800">
                  <a:defRPr sz="36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31" name="Freeform 85">
                <a:extLst>
                  <a:ext uri="{FF2B5EF4-FFF2-40B4-BE49-F238E27FC236}">
                    <a16:creationId xmlns="" xmlns:a16="http://schemas.microsoft.com/office/drawing/2014/main" id="{B198DDFE-F526-B7D3-AA0C-40C6AB2B960D}"/>
                  </a:ext>
                </a:extLst>
              </p:cNvPr>
              <p:cNvSpPr/>
              <p:nvPr/>
            </p:nvSpPr>
            <p:spPr>
              <a:xfrm>
                <a:off x="1765076" y="5598585"/>
                <a:ext cx="105043" cy="100907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 defTabSz="1828800">
                  <a:defRPr sz="36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32" name="Freeform 88">
                <a:extLst>
                  <a:ext uri="{FF2B5EF4-FFF2-40B4-BE49-F238E27FC236}">
                    <a16:creationId xmlns="" xmlns:a16="http://schemas.microsoft.com/office/drawing/2014/main" id="{E7527070-D316-D767-7A08-24E94FF32DE9}"/>
                  </a:ext>
                </a:extLst>
              </p:cNvPr>
              <p:cNvSpPr/>
              <p:nvPr/>
            </p:nvSpPr>
            <p:spPr>
              <a:xfrm>
                <a:off x="3734635" y="1013729"/>
                <a:ext cx="1047884" cy="1033967"/>
              </a:xfrm>
              <a:prstGeom prst="ellipse">
                <a:avLst/>
              </a:prstGeom>
              <a:gradFill flip="none" rotWithShape="1">
                <a:gsLst>
                  <a:gs pos="22846">
                    <a:srgbClr val="FFFFFF"/>
                  </a:gs>
                  <a:gs pos="63322">
                    <a:srgbClr val="E6EAEB"/>
                  </a:gs>
                  <a:gs pos="99960">
                    <a:srgbClr val="CDD5D8"/>
                  </a:gs>
                </a:gsLst>
                <a:lin ang="2089253" scaled="0"/>
              </a:gradFill>
              <a:ln w="12700" cap="flat">
                <a:noFill/>
                <a:miter lim="400000"/>
              </a:ln>
              <a:effectLst>
                <a:outerShdw blurRad="304800" dist="177800" dir="2315233" rotWithShape="0">
                  <a:srgbClr val="000000">
                    <a:alpha val="38297"/>
                  </a:srgbClr>
                </a:outerShdw>
              </a:effectLst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 defTabSz="1828800">
                  <a:defRPr sz="3600" b="0">
                    <a:solidFill>
                      <a:srgbClr val="FFFFFF"/>
                    </a:solidFill>
                    <a:latin typeface="Avenir Next Regular"/>
                    <a:ea typeface="Avenir Next Regular"/>
                    <a:cs typeface="Avenir Next Regular"/>
                    <a:sym typeface="Avenir Next Regular"/>
                  </a:defRPr>
                </a:pPr>
                <a:endParaRPr/>
              </a:p>
            </p:txBody>
          </p:sp>
          <p:sp>
            <p:nvSpPr>
              <p:cNvPr id="33" name="Freeform 90">
                <a:extLst>
                  <a:ext uri="{FF2B5EF4-FFF2-40B4-BE49-F238E27FC236}">
                    <a16:creationId xmlns="" xmlns:a16="http://schemas.microsoft.com/office/drawing/2014/main" id="{EF2A6586-7F8E-74BE-5253-9D7C0C0B0E34}"/>
                  </a:ext>
                </a:extLst>
              </p:cNvPr>
              <p:cNvSpPr/>
              <p:nvPr/>
            </p:nvSpPr>
            <p:spPr>
              <a:xfrm>
                <a:off x="3869065" y="1148591"/>
                <a:ext cx="767697" cy="769409"/>
              </a:xfrm>
              <a:prstGeom prst="ellipse">
                <a:avLst/>
              </a:prstGeom>
              <a:gradFill flip="none" rotWithShape="1">
                <a:gsLst>
                  <a:gs pos="849">
                    <a:srgbClr val="FF00A2"/>
                  </a:gs>
                  <a:gs pos="62947">
                    <a:srgbClr val="FF0071"/>
                  </a:gs>
                  <a:gs pos="97628">
                    <a:srgbClr val="FF0040"/>
                  </a:gs>
                </a:gsLst>
                <a:lin ang="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1828800">
                  <a:defRPr sz="3600" b="0">
                    <a:solidFill>
                      <a:srgbClr val="FFFFFF"/>
                    </a:solidFill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/>
              </a:p>
            </p:txBody>
          </p:sp>
          <p:sp>
            <p:nvSpPr>
              <p:cNvPr id="34" name="Freeform 93">
                <a:extLst>
                  <a:ext uri="{FF2B5EF4-FFF2-40B4-BE49-F238E27FC236}">
                    <a16:creationId xmlns="" xmlns:a16="http://schemas.microsoft.com/office/drawing/2014/main" id="{CE707D55-BE0C-EA86-CFF0-C5374856CF63}"/>
                  </a:ext>
                </a:extLst>
              </p:cNvPr>
              <p:cNvSpPr/>
              <p:nvPr/>
            </p:nvSpPr>
            <p:spPr>
              <a:xfrm>
                <a:off x="4350615" y="2012018"/>
                <a:ext cx="978294" cy="961933"/>
              </a:xfrm>
              <a:prstGeom prst="ellipse">
                <a:avLst/>
              </a:prstGeom>
              <a:gradFill flip="none" rotWithShape="1">
                <a:gsLst>
                  <a:gs pos="22846">
                    <a:srgbClr val="FFFFFF"/>
                  </a:gs>
                  <a:gs pos="63322">
                    <a:srgbClr val="E6EAEB"/>
                  </a:gs>
                  <a:gs pos="99960">
                    <a:srgbClr val="CDD5D8"/>
                  </a:gs>
                </a:gsLst>
                <a:lin ang="2089253" scaled="0"/>
              </a:gradFill>
              <a:ln w="12700" cap="flat">
                <a:noFill/>
                <a:miter lim="400000"/>
              </a:ln>
              <a:effectLst>
                <a:outerShdw blurRad="304800" dist="177800" dir="2315233" rotWithShape="0">
                  <a:srgbClr val="000000">
                    <a:alpha val="38297"/>
                  </a:srgbClr>
                </a:outerShdw>
              </a:effectLst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 defTabSz="1828800">
                  <a:defRPr sz="3600" b="0">
                    <a:solidFill>
                      <a:srgbClr val="FFFFFF"/>
                    </a:solidFill>
                    <a:latin typeface="Avenir Next Regular"/>
                    <a:ea typeface="Avenir Next Regular"/>
                    <a:cs typeface="Avenir Next Regular"/>
                    <a:sym typeface="Avenir Next Regular"/>
                  </a:defRPr>
                </a:pPr>
                <a:endParaRPr/>
              </a:p>
            </p:txBody>
          </p:sp>
          <p:sp>
            <p:nvSpPr>
              <p:cNvPr id="35" name="Freeform 95">
                <a:extLst>
                  <a:ext uri="{FF2B5EF4-FFF2-40B4-BE49-F238E27FC236}">
                    <a16:creationId xmlns="" xmlns:a16="http://schemas.microsoft.com/office/drawing/2014/main" id="{1ABE9B24-89E7-D2FB-EF16-2E8BA8CC7931}"/>
                  </a:ext>
                </a:extLst>
              </p:cNvPr>
              <p:cNvSpPr/>
              <p:nvPr/>
            </p:nvSpPr>
            <p:spPr>
              <a:xfrm>
                <a:off x="4478410" y="2139454"/>
                <a:ext cx="740495" cy="715696"/>
              </a:xfrm>
              <a:prstGeom prst="ellipse">
                <a:avLst/>
              </a:prstGeom>
              <a:gradFill flip="none" rotWithShape="1">
                <a:gsLst>
                  <a:gs pos="0">
                    <a:srgbClr val="FFBA00"/>
                  </a:gs>
                  <a:gs pos="46027">
                    <a:srgbClr val="FF7600"/>
                  </a:gs>
                  <a:gs pos="100000">
                    <a:srgbClr val="FF3200"/>
                  </a:gs>
                </a:gsLst>
                <a:lin ang="3174155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1651000">
                  <a:defRPr sz="6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6" name="Freeform 98">
                <a:extLst>
                  <a:ext uri="{FF2B5EF4-FFF2-40B4-BE49-F238E27FC236}">
                    <a16:creationId xmlns="" xmlns:a16="http://schemas.microsoft.com/office/drawing/2014/main" id="{1D94E421-9614-2364-752F-25DD7E7B46DD}"/>
                  </a:ext>
                </a:extLst>
              </p:cNvPr>
              <p:cNvSpPr/>
              <p:nvPr/>
            </p:nvSpPr>
            <p:spPr>
              <a:xfrm>
                <a:off x="4539005" y="3065710"/>
                <a:ext cx="978294" cy="944178"/>
              </a:xfrm>
              <a:prstGeom prst="ellipse">
                <a:avLst/>
              </a:prstGeom>
              <a:gradFill flip="none" rotWithShape="1">
                <a:gsLst>
                  <a:gs pos="22846">
                    <a:srgbClr val="FFFFFF"/>
                  </a:gs>
                  <a:gs pos="63322">
                    <a:srgbClr val="E6EAEB"/>
                  </a:gs>
                  <a:gs pos="99960">
                    <a:srgbClr val="CDD5D8"/>
                  </a:gs>
                </a:gsLst>
                <a:lin ang="2089253" scaled="0"/>
              </a:gradFill>
              <a:ln w="12700" cap="flat">
                <a:noFill/>
                <a:miter lim="400000"/>
              </a:ln>
              <a:effectLst>
                <a:outerShdw blurRad="304800" dist="177800" dir="2315233" rotWithShape="0">
                  <a:srgbClr val="000000">
                    <a:alpha val="38297"/>
                  </a:srgbClr>
                </a:outerShdw>
              </a:effectLst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 defTabSz="1828800">
                  <a:defRPr sz="3600" b="0">
                    <a:solidFill>
                      <a:srgbClr val="FFFFFF"/>
                    </a:solidFill>
                    <a:latin typeface="Avenir Next Regular"/>
                    <a:ea typeface="Avenir Next Regular"/>
                    <a:cs typeface="Avenir Next Regular"/>
                    <a:sym typeface="Avenir Next Regular"/>
                  </a:defRPr>
                </a:pPr>
                <a:endParaRPr/>
              </a:p>
            </p:txBody>
          </p:sp>
          <p:sp>
            <p:nvSpPr>
              <p:cNvPr id="37" name="Freeform 100">
                <a:extLst>
                  <a:ext uri="{FF2B5EF4-FFF2-40B4-BE49-F238E27FC236}">
                    <a16:creationId xmlns="" xmlns:a16="http://schemas.microsoft.com/office/drawing/2014/main" id="{FE30B844-707A-820B-7216-528BEA67B6BD}"/>
                  </a:ext>
                </a:extLst>
              </p:cNvPr>
              <p:cNvSpPr/>
              <p:nvPr/>
            </p:nvSpPr>
            <p:spPr>
              <a:xfrm>
                <a:off x="4649009" y="3171636"/>
                <a:ext cx="732578" cy="718722"/>
              </a:xfrm>
              <a:prstGeom prst="ellipse">
                <a:avLst/>
              </a:prstGeom>
              <a:gradFill flip="none" rotWithShape="1">
                <a:gsLst>
                  <a:gs pos="0">
                    <a:srgbClr val="FFE400"/>
                  </a:gs>
                  <a:gs pos="100000">
                    <a:srgbClr val="FF9000"/>
                  </a:gs>
                </a:gsLst>
                <a:lin ang="3174155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1651000">
                  <a:defRPr sz="6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8" name="Freeform 103">
                <a:extLst>
                  <a:ext uri="{FF2B5EF4-FFF2-40B4-BE49-F238E27FC236}">
                    <a16:creationId xmlns="" xmlns:a16="http://schemas.microsoft.com/office/drawing/2014/main" id="{2FC82A1E-AFF9-2AE6-5753-D4A7AC02B881}"/>
                  </a:ext>
                </a:extLst>
              </p:cNvPr>
              <p:cNvSpPr/>
              <p:nvPr/>
            </p:nvSpPr>
            <p:spPr>
              <a:xfrm>
                <a:off x="4279329" y="4116167"/>
                <a:ext cx="1000817" cy="963920"/>
              </a:xfrm>
              <a:prstGeom prst="ellipse">
                <a:avLst/>
              </a:prstGeom>
              <a:gradFill flip="none" rotWithShape="1">
                <a:gsLst>
                  <a:gs pos="22846">
                    <a:srgbClr val="FFFFFF"/>
                  </a:gs>
                  <a:gs pos="63322">
                    <a:srgbClr val="E6EAEB"/>
                  </a:gs>
                  <a:gs pos="99960">
                    <a:srgbClr val="CDD5D8"/>
                  </a:gs>
                </a:gsLst>
                <a:lin ang="2089253" scaled="0"/>
              </a:gradFill>
              <a:ln w="12700" cap="flat">
                <a:noFill/>
                <a:miter lim="400000"/>
              </a:ln>
              <a:effectLst>
                <a:outerShdw blurRad="304800" dist="177800" dir="2315233" rotWithShape="0">
                  <a:srgbClr val="000000">
                    <a:alpha val="38297"/>
                  </a:srgbClr>
                </a:outerShdw>
              </a:effectLst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 defTabSz="1828800">
                  <a:defRPr sz="3600" b="0">
                    <a:solidFill>
                      <a:srgbClr val="FFFFFF"/>
                    </a:solidFill>
                    <a:latin typeface="Avenir Next Regular"/>
                    <a:ea typeface="Avenir Next Regular"/>
                    <a:cs typeface="Avenir Next Regular"/>
                    <a:sym typeface="Avenir Next Regular"/>
                  </a:defRPr>
                </a:pPr>
                <a:endParaRPr/>
              </a:p>
            </p:txBody>
          </p:sp>
          <p:sp>
            <p:nvSpPr>
              <p:cNvPr id="39" name="Freeform 105">
                <a:extLst>
                  <a:ext uri="{FF2B5EF4-FFF2-40B4-BE49-F238E27FC236}">
                    <a16:creationId xmlns="" xmlns:a16="http://schemas.microsoft.com/office/drawing/2014/main" id="{BAF779FA-104E-A982-09D1-4B094FFBD8A0}"/>
                  </a:ext>
                </a:extLst>
              </p:cNvPr>
              <p:cNvSpPr/>
              <p:nvPr/>
            </p:nvSpPr>
            <p:spPr>
              <a:xfrm>
                <a:off x="4425311" y="4228687"/>
                <a:ext cx="738721" cy="726361"/>
              </a:xfrm>
              <a:prstGeom prst="ellipse">
                <a:avLst/>
              </a:prstGeom>
              <a:gradFill flip="none" rotWithShape="1">
                <a:gsLst>
                  <a:gs pos="0">
                    <a:srgbClr val="DAFF00"/>
                  </a:gs>
                  <a:gs pos="100000">
                    <a:srgbClr val="59C600"/>
                  </a:gs>
                </a:gsLst>
                <a:lin ang="3174155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1651000">
                  <a:defRPr sz="6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40" name="Freeform 108">
                <a:extLst>
                  <a:ext uri="{FF2B5EF4-FFF2-40B4-BE49-F238E27FC236}">
                    <a16:creationId xmlns="" xmlns:a16="http://schemas.microsoft.com/office/drawing/2014/main" id="{CEB62CFF-84E1-4EA2-1C60-0C821495B9AA}"/>
                  </a:ext>
                </a:extLst>
              </p:cNvPr>
              <p:cNvSpPr/>
              <p:nvPr/>
            </p:nvSpPr>
            <p:spPr>
              <a:xfrm rot="20250000">
                <a:off x="3666500" y="5025006"/>
                <a:ext cx="1041727" cy="942720"/>
              </a:xfrm>
              <a:prstGeom prst="ellipse">
                <a:avLst/>
              </a:prstGeom>
              <a:gradFill flip="none" rotWithShape="1">
                <a:gsLst>
                  <a:gs pos="22846">
                    <a:srgbClr val="FFFFFF"/>
                  </a:gs>
                  <a:gs pos="63322">
                    <a:srgbClr val="E6EAEB"/>
                  </a:gs>
                  <a:gs pos="99960">
                    <a:srgbClr val="CDD5D8"/>
                  </a:gs>
                </a:gsLst>
                <a:lin ang="2089253" scaled="0"/>
              </a:gradFill>
              <a:ln w="12700" cap="flat">
                <a:noFill/>
                <a:miter lim="400000"/>
              </a:ln>
              <a:effectLst>
                <a:outerShdw blurRad="304800" dist="177800" dir="2315233" rotWithShape="0">
                  <a:srgbClr val="000000">
                    <a:alpha val="38297"/>
                  </a:srgbClr>
                </a:outerShdw>
              </a:effectLst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 defTabSz="1828800">
                  <a:defRPr sz="3600" b="0">
                    <a:solidFill>
                      <a:srgbClr val="FFFFFF"/>
                    </a:solidFill>
                    <a:latin typeface="Avenir Next Regular"/>
                    <a:ea typeface="Avenir Next Regular"/>
                    <a:cs typeface="Avenir Next Regular"/>
                    <a:sym typeface="Avenir Next Regular"/>
                  </a:defRPr>
                </a:pPr>
                <a:endParaRPr/>
              </a:p>
            </p:txBody>
          </p:sp>
          <p:sp>
            <p:nvSpPr>
              <p:cNvPr id="41" name="Freeform 110">
                <a:extLst>
                  <a:ext uri="{FF2B5EF4-FFF2-40B4-BE49-F238E27FC236}">
                    <a16:creationId xmlns="" xmlns:a16="http://schemas.microsoft.com/office/drawing/2014/main" id="{FB53D19A-3ED3-7E97-16C4-8D2A759CC68B}"/>
                  </a:ext>
                </a:extLst>
              </p:cNvPr>
              <p:cNvSpPr/>
              <p:nvPr/>
            </p:nvSpPr>
            <p:spPr>
              <a:xfrm>
                <a:off x="3818437" y="5108014"/>
                <a:ext cx="753563" cy="776703"/>
              </a:xfrm>
              <a:prstGeom prst="ellipse">
                <a:avLst/>
              </a:prstGeom>
              <a:gradFill flip="none" rotWithShape="1">
                <a:gsLst>
                  <a:gs pos="0">
                    <a:srgbClr val="00F2FE"/>
                  </a:gs>
                  <a:gs pos="41897">
                    <a:srgbClr val="28CFFE"/>
                  </a:gs>
                  <a:gs pos="97514">
                    <a:srgbClr val="4FACFE"/>
                  </a:gs>
                </a:gsLst>
                <a:lin ang="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 defTabSz="914400">
                  <a:defRPr sz="1800" b="0">
                    <a:solidFill>
                      <a:srgbClr val="FFFFFF"/>
                    </a:solidFill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/>
              </a:p>
            </p:txBody>
          </p:sp>
          <p:sp>
            <p:nvSpPr>
              <p:cNvPr id="42" name="Freeform 111">
                <a:extLst>
                  <a:ext uri="{FF2B5EF4-FFF2-40B4-BE49-F238E27FC236}">
                    <a16:creationId xmlns="" xmlns:a16="http://schemas.microsoft.com/office/drawing/2014/main" id="{40938514-9737-170B-A855-A29D60AFF3D2}"/>
                  </a:ext>
                </a:extLst>
              </p:cNvPr>
              <p:cNvSpPr/>
              <p:nvPr/>
            </p:nvSpPr>
            <p:spPr>
              <a:xfrm>
                <a:off x="3139207" y="1651748"/>
                <a:ext cx="540625" cy="2489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28" y="21600"/>
                    </a:moveTo>
                    <a:lnTo>
                      <a:pt x="0" y="21172"/>
                    </a:lnTo>
                    <a:lnTo>
                      <a:pt x="8690" y="0"/>
                    </a:lnTo>
                    <a:lnTo>
                      <a:pt x="21600" y="0"/>
                    </a:lnTo>
                    <a:lnTo>
                      <a:pt x="21600" y="666"/>
                    </a:lnTo>
                    <a:lnTo>
                      <a:pt x="8827" y="666"/>
                    </a:lnTo>
                    <a:lnTo>
                      <a:pt x="228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 defTabSz="1828800">
                  <a:defRPr sz="36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43" name="Freeform 112">
                <a:extLst>
                  <a:ext uri="{FF2B5EF4-FFF2-40B4-BE49-F238E27FC236}">
                    <a16:creationId xmlns="" xmlns:a16="http://schemas.microsoft.com/office/drawing/2014/main" id="{E996C72D-82F7-316F-DE76-12781FA9DB66}"/>
                  </a:ext>
                </a:extLst>
              </p:cNvPr>
              <p:cNvSpPr/>
              <p:nvPr/>
            </p:nvSpPr>
            <p:spPr>
              <a:xfrm>
                <a:off x="3839676" y="2557712"/>
                <a:ext cx="464127" cy="1809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66" y="21600"/>
                    </a:moveTo>
                    <a:lnTo>
                      <a:pt x="0" y="20945"/>
                    </a:lnTo>
                    <a:lnTo>
                      <a:pt x="9246" y="0"/>
                    </a:lnTo>
                    <a:lnTo>
                      <a:pt x="21600" y="0"/>
                    </a:lnTo>
                    <a:lnTo>
                      <a:pt x="21600" y="916"/>
                    </a:lnTo>
                    <a:lnTo>
                      <a:pt x="9379" y="916"/>
                    </a:lnTo>
                    <a:lnTo>
                      <a:pt x="266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 defTabSz="1828800">
                  <a:defRPr sz="36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44" name="Freeform 113">
                <a:extLst>
                  <a:ext uri="{FF2B5EF4-FFF2-40B4-BE49-F238E27FC236}">
                    <a16:creationId xmlns="" xmlns:a16="http://schemas.microsoft.com/office/drawing/2014/main" id="{FF980146-EF6A-8EC3-F506-12C7D09EDF1B}"/>
                  </a:ext>
                </a:extLst>
              </p:cNvPr>
              <p:cNvSpPr/>
              <p:nvPr/>
            </p:nvSpPr>
            <p:spPr>
              <a:xfrm>
                <a:off x="3134068" y="5310155"/>
                <a:ext cx="517218" cy="2758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9107" y="21600"/>
                    </a:lnTo>
                    <a:lnTo>
                      <a:pt x="9036" y="21471"/>
                    </a:lnTo>
                    <a:lnTo>
                      <a:pt x="0" y="344"/>
                    </a:lnTo>
                    <a:lnTo>
                      <a:pt x="262" y="0"/>
                    </a:lnTo>
                    <a:lnTo>
                      <a:pt x="9250" y="20999"/>
                    </a:lnTo>
                    <a:lnTo>
                      <a:pt x="21600" y="20999"/>
                    </a:lnTo>
                    <a:lnTo>
                      <a:pt x="2160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 defTabSz="1828800">
                  <a:defRPr sz="36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45" name="Freeform 114">
                <a:extLst>
                  <a:ext uri="{FF2B5EF4-FFF2-40B4-BE49-F238E27FC236}">
                    <a16:creationId xmlns="" xmlns:a16="http://schemas.microsoft.com/office/drawing/2014/main" id="{3C0E468D-03B6-9621-E197-FC9A740258DA}"/>
                  </a:ext>
                </a:extLst>
              </p:cNvPr>
              <p:cNvSpPr/>
              <p:nvPr/>
            </p:nvSpPr>
            <p:spPr>
              <a:xfrm>
                <a:off x="3835110" y="4471645"/>
                <a:ext cx="445288" cy="1809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9609" y="21600"/>
                    </a:lnTo>
                    <a:lnTo>
                      <a:pt x="0" y="655"/>
                    </a:lnTo>
                    <a:lnTo>
                      <a:pt x="249" y="0"/>
                    </a:lnTo>
                    <a:lnTo>
                      <a:pt x="9775" y="20684"/>
                    </a:lnTo>
                    <a:lnTo>
                      <a:pt x="21600" y="20684"/>
                    </a:lnTo>
                    <a:lnTo>
                      <a:pt x="2160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 defTabSz="1828800">
                  <a:defRPr sz="36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46" name="Freeform 115">
                <a:extLst>
                  <a:ext uri="{FF2B5EF4-FFF2-40B4-BE49-F238E27FC236}">
                    <a16:creationId xmlns="" xmlns:a16="http://schemas.microsoft.com/office/drawing/2014/main" id="{5A1E15B8-5A41-7D24-948E-352C1DDC8F78}"/>
                  </a:ext>
                </a:extLst>
              </p:cNvPr>
              <p:cNvSpPr/>
              <p:nvPr/>
            </p:nvSpPr>
            <p:spPr>
              <a:xfrm>
                <a:off x="4049190" y="3596905"/>
                <a:ext cx="439008" cy="15424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 defTabSz="1828800">
                  <a:defRPr sz="36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47" name="TextBox 46">
                <a:extLst>
                  <a:ext uri="{FF2B5EF4-FFF2-40B4-BE49-F238E27FC236}">
                    <a16:creationId xmlns="" xmlns:a16="http://schemas.microsoft.com/office/drawing/2014/main" id="{48B054F4-759D-516F-511F-E7E4EE392F78}"/>
                  </a:ext>
                </a:extLst>
              </p:cNvPr>
              <p:cNvSpPr txBox="1"/>
              <p:nvPr/>
            </p:nvSpPr>
            <p:spPr>
              <a:xfrm>
                <a:off x="620198" y="2924070"/>
                <a:ext cx="2522542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500" b="1" dirty="0">
                    <a:solidFill>
                      <a:prstClr val="black"/>
                    </a:solidFill>
                    <a:latin typeface="Bookman Old Style" pitchFamily="18" charset="0"/>
                  </a:rPr>
                  <a:t>Всего</a:t>
                </a:r>
                <a:r>
                  <a:rPr lang="ru-RU" b="1" dirty="0">
                    <a:solidFill>
                      <a:prstClr val="black"/>
                    </a:solidFill>
                    <a:latin typeface="Bookman Old Style" pitchFamily="18" charset="0"/>
                  </a:rPr>
                  <a:t> </a:t>
                </a:r>
              </a:p>
              <a:p>
                <a:pPr algn="ctr"/>
                <a:r>
                  <a:rPr lang="ru-RU" sz="2500" b="1" dirty="0">
                    <a:solidFill>
                      <a:srgbClr val="C00000"/>
                    </a:solidFill>
                    <a:latin typeface="Bookman Old Style" pitchFamily="18" charset="0"/>
                  </a:rPr>
                  <a:t>1 </a:t>
                </a:r>
                <a:r>
                  <a:rPr lang="en-US" sz="2500" b="1" dirty="0">
                    <a:solidFill>
                      <a:srgbClr val="C00000"/>
                    </a:solidFill>
                    <a:latin typeface="Bookman Old Style" pitchFamily="18" charset="0"/>
                  </a:rPr>
                  <a:t>446 412,6</a:t>
                </a:r>
                <a:endParaRPr lang="ru-RU" sz="2500" b="1" dirty="0">
                  <a:solidFill>
                    <a:srgbClr val="C00000"/>
                  </a:solidFill>
                  <a:latin typeface="Bookman Old Style" pitchFamily="18" charset="0"/>
                </a:endParaRPr>
              </a:p>
              <a:p>
                <a:pPr algn="ctr"/>
                <a:r>
                  <a:rPr lang="ru-RU" sz="1600" b="1" dirty="0" err="1">
                    <a:solidFill>
                      <a:prstClr val="black"/>
                    </a:solidFill>
                    <a:latin typeface="Bookman Old Style" pitchFamily="18" charset="0"/>
                  </a:rPr>
                  <a:t>тыс.рублей</a:t>
                </a:r>
                <a:endParaRPr lang="ru-RU" sz="1600" b="1" dirty="0">
                  <a:solidFill>
                    <a:prstClr val="black"/>
                  </a:solidFill>
                  <a:latin typeface="Bookman Old Style" pitchFamily="18" charset="0"/>
                </a:endParaRPr>
              </a:p>
            </p:txBody>
          </p:sp>
          <p:sp>
            <p:nvSpPr>
              <p:cNvPr id="48" name="Прямоугольник 47">
                <a:extLst>
                  <a:ext uri="{FF2B5EF4-FFF2-40B4-BE49-F238E27FC236}">
                    <a16:creationId xmlns="" xmlns:a16="http://schemas.microsoft.com/office/drawing/2014/main" id="{2732C46F-2D20-C28C-CA33-FE05D52EEF2E}"/>
                  </a:ext>
                </a:extLst>
              </p:cNvPr>
              <p:cNvSpPr/>
              <p:nvPr/>
            </p:nvSpPr>
            <p:spPr>
              <a:xfrm>
                <a:off x="4738321" y="1294414"/>
                <a:ext cx="4272099" cy="3847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ru-RU" sz="1900" b="1" kern="0" dirty="0">
                    <a:solidFill>
                      <a:sysClr val="windowText" lastClr="000000"/>
                    </a:solidFill>
                    <a:latin typeface="Times New Roman" pitchFamily="18" charset="0"/>
                    <a:cs typeface="Times New Roman" pitchFamily="18" charset="0"/>
                  </a:rPr>
                  <a:t>Заработная плата с начислениями</a:t>
                </a:r>
                <a:endParaRPr lang="ru-RU" sz="1900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49" name="Прямоугольник 48">
                <a:extLst>
                  <a:ext uri="{FF2B5EF4-FFF2-40B4-BE49-F238E27FC236}">
                    <a16:creationId xmlns="" xmlns:a16="http://schemas.microsoft.com/office/drawing/2014/main" id="{E10C2A1E-402B-CA64-AC87-6DA68B3E1CF9}"/>
                  </a:ext>
                </a:extLst>
              </p:cNvPr>
              <p:cNvSpPr/>
              <p:nvPr/>
            </p:nvSpPr>
            <p:spPr>
              <a:xfrm>
                <a:off x="5052021" y="2090477"/>
                <a:ext cx="3364318" cy="6771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1900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Услуги по содержанию </a:t>
                </a:r>
              </a:p>
              <a:p>
                <a:pPr algn="ctr"/>
                <a:r>
                  <a:rPr lang="ru-RU" sz="1900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имущества </a:t>
                </a:r>
              </a:p>
            </p:txBody>
          </p:sp>
          <p:sp>
            <p:nvSpPr>
              <p:cNvPr id="50" name="Прямоугольник 49">
                <a:extLst>
                  <a:ext uri="{FF2B5EF4-FFF2-40B4-BE49-F238E27FC236}">
                    <a16:creationId xmlns="" xmlns:a16="http://schemas.microsoft.com/office/drawing/2014/main" id="{B08361C4-6059-CA7B-202F-85BFDEC1FAC3}"/>
                  </a:ext>
                </a:extLst>
              </p:cNvPr>
              <p:cNvSpPr/>
              <p:nvPr/>
            </p:nvSpPr>
            <p:spPr>
              <a:xfrm>
                <a:off x="5087018" y="3209704"/>
                <a:ext cx="3755198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Увеличение стоимости </a:t>
                </a:r>
                <a:endParaRPr lang="en-US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algn="ctr"/>
                <a:r>
                  <a:rPr lang="ru-RU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основных средств </a:t>
                </a:r>
              </a:p>
            </p:txBody>
          </p:sp>
          <p:sp>
            <p:nvSpPr>
              <p:cNvPr id="51" name="Прямоугольник 50">
                <a:extLst>
                  <a:ext uri="{FF2B5EF4-FFF2-40B4-BE49-F238E27FC236}">
                    <a16:creationId xmlns="" xmlns:a16="http://schemas.microsoft.com/office/drawing/2014/main" id="{90BB2AC3-9C3A-019B-F79E-9E89E43DD819}"/>
                  </a:ext>
                </a:extLst>
              </p:cNvPr>
              <p:cNvSpPr/>
              <p:nvPr/>
            </p:nvSpPr>
            <p:spPr>
              <a:xfrm>
                <a:off x="4782519" y="4432133"/>
                <a:ext cx="4183704" cy="3847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1900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Коммунальные услуги </a:t>
                </a:r>
              </a:p>
            </p:txBody>
          </p:sp>
          <p:sp>
            <p:nvSpPr>
              <p:cNvPr id="52" name="Прямоугольник 51">
                <a:extLst>
                  <a:ext uri="{FF2B5EF4-FFF2-40B4-BE49-F238E27FC236}">
                    <a16:creationId xmlns="" xmlns:a16="http://schemas.microsoft.com/office/drawing/2014/main" id="{1A731BA5-5505-E246-9A70-9968EF94AF16}"/>
                  </a:ext>
                </a:extLst>
              </p:cNvPr>
              <p:cNvSpPr/>
              <p:nvPr/>
            </p:nvSpPr>
            <p:spPr>
              <a:xfrm>
                <a:off x="3790525" y="5474212"/>
                <a:ext cx="4823855" cy="3847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1900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Прочие статьи расходов </a:t>
                </a:r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="" xmlns:a16="http://schemas.microsoft.com/office/drawing/2014/main" id="{0FCA96F5-DD6E-7FFD-4DD5-10004EF90CBF}"/>
                  </a:ext>
                </a:extLst>
              </p:cNvPr>
              <p:cNvSpPr txBox="1"/>
              <p:nvPr/>
            </p:nvSpPr>
            <p:spPr>
              <a:xfrm>
                <a:off x="3892769" y="1248599"/>
                <a:ext cx="790601" cy="5078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700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46,4</a:t>
                </a:r>
                <a:endParaRPr lang="ru-RU" sz="27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8" name="TextBox 7">
              <a:extLst>
                <a:ext uri="{FF2B5EF4-FFF2-40B4-BE49-F238E27FC236}">
                  <a16:creationId xmlns="" xmlns:a16="http://schemas.microsoft.com/office/drawing/2014/main" id="{FCB5F943-296A-A14B-F6F2-AC18EC25E6DE}"/>
                </a:ext>
              </a:extLst>
            </p:cNvPr>
            <p:cNvSpPr txBox="1"/>
            <p:nvPr/>
          </p:nvSpPr>
          <p:spPr>
            <a:xfrm>
              <a:off x="4532728" y="2212745"/>
              <a:ext cx="617477" cy="5078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7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8,4</a:t>
              </a:r>
              <a:endParaRPr lang="ru-RU" sz="27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="" xmlns:a16="http://schemas.microsoft.com/office/drawing/2014/main" id="{09946361-7F18-F596-6954-540E7F56A037}"/>
                </a:ext>
              </a:extLst>
            </p:cNvPr>
            <p:cNvSpPr txBox="1"/>
            <p:nvPr/>
          </p:nvSpPr>
          <p:spPr>
            <a:xfrm>
              <a:off x="4649009" y="3253159"/>
              <a:ext cx="790601" cy="5078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7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27,6</a:t>
              </a:r>
              <a:endParaRPr lang="ru-RU" sz="27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="" xmlns:a16="http://schemas.microsoft.com/office/drawing/2014/main" id="{6B75EB1E-681A-7C28-DE35-49E13771D36F}"/>
                </a:ext>
              </a:extLst>
            </p:cNvPr>
            <p:cNvSpPr txBox="1"/>
            <p:nvPr/>
          </p:nvSpPr>
          <p:spPr>
            <a:xfrm>
              <a:off x="4495909" y="4311165"/>
              <a:ext cx="617477" cy="5078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7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5,1</a:t>
              </a:r>
              <a:endParaRPr lang="ru-RU" sz="27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="" xmlns:a16="http://schemas.microsoft.com/office/drawing/2014/main" id="{193756AB-DC49-4145-4786-89B8EF31D9DD}"/>
                </a:ext>
              </a:extLst>
            </p:cNvPr>
            <p:cNvSpPr txBox="1"/>
            <p:nvPr/>
          </p:nvSpPr>
          <p:spPr>
            <a:xfrm>
              <a:off x="3789778" y="5239377"/>
              <a:ext cx="790601" cy="5078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7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12,5</a:t>
              </a:r>
              <a:endParaRPr lang="ru-RU" sz="27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643855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42961" y="0"/>
            <a:ext cx="77247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Удельный вес расходов на заработную плату 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начислениями в общих расходах бюджета</a:t>
            </a:r>
            <a:r>
              <a:rPr lang="ru-RU" sz="25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%</a:t>
            </a:r>
            <a:endParaRPr lang="ru-RU" sz="25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Oval 13"/>
          <p:cNvSpPr>
            <a:spLocks noChangeArrowheads="1"/>
          </p:cNvSpPr>
          <p:nvPr/>
        </p:nvSpPr>
        <p:spPr bwMode="auto">
          <a:xfrm>
            <a:off x="8172450" y="6453188"/>
            <a:ext cx="790575" cy="288925"/>
          </a:xfrm>
          <a:prstGeom prst="ellipse">
            <a:avLst/>
          </a:prstGeom>
          <a:solidFill>
            <a:sysClr val="window" lastClr="FFFFFF"/>
          </a:solidFill>
          <a:ln w="25400">
            <a:solidFill>
              <a:srgbClr val="00206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 kern="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24</a:t>
            </a:r>
            <a:endParaRPr lang="ru-RU" b="1" kern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aphicFrame>
        <p:nvGraphicFramePr>
          <p:cNvPr id="6" name="Диаграмма 5">
            <a:extLst>
              <a:ext uri="{FF2B5EF4-FFF2-40B4-BE49-F238E27FC236}">
                <a16:creationId xmlns="" xmlns:a16="http://schemas.microsoft.com/office/drawing/2014/main" id="{E166F636-C302-E4A0-B865-A883F705636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62230827"/>
              </p:ext>
            </p:extLst>
          </p:nvPr>
        </p:nvGraphicFramePr>
        <p:xfrm>
          <a:off x="0" y="631839"/>
          <a:ext cx="8448675" cy="61102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5080905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87624" y="76203"/>
            <a:ext cx="7724776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5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Доля капитальных расходов</a:t>
            </a:r>
            <a:endParaRPr lang="ru-RU" sz="35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Oval 13"/>
          <p:cNvSpPr>
            <a:spLocks noChangeArrowheads="1"/>
          </p:cNvSpPr>
          <p:nvPr/>
        </p:nvSpPr>
        <p:spPr bwMode="auto">
          <a:xfrm>
            <a:off x="8172450" y="6453188"/>
            <a:ext cx="790575" cy="288925"/>
          </a:xfrm>
          <a:prstGeom prst="ellipse">
            <a:avLst/>
          </a:prstGeom>
          <a:solidFill>
            <a:sysClr val="window" lastClr="FFFFFF"/>
          </a:solidFill>
          <a:ln w="25400">
            <a:solidFill>
              <a:srgbClr val="00206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 kern="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25</a:t>
            </a:r>
            <a:endParaRPr lang="ru-RU" b="1" kern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132012" y="761981"/>
            <a:ext cx="9002463" cy="5478907"/>
            <a:chOff x="132012" y="825779"/>
            <a:chExt cx="9002463" cy="5478907"/>
          </a:xfrm>
        </p:grpSpPr>
        <p:grpSp>
          <p:nvGrpSpPr>
            <p:cNvPr id="7" name="Группа 6"/>
            <p:cNvGrpSpPr/>
            <p:nvPr/>
          </p:nvGrpSpPr>
          <p:grpSpPr>
            <a:xfrm>
              <a:off x="3959501" y="825779"/>
              <a:ext cx="3317870" cy="2896058"/>
              <a:chOff x="1245331" y="2368517"/>
              <a:chExt cx="2038522" cy="2047341"/>
            </a:xfrm>
          </p:grpSpPr>
          <p:sp>
            <p:nvSpPr>
              <p:cNvPr id="14" name="饼形 23"/>
              <p:cNvSpPr>
                <a:spLocks noChangeAspect="1"/>
              </p:cNvSpPr>
              <p:nvPr/>
            </p:nvSpPr>
            <p:spPr bwMode="auto">
              <a:xfrm>
                <a:off x="1245331" y="2435858"/>
                <a:ext cx="1978816" cy="1980000"/>
              </a:xfrm>
              <a:prstGeom prst="pie">
                <a:avLst>
                  <a:gd name="adj1" fmla="val 3623105"/>
                  <a:gd name="adj2" fmla="val 20598795"/>
                </a:avLst>
              </a:prstGeom>
              <a:gradFill flip="none" rotWithShape="1">
                <a:gsLst>
                  <a:gs pos="0">
                    <a:schemeClr val="tx2">
                      <a:lumMod val="40000"/>
                      <a:lumOff val="60000"/>
                    </a:schemeClr>
                  </a:gs>
                  <a:gs pos="75000">
                    <a:srgbClr val="7030A0"/>
                  </a:gs>
                </a:gsLst>
                <a:lin ang="2700000" scaled="1"/>
                <a:tileRect/>
              </a:gradFill>
              <a:ln w="25400">
                <a:noFill/>
              </a:ln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  <a:scene3d>
                <a:camera prst="perspectiveRelaxedModerately"/>
                <a:lightRig rig="flat" dir="t"/>
              </a:scene3d>
              <a:sp3d extrusionH="304800" contourW="19050">
                <a:bevelB w="0" h="38100"/>
                <a:contourClr>
                  <a:schemeClr val="bg1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>
                <a:sp3d/>
              </a:bodyPr>
              <a:lstStyle/>
              <a:p>
                <a:pPr marL="0" lvl="2" algn="ctr" defTabSz="912813" eaLnBrk="0" fontAlgn="ctr" hangingPunct="0">
                  <a:buClr>
                    <a:srgbClr val="FF0000"/>
                  </a:buClr>
                  <a:buSzPct val="70000"/>
                  <a:tabLst>
                    <a:tab pos="136525" algn="l"/>
                  </a:tabLst>
                  <a:defRPr/>
                </a:pPr>
                <a:endParaRPr lang="zh-CN" altLang="en-US" sz="16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" name="饼形 24"/>
              <p:cNvSpPr>
                <a:spLocks noChangeAspect="1"/>
              </p:cNvSpPr>
              <p:nvPr/>
            </p:nvSpPr>
            <p:spPr bwMode="auto">
              <a:xfrm>
                <a:off x="1305036" y="2368517"/>
                <a:ext cx="1978817" cy="1980000"/>
              </a:xfrm>
              <a:prstGeom prst="pie">
                <a:avLst>
                  <a:gd name="adj1" fmla="val 20846286"/>
                  <a:gd name="adj2" fmla="val 3169335"/>
                </a:avLst>
              </a:prstGeom>
              <a:gradFill flip="none" rotWithShape="1">
                <a:gsLst>
                  <a:gs pos="0">
                    <a:srgbClr val="FF9B9B"/>
                  </a:gs>
                  <a:gs pos="75000">
                    <a:srgbClr val="FF33CC"/>
                  </a:gs>
                </a:gsLst>
                <a:lin ang="2700000" scaled="1"/>
                <a:tileRect/>
              </a:gradFill>
              <a:ln w="25400">
                <a:noFill/>
              </a:ln>
              <a:effectLst>
                <a:outerShdw blurRad="222250" dist="38100" dir="5220000" algn="tl" rotWithShape="0">
                  <a:prstClr val="black">
                    <a:alpha val="33000"/>
                  </a:prstClr>
                </a:outerShdw>
              </a:effectLst>
              <a:scene3d>
                <a:camera prst="perspectiveRelaxedModerately"/>
                <a:lightRig rig="flat" dir="t">
                  <a:rot lat="0" lon="0" rev="4200000"/>
                </a:lightRig>
              </a:scene3d>
              <a:sp3d extrusionH="304800" contourW="19050">
                <a:bevelB w="0" h="38100"/>
                <a:contourClr>
                  <a:schemeClr val="bg1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>
                <a:sp3d/>
              </a:bodyPr>
              <a:lstStyle/>
              <a:p>
                <a:pPr marL="0" lvl="2" algn="ctr" eaLnBrk="0" fontAlgn="ctr" hangingPunct="0">
                  <a:buClr>
                    <a:srgbClr val="FF0000"/>
                  </a:buClr>
                  <a:buSzPct val="70000"/>
                  <a:defRPr/>
                </a:pPr>
                <a:endParaRPr lang="zh-CN" altLang="en-US" sz="1600" dirty="0">
                  <a:solidFill>
                    <a:prstClr val="white"/>
                  </a:solidFill>
                  <a:effectLst>
                    <a:reflection blurRad="6350" stA="50000" endA="300" endPos="50000" dist="29997" dir="5400000" sy="-100000" algn="bl" rotWithShape="0"/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850845" y="4278738"/>
              <a:ext cx="3240360" cy="2025948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2012" y="1356965"/>
              <a:ext cx="3329001" cy="2108719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701217" y="4112001"/>
              <a:ext cx="3258284" cy="16619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>
                  <a:solidFill>
                    <a:srgbClr val="70AD47">
                      <a:lumMod val="50000"/>
                    </a:srgbClr>
                  </a:solidFill>
                  <a:latin typeface="Times New Roman" pitchFamily="18" charset="0"/>
                  <a:cs typeface="Times New Roman" pitchFamily="18" charset="0"/>
                </a:rPr>
                <a:t>Объем капитальных расходов </a:t>
              </a:r>
            </a:p>
            <a:p>
              <a:pPr algn="ctr"/>
              <a:r>
                <a:rPr lang="en-US" sz="4000" b="1" dirty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399 630,8</a:t>
              </a:r>
              <a:endParaRPr 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dirty="0" err="1">
                  <a:solidFill>
                    <a:srgbClr val="70AD47">
                      <a:lumMod val="50000"/>
                    </a:srgbClr>
                  </a:solidFill>
                  <a:latin typeface="Times New Roman" pitchFamily="18" charset="0"/>
                  <a:cs typeface="Times New Roman" pitchFamily="18" charset="0"/>
                </a:rPr>
                <a:t>тыс.рублей</a:t>
              </a:r>
              <a:endParaRPr lang="ru-RU" dirty="0">
                <a:solidFill>
                  <a:srgbClr val="70AD4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315470" y="1177802"/>
              <a:ext cx="1728192" cy="16004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b="1" dirty="0">
                  <a:solidFill>
                    <a:srgbClr val="70AD47">
                      <a:lumMod val="50000"/>
                    </a:srgbClr>
                  </a:solidFill>
                  <a:latin typeface="Times New Roman" pitchFamily="18" charset="0"/>
                  <a:cs typeface="Times New Roman" pitchFamily="18" charset="0"/>
                </a:rPr>
                <a:t>Доля капитальных расходов</a:t>
              </a:r>
            </a:p>
            <a:p>
              <a:pPr algn="ctr"/>
              <a:r>
                <a:rPr lang="ru-RU" sz="1600" b="1" dirty="0">
                  <a:solidFill>
                    <a:srgbClr val="70AD47">
                      <a:lumMod val="50000"/>
                    </a:srgbClr>
                  </a:solidFill>
                  <a:latin typeface="Times New Roman" pitchFamily="18" charset="0"/>
                  <a:cs typeface="Times New Roman" pitchFamily="18" charset="0"/>
                </a:rPr>
                <a:t>в общем объеме расходов</a:t>
              </a:r>
            </a:p>
            <a:p>
              <a:pPr algn="ctr"/>
              <a:endParaRPr lang="ru-RU" dirty="0">
                <a:solidFill>
                  <a:prstClr val="black"/>
                </a:solidFill>
                <a:latin typeface="Bookman Old Style" pitchFamily="18" charset="0"/>
              </a:endParaRPr>
            </a:p>
          </p:txBody>
        </p:sp>
        <p:pic>
          <p:nvPicPr>
            <p:cNvPr id="12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15471" y="2411325"/>
              <a:ext cx="1819004" cy="3540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3" name="TextBox 12"/>
            <p:cNvSpPr txBox="1"/>
            <p:nvPr/>
          </p:nvSpPr>
          <p:spPr>
            <a:xfrm>
              <a:off x="6187617" y="2231606"/>
              <a:ext cx="117211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27,6</a:t>
              </a:r>
              <a:r>
                <a:rPr lang="ru-RU" sz="28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308198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71600" y="0"/>
            <a:ext cx="77247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Динамика доли капитальных расходов</a:t>
            </a:r>
            <a:r>
              <a:rPr lang="ru-RU" sz="25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3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</a:t>
            </a:r>
            <a:endParaRPr lang="ru-RU" sz="3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Oval 13"/>
          <p:cNvSpPr>
            <a:spLocks noChangeArrowheads="1"/>
          </p:cNvSpPr>
          <p:nvPr/>
        </p:nvSpPr>
        <p:spPr bwMode="auto">
          <a:xfrm>
            <a:off x="8172450" y="6453188"/>
            <a:ext cx="790575" cy="288925"/>
          </a:xfrm>
          <a:prstGeom prst="ellipse">
            <a:avLst/>
          </a:prstGeom>
          <a:solidFill>
            <a:sysClr val="window" lastClr="FFFFFF"/>
          </a:solidFill>
          <a:ln w="25400">
            <a:solidFill>
              <a:srgbClr val="00206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 kern="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26</a:t>
            </a:r>
            <a:endParaRPr lang="ru-RU" b="1" kern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pSp>
        <p:nvGrpSpPr>
          <p:cNvPr id="6" name="Группа 5">
            <a:extLst>
              <a:ext uri="{FF2B5EF4-FFF2-40B4-BE49-F238E27FC236}">
                <a16:creationId xmlns="" xmlns:a16="http://schemas.microsoft.com/office/drawing/2014/main" id="{58BCA640-97F8-2363-5A35-6FBD07C6892C}"/>
              </a:ext>
            </a:extLst>
          </p:cNvPr>
          <p:cNvGrpSpPr/>
          <p:nvPr/>
        </p:nvGrpSpPr>
        <p:grpSpPr>
          <a:xfrm>
            <a:off x="84511" y="1574058"/>
            <a:ext cx="8840786" cy="4569835"/>
            <a:chOff x="10761" y="1293836"/>
            <a:chExt cx="8840786" cy="4569835"/>
          </a:xfrm>
        </p:grpSpPr>
        <p:sp>
          <p:nvSpPr>
            <p:cNvPr id="7" name="Circle">
              <a:extLst>
                <a:ext uri="{FF2B5EF4-FFF2-40B4-BE49-F238E27FC236}">
                  <a16:creationId xmlns="" xmlns:a16="http://schemas.microsoft.com/office/drawing/2014/main" id="{56AC3CF8-3A46-2F69-7F51-7B7C989B45A9}"/>
                </a:ext>
              </a:extLst>
            </p:cNvPr>
            <p:cNvSpPr/>
            <p:nvPr/>
          </p:nvSpPr>
          <p:spPr>
            <a:xfrm>
              <a:off x="6567328" y="1293836"/>
              <a:ext cx="1964247" cy="1964247"/>
            </a:xfrm>
            <a:prstGeom prst="ellipse">
              <a:avLst/>
            </a:prstGeom>
            <a:gradFill>
              <a:gsLst>
                <a:gs pos="47665">
                  <a:srgbClr val="FFFFFF"/>
                </a:gs>
                <a:gs pos="98243">
                  <a:srgbClr val="E6EAEB"/>
                </a:gs>
                <a:gs pos="99960">
                  <a:srgbClr val="CDD5D8"/>
                </a:gs>
              </a:gsLst>
              <a:lin ang="20504594"/>
            </a:gradFill>
            <a:ln w="25400">
              <a:solidFill>
                <a:srgbClr val="FFFFFF"/>
              </a:solidFill>
              <a:miter lim="400000"/>
            </a:ln>
            <a:effectLst>
              <a:outerShdw blurRad="152400" dist="201140" dir="2840498" rotWithShape="0">
                <a:srgbClr val="000000">
                  <a:alpha val="20743"/>
                </a:srgbClr>
              </a:outerShdw>
            </a:effectLst>
          </p:spPr>
          <p:txBody>
            <a:bodyPr lIns="45718" tIns="45718" rIns="45718" bIns="45718" anchor="ctr"/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 dirty="0"/>
            </a:p>
          </p:txBody>
        </p:sp>
        <p:sp>
          <p:nvSpPr>
            <p:cNvPr id="8" name="Circle">
              <a:extLst>
                <a:ext uri="{FF2B5EF4-FFF2-40B4-BE49-F238E27FC236}">
                  <a16:creationId xmlns="" xmlns:a16="http://schemas.microsoft.com/office/drawing/2014/main" id="{80AA4989-92E0-D0BF-02D1-0C24C7496044}"/>
                </a:ext>
              </a:extLst>
            </p:cNvPr>
            <p:cNvSpPr/>
            <p:nvPr/>
          </p:nvSpPr>
          <p:spPr>
            <a:xfrm>
              <a:off x="5324158" y="3899424"/>
              <a:ext cx="1964247" cy="1964247"/>
            </a:xfrm>
            <a:prstGeom prst="ellipse">
              <a:avLst/>
            </a:prstGeom>
            <a:gradFill>
              <a:gsLst>
                <a:gs pos="47665">
                  <a:srgbClr val="FFFFFF"/>
                </a:gs>
                <a:gs pos="98243">
                  <a:srgbClr val="E6EAEB"/>
                </a:gs>
                <a:gs pos="99960">
                  <a:srgbClr val="CDD5D8"/>
                </a:gs>
              </a:gsLst>
              <a:lin ang="20504594"/>
            </a:gradFill>
            <a:ln w="25400">
              <a:solidFill>
                <a:srgbClr val="FFFFFF"/>
              </a:solidFill>
              <a:miter lim="400000"/>
            </a:ln>
            <a:effectLst>
              <a:outerShdw blurRad="152400" dist="201140" dir="2840498" rotWithShape="0">
                <a:srgbClr val="000000">
                  <a:alpha val="20743"/>
                </a:srgbClr>
              </a:outerShdw>
            </a:effectLst>
          </p:spPr>
          <p:txBody>
            <a:bodyPr lIns="45718" tIns="45718" rIns="45718" bIns="45718" anchor="ctr"/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grpSp>
          <p:nvGrpSpPr>
            <p:cNvPr id="9" name="Группа 8">
              <a:extLst>
                <a:ext uri="{FF2B5EF4-FFF2-40B4-BE49-F238E27FC236}">
                  <a16:creationId xmlns="" xmlns:a16="http://schemas.microsoft.com/office/drawing/2014/main" id="{11390ECB-C86C-A809-FBB8-F777523CD9D6}"/>
                </a:ext>
              </a:extLst>
            </p:cNvPr>
            <p:cNvGrpSpPr/>
            <p:nvPr/>
          </p:nvGrpSpPr>
          <p:grpSpPr>
            <a:xfrm>
              <a:off x="10761" y="1987076"/>
              <a:ext cx="2209686" cy="1964247"/>
              <a:chOff x="418986" y="2236830"/>
              <a:chExt cx="2209686" cy="1964247"/>
            </a:xfrm>
          </p:grpSpPr>
          <p:sp>
            <p:nvSpPr>
              <p:cNvPr id="41" name="Circle">
                <a:extLst>
                  <a:ext uri="{FF2B5EF4-FFF2-40B4-BE49-F238E27FC236}">
                    <a16:creationId xmlns="" xmlns:a16="http://schemas.microsoft.com/office/drawing/2014/main" id="{56A02429-5E35-67FF-17E2-845C0B06970D}"/>
                  </a:ext>
                </a:extLst>
              </p:cNvPr>
              <p:cNvSpPr/>
              <p:nvPr/>
            </p:nvSpPr>
            <p:spPr>
              <a:xfrm>
                <a:off x="664425" y="2236830"/>
                <a:ext cx="1964247" cy="1964247"/>
              </a:xfrm>
              <a:prstGeom prst="ellipse">
                <a:avLst/>
              </a:prstGeom>
              <a:gradFill>
                <a:gsLst>
                  <a:gs pos="47665">
                    <a:srgbClr val="FFFFFF"/>
                  </a:gs>
                  <a:gs pos="98243">
                    <a:srgbClr val="E6EAEB"/>
                  </a:gs>
                  <a:gs pos="99960">
                    <a:srgbClr val="CDD5D8"/>
                  </a:gs>
                </a:gsLst>
                <a:lin ang="20504594"/>
              </a:gradFill>
              <a:ln w="25400">
                <a:solidFill>
                  <a:srgbClr val="FFFFFF"/>
                </a:solidFill>
                <a:miter lim="400000"/>
              </a:ln>
              <a:effectLst>
                <a:outerShdw blurRad="152400" dist="201140" dir="2840498" rotWithShape="0">
                  <a:srgbClr val="000000">
                    <a:alpha val="20743"/>
                  </a:srgbClr>
                </a:outerShdw>
              </a:effectLst>
            </p:spPr>
            <p:txBody>
              <a:bodyPr lIns="45718" tIns="45718" rIns="45718" bIns="45718" anchor="ctr"/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grpSp>
            <p:nvGrpSpPr>
              <p:cNvPr id="42" name="Группа 41">
                <a:extLst>
                  <a:ext uri="{FF2B5EF4-FFF2-40B4-BE49-F238E27FC236}">
                    <a16:creationId xmlns="" xmlns:a16="http://schemas.microsoft.com/office/drawing/2014/main" id="{7E93F538-EDC2-9DA3-78AF-64A17BEF2A4A}"/>
                  </a:ext>
                </a:extLst>
              </p:cNvPr>
              <p:cNvGrpSpPr/>
              <p:nvPr/>
            </p:nvGrpSpPr>
            <p:grpSpPr>
              <a:xfrm>
                <a:off x="418986" y="2329974"/>
                <a:ext cx="2172685" cy="1840470"/>
                <a:chOff x="410598" y="2294380"/>
                <a:chExt cx="2172685" cy="1840470"/>
              </a:xfrm>
            </p:grpSpPr>
            <p:pic>
              <p:nvPicPr>
                <p:cNvPr id="43" name="Picture 3" descr="D:\Мои документы\Планирование и доходы\1 ДОКУМЕНТЫ для ПУБЛИЧН слушаний и доклад по проекту\Доклад на публ слуш и думу по проекту 2021-23\в инстаграмм о принятии б-та\02.12.2020\IMG_2337.JPG">
                  <a:extLst>
                    <a:ext uri="{FF2B5EF4-FFF2-40B4-BE49-F238E27FC236}">
                      <a16:creationId xmlns="" xmlns:a16="http://schemas.microsoft.com/office/drawing/2014/main" id="{648550FC-B324-F1B2-994D-01E34793391B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36161" y="2356163"/>
                  <a:ext cx="1847122" cy="1693628"/>
                </a:xfrm>
                <a:prstGeom prst="ellipse">
                  <a:avLst/>
                </a:prstGeom>
                <a:solidFill>
                  <a:srgbClr val="92D050"/>
                </a:solidFill>
                <a:ln>
                  <a:noFill/>
                </a:ln>
                <a:effectLst>
                  <a:glow>
                    <a:schemeClr val="accent1">
                      <a:alpha val="35000"/>
                    </a:schemeClr>
                  </a:glow>
                  <a:reflection blurRad="12700" stA="0" endPos="28000" dist="5000" dir="5400000" sy="-100000" algn="bl" rotWithShape="0"/>
                </a:effectLst>
              </p:spPr>
            </p:pic>
            <p:sp>
              <p:nvSpPr>
                <p:cNvPr id="44" name="Shape">
                  <a:extLst>
                    <a:ext uri="{FF2B5EF4-FFF2-40B4-BE49-F238E27FC236}">
                      <a16:creationId xmlns="" xmlns:a16="http://schemas.microsoft.com/office/drawing/2014/main" id="{241D5FAF-15E0-6788-4EC2-1CA68A32D01F}"/>
                    </a:ext>
                  </a:extLst>
                </p:cNvPr>
                <p:cNvSpPr/>
                <p:nvPr/>
              </p:nvSpPr>
              <p:spPr>
                <a:xfrm rot="4026476">
                  <a:off x="1094769" y="1695098"/>
                  <a:ext cx="441329" cy="163989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18943" y="473"/>
                        <a:pt x="16423" y="1022"/>
                        <a:pt x="14083" y="1652"/>
                      </a:cubicBezTo>
                      <a:cubicBezTo>
                        <a:pt x="4697" y="4178"/>
                        <a:pt x="0" y="7489"/>
                        <a:pt x="0" y="10800"/>
                      </a:cubicBezTo>
                      <a:cubicBezTo>
                        <a:pt x="0" y="14111"/>
                        <a:pt x="4697" y="17422"/>
                        <a:pt x="14083" y="19948"/>
                      </a:cubicBezTo>
                      <a:cubicBezTo>
                        <a:pt x="16423" y="20578"/>
                        <a:pt x="18943" y="21127"/>
                        <a:pt x="21600" y="21600"/>
                      </a:cubicBezTo>
                      <a:lnTo>
                        <a:pt x="2160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924">
                      <a:srgbClr val="C3EA03"/>
                    </a:gs>
                    <a:gs pos="53178">
                      <a:srgbClr val="67CE02"/>
                    </a:gs>
                    <a:gs pos="100000">
                      <a:srgbClr val="0CB100"/>
                    </a:gs>
                  </a:gsLst>
                  <a:lin ang="16200000" scaled="1"/>
                  <a:tileRect/>
                </a:gradFill>
                <a:ln w="12700" cap="flat">
                  <a:noFill/>
                  <a:miter lim="400000"/>
                </a:ln>
                <a:effectLst/>
              </p:spPr>
              <p:txBody>
                <a:bodyPr wrap="square" lIns="45718" tIns="45718" rIns="45718" bIns="45718" numCol="1" anchor="ctr">
                  <a:noAutofit/>
                </a:bodyPr>
                <a:lstStyle/>
                <a:p>
                  <a:pPr algn="ctr">
                    <a:defRPr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45" name="Circle">
                  <a:extLst>
                    <a:ext uri="{FF2B5EF4-FFF2-40B4-BE49-F238E27FC236}">
                      <a16:creationId xmlns="" xmlns:a16="http://schemas.microsoft.com/office/drawing/2014/main" id="{1860D865-769E-89CC-45C8-B6166F9654E0}"/>
                    </a:ext>
                  </a:extLst>
                </p:cNvPr>
                <p:cNvSpPr/>
                <p:nvPr/>
              </p:nvSpPr>
              <p:spPr>
                <a:xfrm>
                  <a:off x="410598" y="2381330"/>
                  <a:ext cx="802201" cy="802204"/>
                </a:xfrm>
                <a:prstGeom prst="ellipse">
                  <a:avLst/>
                </a:prstGeom>
                <a:gradFill flip="none" rotWithShape="1">
                  <a:gsLst>
                    <a:gs pos="924">
                      <a:srgbClr val="C3EA03"/>
                    </a:gs>
                    <a:gs pos="53179">
                      <a:srgbClr val="67CE02"/>
                    </a:gs>
                    <a:gs pos="100000">
                      <a:srgbClr val="0CB100"/>
                    </a:gs>
                  </a:gsLst>
                  <a:lin ang="0" scaled="0"/>
                </a:gradFill>
                <a:ln w="12700" cap="flat">
                  <a:noFill/>
                  <a:miter lim="400000"/>
                </a:ln>
                <a:effectLst/>
              </p:spPr>
              <p:txBody>
                <a:bodyPr wrap="square" lIns="45718" tIns="45718" rIns="45718" bIns="45718" numCol="1" anchor="ctr">
                  <a:noAutofit/>
                </a:bodyPr>
                <a:lstStyle/>
                <a:p>
                  <a:pPr algn="ctr">
                    <a:defRPr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46" name="Овал 45">
                  <a:extLst>
                    <a:ext uri="{FF2B5EF4-FFF2-40B4-BE49-F238E27FC236}">
                      <a16:creationId xmlns="" xmlns:a16="http://schemas.microsoft.com/office/drawing/2014/main" id="{7C0A9B48-6E17-9703-5511-340C9976DD84}"/>
                    </a:ext>
                  </a:extLst>
                </p:cNvPr>
                <p:cNvSpPr/>
                <p:nvPr/>
              </p:nvSpPr>
              <p:spPr>
                <a:xfrm>
                  <a:off x="973939" y="3647872"/>
                  <a:ext cx="1311661" cy="486978"/>
                </a:xfrm>
                <a:prstGeom prst="ellipse">
                  <a:avLst/>
                </a:prstGeom>
                <a:gradFill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shade val="80000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>
                  <a:softEdge rad="317500"/>
                </a:effectLst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1600" b="1" dirty="0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rPr>
                    <a:t>2021 год</a:t>
                  </a:r>
                </a:p>
              </p:txBody>
            </p:sp>
            <p:sp>
              <p:nvSpPr>
                <p:cNvPr id="47" name="TextBox 46">
                  <a:extLst>
                    <a:ext uri="{FF2B5EF4-FFF2-40B4-BE49-F238E27FC236}">
                      <a16:creationId xmlns="" xmlns:a16="http://schemas.microsoft.com/office/drawing/2014/main" id="{C66607F6-6519-C911-5390-546D796818BF}"/>
                    </a:ext>
                  </a:extLst>
                </p:cNvPr>
                <p:cNvSpPr txBox="1"/>
                <p:nvPr/>
              </p:nvSpPr>
              <p:spPr>
                <a:xfrm>
                  <a:off x="474228" y="2504896"/>
                  <a:ext cx="726421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ru-RU" sz="24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31,8</a:t>
                  </a:r>
                </a:p>
              </p:txBody>
            </p:sp>
          </p:grpSp>
        </p:grpSp>
        <p:grpSp>
          <p:nvGrpSpPr>
            <p:cNvPr id="10" name="Группа 9">
              <a:extLst>
                <a:ext uri="{FF2B5EF4-FFF2-40B4-BE49-F238E27FC236}">
                  <a16:creationId xmlns="" xmlns:a16="http://schemas.microsoft.com/office/drawing/2014/main" id="{9DF09C64-3FC3-13DC-F770-B4C54CD4B64A}"/>
                </a:ext>
              </a:extLst>
            </p:cNvPr>
            <p:cNvGrpSpPr/>
            <p:nvPr/>
          </p:nvGrpSpPr>
          <p:grpSpPr>
            <a:xfrm>
              <a:off x="1720187" y="3899424"/>
              <a:ext cx="2137773" cy="1964247"/>
              <a:chOff x="1677648" y="3794563"/>
              <a:chExt cx="2137773" cy="1964247"/>
            </a:xfrm>
          </p:grpSpPr>
          <p:sp>
            <p:nvSpPr>
              <p:cNvPr id="35" name="Circle">
                <a:extLst>
                  <a:ext uri="{FF2B5EF4-FFF2-40B4-BE49-F238E27FC236}">
                    <a16:creationId xmlns="" xmlns:a16="http://schemas.microsoft.com/office/drawing/2014/main" id="{F9DC9EB6-81D5-FB7C-4060-6D5712C6088C}"/>
                  </a:ext>
                </a:extLst>
              </p:cNvPr>
              <p:cNvSpPr/>
              <p:nvPr/>
            </p:nvSpPr>
            <p:spPr>
              <a:xfrm>
                <a:off x="1851174" y="3794563"/>
                <a:ext cx="1964247" cy="1964247"/>
              </a:xfrm>
              <a:prstGeom prst="ellipse">
                <a:avLst/>
              </a:prstGeom>
              <a:gradFill>
                <a:gsLst>
                  <a:gs pos="47665">
                    <a:srgbClr val="FFFFFF"/>
                  </a:gs>
                  <a:gs pos="98243">
                    <a:srgbClr val="E6EAEB"/>
                  </a:gs>
                  <a:gs pos="99960">
                    <a:srgbClr val="CDD5D8"/>
                  </a:gs>
                </a:gsLst>
                <a:lin ang="20504594"/>
              </a:gradFill>
              <a:ln w="25400">
                <a:solidFill>
                  <a:srgbClr val="FFFFFF"/>
                </a:solidFill>
                <a:miter lim="400000"/>
              </a:ln>
              <a:effectLst>
                <a:outerShdw blurRad="152400" dist="201140" dir="2840498" rotWithShape="0">
                  <a:srgbClr val="000000">
                    <a:alpha val="20743"/>
                  </a:srgbClr>
                </a:outerShdw>
              </a:effectLst>
            </p:spPr>
            <p:txBody>
              <a:bodyPr lIns="45718" tIns="45718" rIns="45718" bIns="45718" anchor="ctr"/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 dirty="0"/>
              </a:p>
            </p:txBody>
          </p:sp>
          <p:pic>
            <p:nvPicPr>
              <p:cNvPr id="36" name="Picture 2" descr="Улицы и виды города">
                <a:extLst>
                  <a:ext uri="{FF2B5EF4-FFF2-40B4-BE49-F238E27FC236}">
                    <a16:creationId xmlns="" xmlns:a16="http://schemas.microsoft.com/office/drawing/2014/main" id="{F6AF8247-269D-EBDA-18AB-EBD87B862FA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78253" y="3855335"/>
                <a:ext cx="1776783" cy="1697096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  <a:effectLst>
                <a:glow>
                  <a:schemeClr val="accent1">
                    <a:alpha val="35000"/>
                  </a:schemeClr>
                </a:glow>
                <a:reflection blurRad="12700" stA="0" endPos="28000" dist="5000" dir="5400000" sy="-100000" algn="bl" rotWithShape="0"/>
              </a:effectLst>
            </p:spPr>
          </p:pic>
          <p:sp>
            <p:nvSpPr>
              <p:cNvPr id="37" name="Овал 36">
                <a:extLst>
                  <a:ext uri="{FF2B5EF4-FFF2-40B4-BE49-F238E27FC236}">
                    <a16:creationId xmlns="" xmlns:a16="http://schemas.microsoft.com/office/drawing/2014/main" id="{FEDD019A-EEC2-46E1-7540-6423958D7507}"/>
                  </a:ext>
                </a:extLst>
              </p:cNvPr>
              <p:cNvSpPr/>
              <p:nvPr/>
            </p:nvSpPr>
            <p:spPr>
              <a:xfrm>
                <a:off x="2190780" y="5232761"/>
                <a:ext cx="1332561" cy="501023"/>
              </a:xfrm>
              <a:prstGeom prst="ellipse">
                <a:avLst/>
              </a:prstGeom>
              <a:gradFill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80000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600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2022 год</a:t>
                </a:r>
              </a:p>
            </p:txBody>
          </p:sp>
          <p:sp>
            <p:nvSpPr>
              <p:cNvPr id="38" name="Shape">
                <a:extLst>
                  <a:ext uri="{FF2B5EF4-FFF2-40B4-BE49-F238E27FC236}">
                    <a16:creationId xmlns="" xmlns:a16="http://schemas.microsoft.com/office/drawing/2014/main" id="{186F9CA6-4AE0-25B6-1DEF-E5360BACAEE2}"/>
                  </a:ext>
                </a:extLst>
              </p:cNvPr>
              <p:cNvSpPr/>
              <p:nvPr/>
            </p:nvSpPr>
            <p:spPr>
              <a:xfrm rot="89390">
                <a:off x="1822495" y="3943624"/>
                <a:ext cx="441329" cy="16398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8943" y="473"/>
                      <a:pt x="16423" y="1022"/>
                      <a:pt x="14083" y="1652"/>
                    </a:cubicBezTo>
                    <a:cubicBezTo>
                      <a:pt x="4697" y="4178"/>
                      <a:pt x="0" y="7489"/>
                      <a:pt x="0" y="10800"/>
                    </a:cubicBezTo>
                    <a:cubicBezTo>
                      <a:pt x="0" y="14111"/>
                      <a:pt x="4697" y="17422"/>
                      <a:pt x="14083" y="19948"/>
                    </a:cubicBezTo>
                    <a:cubicBezTo>
                      <a:pt x="16423" y="20578"/>
                      <a:pt x="18943" y="21127"/>
                      <a:pt x="21600" y="21600"/>
                    </a:cubicBezTo>
                    <a:lnTo>
                      <a:pt x="21600" y="0"/>
                    </a:lnTo>
                    <a:close/>
                  </a:path>
                </a:pathLst>
              </a:custGeom>
              <a:gradFill flip="none" rotWithShape="1">
                <a:gsLst>
                  <a:gs pos="849">
                    <a:srgbClr val="FF00A2"/>
                  </a:gs>
                  <a:gs pos="62946">
                    <a:srgbClr val="FF0071"/>
                  </a:gs>
                  <a:gs pos="97627">
                    <a:srgbClr val="FF0040"/>
                  </a:gs>
                </a:gsLst>
                <a:lin ang="16200000" scaled="1"/>
                <a:tileRect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9" name="Circle">
                <a:extLst>
                  <a:ext uri="{FF2B5EF4-FFF2-40B4-BE49-F238E27FC236}">
                    <a16:creationId xmlns="" xmlns:a16="http://schemas.microsoft.com/office/drawing/2014/main" id="{85EEA29C-5F85-F112-98FF-2E214F8C3616}"/>
                  </a:ext>
                </a:extLst>
              </p:cNvPr>
              <p:cNvSpPr/>
              <p:nvPr/>
            </p:nvSpPr>
            <p:spPr>
              <a:xfrm rot="17662914">
                <a:off x="1677649" y="4931659"/>
                <a:ext cx="802201" cy="802204"/>
              </a:xfrm>
              <a:prstGeom prst="ellipse">
                <a:avLst/>
              </a:prstGeom>
              <a:gradFill flip="none" rotWithShape="1">
                <a:gsLst>
                  <a:gs pos="2372">
                    <a:srgbClr val="FF0040"/>
                  </a:gs>
                  <a:gs pos="37053">
                    <a:srgbClr val="FF0071"/>
                  </a:gs>
                  <a:gs pos="99150">
                    <a:srgbClr val="FF00A2"/>
                  </a:gs>
                </a:gsLst>
                <a:lin ang="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="" xmlns:a16="http://schemas.microsoft.com/office/drawing/2014/main" id="{BDC6B6F7-854D-0F77-3888-8BD6186FFA90}"/>
                  </a:ext>
                </a:extLst>
              </p:cNvPr>
              <p:cNvSpPr txBox="1"/>
              <p:nvPr/>
            </p:nvSpPr>
            <p:spPr>
              <a:xfrm>
                <a:off x="1715766" y="5125544"/>
                <a:ext cx="726421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40,0</a:t>
                </a:r>
              </a:p>
            </p:txBody>
          </p:sp>
        </p:grpSp>
        <p:grpSp>
          <p:nvGrpSpPr>
            <p:cNvPr id="11" name="Группа 10">
              <a:extLst>
                <a:ext uri="{FF2B5EF4-FFF2-40B4-BE49-F238E27FC236}">
                  <a16:creationId xmlns="" xmlns:a16="http://schemas.microsoft.com/office/drawing/2014/main" id="{C182901F-92CC-E1CA-7CA4-FC7C43E0EC1C}"/>
                </a:ext>
              </a:extLst>
            </p:cNvPr>
            <p:cNvGrpSpPr/>
            <p:nvPr/>
          </p:nvGrpSpPr>
          <p:grpSpPr>
            <a:xfrm>
              <a:off x="3110053" y="1597119"/>
              <a:ext cx="2266977" cy="2308062"/>
              <a:chOff x="3155502" y="2459580"/>
              <a:chExt cx="2266977" cy="2308062"/>
            </a:xfrm>
          </p:grpSpPr>
          <p:sp>
            <p:nvSpPr>
              <p:cNvPr id="29" name="Circle">
                <a:extLst>
                  <a:ext uri="{FF2B5EF4-FFF2-40B4-BE49-F238E27FC236}">
                    <a16:creationId xmlns="" xmlns:a16="http://schemas.microsoft.com/office/drawing/2014/main" id="{0B9CB460-0556-CD44-AF3B-1FB72BAA8297}"/>
                  </a:ext>
                </a:extLst>
              </p:cNvPr>
              <p:cNvSpPr/>
              <p:nvPr/>
            </p:nvSpPr>
            <p:spPr>
              <a:xfrm>
                <a:off x="3458232" y="2459580"/>
                <a:ext cx="1964247" cy="1964247"/>
              </a:xfrm>
              <a:prstGeom prst="ellipse">
                <a:avLst/>
              </a:prstGeom>
              <a:gradFill>
                <a:gsLst>
                  <a:gs pos="47665">
                    <a:srgbClr val="FFFFFF"/>
                  </a:gs>
                  <a:gs pos="98243">
                    <a:srgbClr val="E6EAEB"/>
                  </a:gs>
                  <a:gs pos="99960">
                    <a:srgbClr val="CDD5D8"/>
                  </a:gs>
                </a:gsLst>
                <a:lin ang="20504594"/>
              </a:gradFill>
              <a:ln w="25400">
                <a:solidFill>
                  <a:srgbClr val="FFFFFF"/>
                </a:solidFill>
                <a:miter lim="400000"/>
              </a:ln>
              <a:effectLst>
                <a:outerShdw blurRad="152400" dist="201140" dir="2840498" rotWithShape="0">
                  <a:srgbClr val="000000">
                    <a:alpha val="20743"/>
                  </a:srgbClr>
                </a:outerShdw>
              </a:effectLst>
            </p:spPr>
            <p:txBody>
              <a:bodyPr lIns="45718" tIns="45718" rIns="45718" bIns="45718" anchor="ctr"/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pic>
            <p:nvPicPr>
              <p:cNvPr id="30" name="Picture 3">
                <a:extLst>
                  <a:ext uri="{FF2B5EF4-FFF2-40B4-BE49-F238E27FC236}">
                    <a16:creationId xmlns="" xmlns:a16="http://schemas.microsoft.com/office/drawing/2014/main" id="{72428899-2AC2-D1EC-4D0D-823D5B9024C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29764" y="2545262"/>
                <a:ext cx="1839843" cy="1707331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  <a:effectLst>
                <a:glow>
                  <a:schemeClr val="accent1">
                    <a:alpha val="35000"/>
                  </a:schemeClr>
                </a:glow>
                <a:reflection blurRad="12700" stA="0" endPos="28000" dist="5000" dir="5400000" sy="-100000" algn="bl" rotWithShape="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1" name="Овал 30">
                <a:extLst>
                  <a:ext uri="{FF2B5EF4-FFF2-40B4-BE49-F238E27FC236}">
                    <a16:creationId xmlns="" xmlns:a16="http://schemas.microsoft.com/office/drawing/2014/main" id="{97FDC6BA-4AF7-D24B-36BF-F2C45613DB53}"/>
                  </a:ext>
                </a:extLst>
              </p:cNvPr>
              <p:cNvSpPr/>
              <p:nvPr/>
            </p:nvSpPr>
            <p:spPr>
              <a:xfrm>
                <a:off x="3778050" y="2504896"/>
                <a:ext cx="1349976" cy="515068"/>
              </a:xfrm>
              <a:prstGeom prst="ellipse">
                <a:avLst/>
              </a:prstGeom>
              <a:gradFill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80000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600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2023 год</a:t>
                </a:r>
              </a:p>
            </p:txBody>
          </p:sp>
          <p:sp>
            <p:nvSpPr>
              <p:cNvPr id="32" name="Shape">
                <a:extLst>
                  <a:ext uri="{FF2B5EF4-FFF2-40B4-BE49-F238E27FC236}">
                    <a16:creationId xmlns="" xmlns:a16="http://schemas.microsoft.com/office/drawing/2014/main" id="{C1900F6A-034C-F235-AFC6-C75832A92980}"/>
                  </a:ext>
                </a:extLst>
              </p:cNvPr>
              <p:cNvSpPr/>
              <p:nvPr/>
            </p:nvSpPr>
            <p:spPr>
              <a:xfrm rot="18401992">
                <a:off x="3754785" y="3247490"/>
                <a:ext cx="441330" cy="16398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8943" y="473"/>
                      <a:pt x="16423" y="1022"/>
                      <a:pt x="14083" y="1652"/>
                    </a:cubicBezTo>
                    <a:cubicBezTo>
                      <a:pt x="4697" y="4178"/>
                      <a:pt x="0" y="7489"/>
                      <a:pt x="0" y="10800"/>
                    </a:cubicBezTo>
                    <a:cubicBezTo>
                      <a:pt x="0" y="14111"/>
                      <a:pt x="4697" y="17422"/>
                      <a:pt x="14083" y="19948"/>
                    </a:cubicBezTo>
                    <a:cubicBezTo>
                      <a:pt x="16423" y="20578"/>
                      <a:pt x="18943" y="21127"/>
                      <a:pt x="21600" y="21600"/>
                    </a:cubicBezTo>
                    <a:lnTo>
                      <a:pt x="2160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203"/>
                  </a:gs>
                  <a:gs pos="36657">
                    <a:srgbClr val="FF7D25"/>
                  </a:gs>
                  <a:gs pos="77153">
                    <a:srgbClr val="FF3847"/>
                  </a:gs>
                </a:gsLst>
                <a:lin ang="16200000" scaled="1"/>
                <a:tileRect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3" name="Circle">
                <a:extLst>
                  <a:ext uri="{FF2B5EF4-FFF2-40B4-BE49-F238E27FC236}">
                    <a16:creationId xmlns="" xmlns:a16="http://schemas.microsoft.com/office/drawing/2014/main" id="{39AA5888-F9F1-8C78-4236-F014526F0D03}"/>
                  </a:ext>
                </a:extLst>
              </p:cNvPr>
              <p:cNvSpPr/>
              <p:nvPr/>
            </p:nvSpPr>
            <p:spPr>
              <a:xfrm rot="14375515">
                <a:off x="4059923" y="3965439"/>
                <a:ext cx="802202" cy="802203"/>
              </a:xfrm>
              <a:prstGeom prst="ellipse">
                <a:avLst/>
              </a:prstGeom>
              <a:gradFill flip="none" rotWithShape="1">
                <a:gsLst>
                  <a:gs pos="22847">
                    <a:srgbClr val="FF3847"/>
                  </a:gs>
                  <a:gs pos="63343">
                    <a:srgbClr val="FF7D25"/>
                  </a:gs>
                  <a:gs pos="100000">
                    <a:srgbClr val="FFC203"/>
                  </a:gs>
                </a:gsLst>
                <a:lin ang="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="" xmlns:a16="http://schemas.microsoft.com/office/drawing/2014/main" id="{94D50071-76FA-09BF-8C32-B6F4B6AAD66A}"/>
                  </a:ext>
                </a:extLst>
              </p:cNvPr>
              <p:cNvSpPr txBox="1"/>
              <p:nvPr/>
            </p:nvSpPr>
            <p:spPr>
              <a:xfrm>
                <a:off x="4065015" y="4140354"/>
                <a:ext cx="749722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algn="ctr">
                  <a:defRPr sz="2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r>
                  <a:rPr lang="ru-RU" dirty="0"/>
                  <a:t>34,4</a:t>
                </a:r>
              </a:p>
            </p:txBody>
          </p:sp>
        </p:grpSp>
        <p:pic>
          <p:nvPicPr>
            <p:cNvPr id="12" name="Picture 2">
              <a:extLst>
                <a:ext uri="{FF2B5EF4-FFF2-40B4-BE49-F238E27FC236}">
                  <a16:creationId xmlns="" xmlns:a16="http://schemas.microsoft.com/office/drawing/2014/main" id="{415FF841-504F-6676-0C7F-5D4D5AE7AAC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377030" y="4058687"/>
              <a:ext cx="1888011" cy="1725949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ffectLst>
              <a:glow>
                <a:schemeClr val="accent1">
                  <a:alpha val="35000"/>
                </a:schemeClr>
              </a:glow>
              <a:reflection blurRad="12700" stA="0" endPos="28000" dist="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Овал 12">
              <a:extLst>
                <a:ext uri="{FF2B5EF4-FFF2-40B4-BE49-F238E27FC236}">
                  <a16:creationId xmlns="" xmlns:a16="http://schemas.microsoft.com/office/drawing/2014/main" id="{0417AD89-0FB2-A80F-1422-264EE90B39AC}"/>
                </a:ext>
              </a:extLst>
            </p:cNvPr>
            <p:cNvSpPr/>
            <p:nvPr/>
          </p:nvSpPr>
          <p:spPr>
            <a:xfrm>
              <a:off x="5642845" y="3961008"/>
              <a:ext cx="1356379" cy="536852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rgbClr val="FFFFFF">
                    <a:gamma/>
                    <a:shade val="80000"/>
                    <a:invGamma/>
                  </a:srgbClr>
                </a:gs>
              </a:gsLst>
              <a:lin ang="54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2024 год</a:t>
              </a:r>
            </a:p>
          </p:txBody>
        </p:sp>
        <p:grpSp>
          <p:nvGrpSpPr>
            <p:cNvPr id="14" name="Группа 13">
              <a:extLst>
                <a:ext uri="{FF2B5EF4-FFF2-40B4-BE49-F238E27FC236}">
                  <a16:creationId xmlns="" xmlns:a16="http://schemas.microsoft.com/office/drawing/2014/main" id="{D2384015-49FA-6D81-7101-B57341EB9067}"/>
                </a:ext>
              </a:extLst>
            </p:cNvPr>
            <p:cNvGrpSpPr/>
            <p:nvPr/>
          </p:nvGrpSpPr>
          <p:grpSpPr>
            <a:xfrm>
              <a:off x="5804600" y="4912860"/>
              <a:ext cx="1717017" cy="903300"/>
              <a:chOff x="5804600" y="4912860"/>
              <a:chExt cx="1717017" cy="903300"/>
            </a:xfrm>
          </p:grpSpPr>
          <p:sp>
            <p:nvSpPr>
              <p:cNvPr id="26" name="Shape">
                <a:extLst>
                  <a:ext uri="{FF2B5EF4-FFF2-40B4-BE49-F238E27FC236}">
                    <a16:creationId xmlns="" xmlns:a16="http://schemas.microsoft.com/office/drawing/2014/main" id="{1342C9CC-1010-1F7D-E4A9-A3413B162334}"/>
                  </a:ext>
                </a:extLst>
              </p:cNvPr>
              <p:cNvSpPr/>
              <p:nvPr/>
            </p:nvSpPr>
            <p:spPr>
              <a:xfrm rot="14729198">
                <a:off x="6403884" y="4775548"/>
                <a:ext cx="441328" cy="16398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8943" y="473"/>
                      <a:pt x="16423" y="1022"/>
                      <a:pt x="14083" y="1652"/>
                    </a:cubicBezTo>
                    <a:cubicBezTo>
                      <a:pt x="4697" y="4178"/>
                      <a:pt x="0" y="7489"/>
                      <a:pt x="0" y="10800"/>
                    </a:cubicBezTo>
                    <a:cubicBezTo>
                      <a:pt x="0" y="14111"/>
                      <a:pt x="4697" y="17422"/>
                      <a:pt x="14083" y="19948"/>
                    </a:cubicBezTo>
                    <a:cubicBezTo>
                      <a:pt x="16423" y="20578"/>
                      <a:pt x="18943" y="21127"/>
                      <a:pt x="21600" y="21600"/>
                    </a:cubicBezTo>
                    <a:lnTo>
                      <a:pt x="2160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000C2"/>
                  </a:gs>
                  <a:gs pos="53467">
                    <a:srgbClr val="B800C4"/>
                  </a:gs>
                  <a:gs pos="100000">
                    <a:srgbClr val="F000C6"/>
                  </a:gs>
                </a:gsLst>
                <a:lin ang="5400000" scaled="1"/>
                <a:tileRect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27" name="Circle">
                <a:extLst>
                  <a:ext uri="{FF2B5EF4-FFF2-40B4-BE49-F238E27FC236}">
                    <a16:creationId xmlns="" xmlns:a16="http://schemas.microsoft.com/office/drawing/2014/main" id="{C335EE18-FA85-5A2D-81D7-D72F007445C3}"/>
                  </a:ext>
                </a:extLst>
              </p:cNvPr>
              <p:cNvSpPr/>
              <p:nvPr/>
            </p:nvSpPr>
            <p:spPr>
              <a:xfrm rot="10702722">
                <a:off x="6719415" y="4912860"/>
                <a:ext cx="802202" cy="802204"/>
              </a:xfrm>
              <a:prstGeom prst="ellipse">
                <a:avLst/>
              </a:prstGeom>
              <a:gradFill flip="none" rotWithShape="1">
                <a:gsLst>
                  <a:gs pos="0">
                    <a:srgbClr val="8000C2"/>
                  </a:gs>
                  <a:gs pos="53468">
                    <a:srgbClr val="B800C4"/>
                  </a:gs>
                  <a:gs pos="100000">
                    <a:srgbClr val="F000C6"/>
                  </a:gs>
                </a:gsLst>
                <a:lin ang="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="" xmlns:a16="http://schemas.microsoft.com/office/drawing/2014/main" id="{D7A65087-F104-3721-13DE-06DAF8AD9401}"/>
                  </a:ext>
                </a:extLst>
              </p:cNvPr>
              <p:cNvSpPr txBox="1"/>
              <p:nvPr/>
            </p:nvSpPr>
            <p:spPr>
              <a:xfrm>
                <a:off x="6826821" y="5083129"/>
                <a:ext cx="583784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>
                  <a:defRPr sz="2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r>
                  <a:rPr lang="ru-RU" dirty="0"/>
                  <a:t>9,9</a:t>
                </a:r>
              </a:p>
            </p:txBody>
          </p:sp>
        </p:grpSp>
        <p:pic>
          <p:nvPicPr>
            <p:cNvPr id="15" name="Picture 2">
              <a:extLst>
                <a:ext uri="{FF2B5EF4-FFF2-40B4-BE49-F238E27FC236}">
                  <a16:creationId xmlns="" xmlns:a16="http://schemas.microsoft.com/office/drawing/2014/main" id="{DC28106C-55CF-FFCD-7AD3-A75F91802F9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649715" y="1351605"/>
              <a:ext cx="1797835" cy="1725949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ffectLst>
              <a:glow>
                <a:schemeClr val="accent1">
                  <a:alpha val="35000"/>
                </a:schemeClr>
              </a:glow>
              <a:reflection blurRad="12700" stA="0" endPos="28000" dist="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6" name="Группа 15">
              <a:extLst>
                <a:ext uri="{FF2B5EF4-FFF2-40B4-BE49-F238E27FC236}">
                  <a16:creationId xmlns="" xmlns:a16="http://schemas.microsoft.com/office/drawing/2014/main" id="{036781B3-1265-7AA1-370D-8533682B6EEE}"/>
                </a:ext>
              </a:extLst>
            </p:cNvPr>
            <p:cNvGrpSpPr/>
            <p:nvPr/>
          </p:nvGrpSpPr>
          <p:grpSpPr>
            <a:xfrm>
              <a:off x="7884206" y="1334047"/>
              <a:ext cx="802204" cy="1789877"/>
              <a:chOff x="7884206" y="1334047"/>
              <a:chExt cx="802204" cy="1789877"/>
            </a:xfrm>
          </p:grpSpPr>
          <p:sp>
            <p:nvSpPr>
              <p:cNvPr id="24" name="Shape">
                <a:extLst>
                  <a:ext uri="{FF2B5EF4-FFF2-40B4-BE49-F238E27FC236}">
                    <a16:creationId xmlns="" xmlns:a16="http://schemas.microsoft.com/office/drawing/2014/main" id="{F8A7E3F9-0A83-FC35-0464-9202F853209D}"/>
                  </a:ext>
                </a:extLst>
              </p:cNvPr>
              <p:cNvSpPr/>
              <p:nvPr/>
            </p:nvSpPr>
            <p:spPr>
              <a:xfrm rot="10856948">
                <a:off x="8105602" y="1484030"/>
                <a:ext cx="441330" cy="16398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8943" y="473"/>
                      <a:pt x="16423" y="1022"/>
                      <a:pt x="14083" y="1652"/>
                    </a:cubicBezTo>
                    <a:cubicBezTo>
                      <a:pt x="4697" y="4178"/>
                      <a:pt x="0" y="7489"/>
                      <a:pt x="0" y="10800"/>
                    </a:cubicBezTo>
                    <a:cubicBezTo>
                      <a:pt x="0" y="14111"/>
                      <a:pt x="4697" y="17422"/>
                      <a:pt x="14083" y="19948"/>
                    </a:cubicBezTo>
                    <a:cubicBezTo>
                      <a:pt x="16423" y="20578"/>
                      <a:pt x="18943" y="21127"/>
                      <a:pt x="21600" y="21600"/>
                    </a:cubicBezTo>
                    <a:lnTo>
                      <a:pt x="2160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016EF"/>
                  </a:gs>
                  <a:gs pos="52282">
                    <a:srgbClr val="6761F7"/>
                  </a:gs>
                  <a:gs pos="100000">
                    <a:srgbClr val="4FACFE"/>
                  </a:gs>
                </a:gsLst>
                <a:lin ang="16200000" scaled="1"/>
                <a:tileRect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25" name="Circle">
                <a:extLst>
                  <a:ext uri="{FF2B5EF4-FFF2-40B4-BE49-F238E27FC236}">
                    <a16:creationId xmlns="" xmlns:a16="http://schemas.microsoft.com/office/drawing/2014/main" id="{041ECA47-F34E-ABE5-B56D-32AA9FF128D0}"/>
                  </a:ext>
                </a:extLst>
              </p:cNvPr>
              <p:cNvSpPr/>
              <p:nvPr/>
            </p:nvSpPr>
            <p:spPr>
              <a:xfrm rot="6830472">
                <a:off x="7884207" y="1334046"/>
                <a:ext cx="802201" cy="802204"/>
              </a:xfrm>
              <a:prstGeom prst="ellipse">
                <a:avLst/>
              </a:prstGeom>
              <a:gradFill flip="none" rotWithShape="1">
                <a:gsLst>
                  <a:gs pos="0">
                    <a:srgbClr val="8016EF"/>
                  </a:gs>
                  <a:gs pos="52282">
                    <a:srgbClr val="6761F7"/>
                  </a:gs>
                  <a:gs pos="100000">
                    <a:srgbClr val="4FACFE"/>
                  </a:gs>
                </a:gsLst>
                <a:lin ang="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</p:grpSp>
        <p:sp>
          <p:nvSpPr>
            <p:cNvPr id="17" name="Овал 16">
              <a:extLst>
                <a:ext uri="{FF2B5EF4-FFF2-40B4-BE49-F238E27FC236}">
                  <a16:creationId xmlns="" xmlns:a16="http://schemas.microsoft.com/office/drawing/2014/main" id="{E232E276-317C-E296-53D1-EB58B1200906}"/>
                </a:ext>
              </a:extLst>
            </p:cNvPr>
            <p:cNvSpPr/>
            <p:nvPr/>
          </p:nvSpPr>
          <p:spPr>
            <a:xfrm>
              <a:off x="6884974" y="2671965"/>
              <a:ext cx="1356379" cy="536852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rgbClr val="FFFFFF">
                    <a:gamma/>
                    <a:shade val="80000"/>
                    <a:invGamma/>
                  </a:srgbClr>
                </a:gs>
              </a:gsLst>
              <a:lin ang="54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2025 год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="" xmlns:a16="http://schemas.microsoft.com/office/drawing/2014/main" id="{5C3C8C8F-6490-ADDC-DF62-4831C3486420}"/>
                </a:ext>
              </a:extLst>
            </p:cNvPr>
            <p:cNvSpPr txBox="1"/>
            <p:nvPr/>
          </p:nvSpPr>
          <p:spPr>
            <a:xfrm>
              <a:off x="7905913" y="1495926"/>
              <a:ext cx="89799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defRPr sz="2400" b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dirty="0"/>
                <a:t>27,6</a:t>
              </a:r>
            </a:p>
          </p:txBody>
        </p:sp>
        <p:pic>
          <p:nvPicPr>
            <p:cNvPr id="19" name="Рисунок 18">
              <a:extLst>
                <a:ext uri="{FF2B5EF4-FFF2-40B4-BE49-F238E27FC236}">
                  <a16:creationId xmlns="" xmlns:a16="http://schemas.microsoft.com/office/drawing/2014/main" id="{0D4C79B6-F2EC-3A11-CFFE-BDEBA18E7E3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8162269">
              <a:off x="1428439" y="3790691"/>
              <a:ext cx="774379" cy="774379"/>
            </a:xfrm>
            <a:prstGeom prst="rect">
              <a:avLst/>
            </a:prstGeom>
          </p:spPr>
        </p:pic>
        <p:pic>
          <p:nvPicPr>
            <p:cNvPr id="20" name="Рисунок 19">
              <a:extLst>
                <a:ext uri="{FF2B5EF4-FFF2-40B4-BE49-F238E27FC236}">
                  <a16:creationId xmlns="" xmlns:a16="http://schemas.microsoft.com/office/drawing/2014/main" id="{80326BE9-EFE4-085B-AEF8-D26FC7D6373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7571579">
              <a:off x="4952288" y="3023867"/>
              <a:ext cx="1105626" cy="1213067"/>
            </a:xfrm>
            <a:prstGeom prst="rect">
              <a:avLst/>
            </a:prstGeom>
          </p:spPr>
        </p:pic>
        <p:pic>
          <p:nvPicPr>
            <p:cNvPr id="21" name="Рисунок 20">
              <a:extLst>
                <a:ext uri="{FF2B5EF4-FFF2-40B4-BE49-F238E27FC236}">
                  <a16:creationId xmlns="" xmlns:a16="http://schemas.microsoft.com/office/drawing/2014/main" id="{ADCCDA54-2FB3-86FB-EDCA-B069DE9B0EA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505299">
              <a:off x="3248098" y="3317043"/>
              <a:ext cx="816405" cy="895740"/>
            </a:xfrm>
            <a:prstGeom prst="rect">
              <a:avLst/>
            </a:prstGeom>
          </p:spPr>
        </p:pic>
        <p:pic>
          <p:nvPicPr>
            <p:cNvPr id="22" name="Рисунок 21">
              <a:extLst>
                <a:ext uri="{FF2B5EF4-FFF2-40B4-BE49-F238E27FC236}">
                  <a16:creationId xmlns="" xmlns:a16="http://schemas.microsoft.com/office/drawing/2014/main" id="{90717EC9-D1BC-4E0C-0DFE-47D35CD7FD1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229930">
              <a:off x="6869629" y="2868984"/>
              <a:ext cx="1319349" cy="1739599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="" xmlns:a16="http://schemas.microsoft.com/office/drawing/2014/main" id="{03DD3507-18B5-316C-4F8C-D6258586FADA}"/>
                </a:ext>
              </a:extLst>
            </p:cNvPr>
            <p:cNvSpPr txBox="1"/>
            <p:nvPr/>
          </p:nvSpPr>
          <p:spPr>
            <a:xfrm>
              <a:off x="7660818" y="3699553"/>
              <a:ext cx="119072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200" b="1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+17,7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588176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43608" y="123824"/>
            <a:ext cx="7439024" cy="989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5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Муниципальные программы</a:t>
            </a: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pPr algn="ctr">
              <a:lnSpc>
                <a:spcPct val="80000"/>
              </a:lnSpc>
            </a:pP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тыс.рублей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Oval 13"/>
          <p:cNvSpPr>
            <a:spLocks noChangeArrowheads="1"/>
          </p:cNvSpPr>
          <p:nvPr/>
        </p:nvSpPr>
        <p:spPr bwMode="auto">
          <a:xfrm>
            <a:off x="8191500" y="6519863"/>
            <a:ext cx="790575" cy="288925"/>
          </a:xfrm>
          <a:prstGeom prst="ellipse">
            <a:avLst/>
          </a:prstGeom>
          <a:solidFill>
            <a:sysClr val="window" lastClr="FFFFFF"/>
          </a:solidFill>
          <a:ln w="25400">
            <a:solidFill>
              <a:srgbClr val="00206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 kern="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27</a:t>
            </a:r>
            <a:endParaRPr lang="ru-RU" b="1" kern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6" name="Прямоугольник с двумя скругленными соседними углами 5"/>
          <p:cNvSpPr/>
          <p:nvPr/>
        </p:nvSpPr>
        <p:spPr>
          <a:xfrm>
            <a:off x="4353318" y="4838700"/>
            <a:ext cx="4504931" cy="1147966"/>
          </a:xfrm>
          <a:prstGeom prst="round2SameRect">
            <a:avLst/>
          </a:prstGeom>
          <a:gradFill flip="none" rotWithShape="1">
            <a:gsLst>
              <a:gs pos="0">
                <a:srgbClr val="C3FF00"/>
              </a:gs>
              <a:gs pos="100000">
                <a:srgbClr val="54B005"/>
              </a:gs>
            </a:gsLst>
            <a:lin ang="3174155" scaled="0"/>
          </a:gradFill>
          <a:ln w="50800" cap="flat">
            <a:solidFill>
              <a:srgbClr val="EDFFA1"/>
            </a:solidFill>
            <a:prstDash val="solid"/>
            <a:miter lim="8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algn="ctr"/>
            <a:endParaRPr lang="ru-RU" sz="3200" dirty="0">
              <a:solidFill>
                <a:srgbClr val="FFFFFF"/>
              </a:solidFill>
            </a:endParaRPr>
          </a:p>
        </p:txBody>
      </p:sp>
      <p:sp>
        <p:nvSpPr>
          <p:cNvPr id="7" name="Прямоугольник с двумя скругленными соседними углами 6"/>
          <p:cNvSpPr/>
          <p:nvPr/>
        </p:nvSpPr>
        <p:spPr>
          <a:xfrm>
            <a:off x="4734318" y="3522779"/>
            <a:ext cx="4123931" cy="1147966"/>
          </a:xfrm>
          <a:prstGeom prst="round2SameRect">
            <a:avLst/>
          </a:prstGeom>
          <a:gradFill flip="none" rotWithShape="1">
            <a:gsLst>
              <a:gs pos="0">
                <a:srgbClr val="FFF500"/>
              </a:gs>
              <a:gs pos="100000">
                <a:srgbClr val="FF7E00"/>
              </a:gs>
            </a:gsLst>
            <a:lin ang="3174155" scaled="0"/>
          </a:gradFill>
          <a:ln w="50800" cap="flat">
            <a:solidFill>
              <a:srgbClr val="FEEDB6"/>
            </a:solidFill>
            <a:prstDash val="solid"/>
            <a:miter lim="8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algn="ctr"/>
            <a:endParaRPr lang="ru-RU" sz="3200" dirty="0">
              <a:solidFill>
                <a:srgbClr val="FFFFFF"/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299298" y="2031666"/>
            <a:ext cx="4885418" cy="4440532"/>
            <a:chOff x="6752282" y="2301708"/>
            <a:chExt cx="10917588" cy="9437525"/>
          </a:xfrm>
        </p:grpSpPr>
        <p:sp>
          <p:nvSpPr>
            <p:cNvPr id="9" name="Shape"/>
            <p:cNvSpPr/>
            <p:nvPr/>
          </p:nvSpPr>
          <p:spPr>
            <a:xfrm>
              <a:off x="6752282" y="2301708"/>
              <a:ext cx="10917588" cy="53094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4" h="21599" extrusionOk="0">
                  <a:moveTo>
                    <a:pt x="12356" y="0"/>
                  </a:moveTo>
                  <a:cubicBezTo>
                    <a:pt x="12348" y="2"/>
                    <a:pt x="12341" y="11"/>
                    <a:pt x="12336" y="26"/>
                  </a:cubicBezTo>
                  <a:cubicBezTo>
                    <a:pt x="12286" y="213"/>
                    <a:pt x="12231" y="442"/>
                    <a:pt x="12184" y="643"/>
                  </a:cubicBezTo>
                  <a:lnTo>
                    <a:pt x="12144" y="809"/>
                  </a:lnTo>
                  <a:cubicBezTo>
                    <a:pt x="12139" y="820"/>
                    <a:pt x="12137" y="836"/>
                    <a:pt x="12138" y="851"/>
                  </a:cubicBezTo>
                  <a:cubicBezTo>
                    <a:pt x="12141" y="886"/>
                    <a:pt x="12145" y="918"/>
                    <a:pt x="12151" y="951"/>
                  </a:cubicBezTo>
                  <a:cubicBezTo>
                    <a:pt x="12155" y="980"/>
                    <a:pt x="12158" y="1009"/>
                    <a:pt x="12161" y="1038"/>
                  </a:cubicBezTo>
                  <a:cubicBezTo>
                    <a:pt x="12163" y="1067"/>
                    <a:pt x="12176" y="1087"/>
                    <a:pt x="12190" y="1083"/>
                  </a:cubicBezTo>
                  <a:cubicBezTo>
                    <a:pt x="12222" y="1079"/>
                    <a:pt x="12257" y="1073"/>
                    <a:pt x="12293" y="1067"/>
                  </a:cubicBezTo>
                  <a:lnTo>
                    <a:pt x="12365" y="1058"/>
                  </a:lnTo>
                  <a:cubicBezTo>
                    <a:pt x="12391" y="1253"/>
                    <a:pt x="12396" y="1457"/>
                    <a:pt x="12380" y="1657"/>
                  </a:cubicBezTo>
                  <a:cubicBezTo>
                    <a:pt x="12338" y="1985"/>
                    <a:pt x="12258" y="2286"/>
                    <a:pt x="12146" y="2535"/>
                  </a:cubicBezTo>
                  <a:cubicBezTo>
                    <a:pt x="12141" y="2545"/>
                    <a:pt x="12139" y="2558"/>
                    <a:pt x="12139" y="2572"/>
                  </a:cubicBezTo>
                  <a:cubicBezTo>
                    <a:pt x="12139" y="2572"/>
                    <a:pt x="12139" y="2572"/>
                    <a:pt x="12140" y="2587"/>
                  </a:cubicBezTo>
                  <a:cubicBezTo>
                    <a:pt x="12137" y="2664"/>
                    <a:pt x="12140" y="2742"/>
                    <a:pt x="12147" y="2817"/>
                  </a:cubicBezTo>
                  <a:cubicBezTo>
                    <a:pt x="12148" y="2838"/>
                    <a:pt x="12149" y="2861"/>
                    <a:pt x="12150" y="2882"/>
                  </a:cubicBezTo>
                  <a:cubicBezTo>
                    <a:pt x="12150" y="2889"/>
                    <a:pt x="12150" y="2896"/>
                    <a:pt x="12151" y="2903"/>
                  </a:cubicBezTo>
                  <a:cubicBezTo>
                    <a:pt x="12231" y="3111"/>
                    <a:pt x="12338" y="3268"/>
                    <a:pt x="12460" y="3357"/>
                  </a:cubicBezTo>
                  <a:cubicBezTo>
                    <a:pt x="12525" y="3313"/>
                    <a:pt x="12783" y="2587"/>
                    <a:pt x="12781" y="2104"/>
                  </a:cubicBezTo>
                  <a:cubicBezTo>
                    <a:pt x="12773" y="1693"/>
                    <a:pt x="12730" y="1290"/>
                    <a:pt x="12656" y="909"/>
                  </a:cubicBezTo>
                  <a:lnTo>
                    <a:pt x="12694" y="869"/>
                  </a:lnTo>
                  <a:lnTo>
                    <a:pt x="12731" y="824"/>
                  </a:lnTo>
                  <a:cubicBezTo>
                    <a:pt x="12741" y="810"/>
                    <a:pt x="12744" y="784"/>
                    <a:pt x="12740" y="762"/>
                  </a:cubicBezTo>
                  <a:cubicBezTo>
                    <a:pt x="12726" y="703"/>
                    <a:pt x="12710" y="649"/>
                    <a:pt x="12690" y="598"/>
                  </a:cubicBezTo>
                  <a:cubicBezTo>
                    <a:pt x="12688" y="590"/>
                    <a:pt x="12686" y="583"/>
                    <a:pt x="12682" y="578"/>
                  </a:cubicBezTo>
                  <a:cubicBezTo>
                    <a:pt x="12573" y="408"/>
                    <a:pt x="12471" y="219"/>
                    <a:pt x="12377" y="15"/>
                  </a:cubicBezTo>
                  <a:cubicBezTo>
                    <a:pt x="12372" y="4"/>
                    <a:pt x="12364" y="-1"/>
                    <a:pt x="12356" y="0"/>
                  </a:cubicBezTo>
                  <a:close/>
                  <a:moveTo>
                    <a:pt x="12364" y="139"/>
                  </a:moveTo>
                  <a:cubicBezTo>
                    <a:pt x="12444" y="308"/>
                    <a:pt x="12530" y="467"/>
                    <a:pt x="12621" y="612"/>
                  </a:cubicBezTo>
                  <a:cubicBezTo>
                    <a:pt x="12599" y="635"/>
                    <a:pt x="12575" y="656"/>
                    <a:pt x="12551" y="673"/>
                  </a:cubicBezTo>
                  <a:lnTo>
                    <a:pt x="12508" y="707"/>
                  </a:lnTo>
                  <a:cubicBezTo>
                    <a:pt x="12502" y="713"/>
                    <a:pt x="12497" y="724"/>
                    <a:pt x="12494" y="738"/>
                  </a:cubicBezTo>
                  <a:cubicBezTo>
                    <a:pt x="12492" y="752"/>
                    <a:pt x="12493" y="767"/>
                    <a:pt x="12496" y="780"/>
                  </a:cubicBezTo>
                  <a:cubicBezTo>
                    <a:pt x="12573" y="1126"/>
                    <a:pt x="12623" y="1495"/>
                    <a:pt x="12646" y="1873"/>
                  </a:cubicBezTo>
                  <a:cubicBezTo>
                    <a:pt x="12650" y="2294"/>
                    <a:pt x="12573" y="2702"/>
                    <a:pt x="12431" y="3005"/>
                  </a:cubicBezTo>
                  <a:cubicBezTo>
                    <a:pt x="12348" y="2872"/>
                    <a:pt x="12270" y="2729"/>
                    <a:pt x="12196" y="2577"/>
                  </a:cubicBezTo>
                  <a:cubicBezTo>
                    <a:pt x="12306" y="2321"/>
                    <a:pt x="12386" y="2014"/>
                    <a:pt x="12427" y="1682"/>
                  </a:cubicBezTo>
                  <a:cubicBezTo>
                    <a:pt x="12450" y="1384"/>
                    <a:pt x="12432" y="1078"/>
                    <a:pt x="12373" y="801"/>
                  </a:cubicBezTo>
                  <a:cubicBezTo>
                    <a:pt x="12371" y="785"/>
                    <a:pt x="12363" y="774"/>
                    <a:pt x="12355" y="772"/>
                  </a:cubicBezTo>
                  <a:cubicBezTo>
                    <a:pt x="12306" y="758"/>
                    <a:pt x="12256" y="762"/>
                    <a:pt x="12208" y="782"/>
                  </a:cubicBezTo>
                  <a:lnTo>
                    <a:pt x="12230" y="690"/>
                  </a:lnTo>
                  <a:cubicBezTo>
                    <a:pt x="12272" y="510"/>
                    <a:pt x="12319" y="310"/>
                    <a:pt x="12364" y="139"/>
                  </a:cubicBezTo>
                  <a:close/>
                  <a:moveTo>
                    <a:pt x="15040" y="685"/>
                  </a:moveTo>
                  <a:cubicBezTo>
                    <a:pt x="15010" y="687"/>
                    <a:pt x="14076" y="765"/>
                    <a:pt x="13900" y="1012"/>
                  </a:cubicBezTo>
                  <a:cubicBezTo>
                    <a:pt x="13892" y="1011"/>
                    <a:pt x="13883" y="1019"/>
                    <a:pt x="13878" y="1033"/>
                  </a:cubicBezTo>
                  <a:cubicBezTo>
                    <a:pt x="13876" y="1043"/>
                    <a:pt x="13876" y="1053"/>
                    <a:pt x="13878" y="1063"/>
                  </a:cubicBezTo>
                  <a:cubicBezTo>
                    <a:pt x="13805" y="1303"/>
                    <a:pt x="13863" y="2502"/>
                    <a:pt x="13934" y="2630"/>
                  </a:cubicBezTo>
                  <a:cubicBezTo>
                    <a:pt x="14037" y="2678"/>
                    <a:pt x="14144" y="2684"/>
                    <a:pt x="14248" y="2648"/>
                  </a:cubicBezTo>
                  <a:cubicBezTo>
                    <a:pt x="14625" y="2592"/>
                    <a:pt x="15210" y="2404"/>
                    <a:pt x="15296" y="2281"/>
                  </a:cubicBezTo>
                  <a:cubicBezTo>
                    <a:pt x="15352" y="2166"/>
                    <a:pt x="15230" y="1330"/>
                    <a:pt x="15177" y="1059"/>
                  </a:cubicBezTo>
                  <a:cubicBezTo>
                    <a:pt x="15112" y="723"/>
                    <a:pt x="15069" y="682"/>
                    <a:pt x="15040" y="685"/>
                  </a:cubicBezTo>
                  <a:close/>
                  <a:moveTo>
                    <a:pt x="12663" y="694"/>
                  </a:moveTo>
                  <a:cubicBezTo>
                    <a:pt x="12671" y="719"/>
                    <a:pt x="12680" y="744"/>
                    <a:pt x="12687" y="769"/>
                  </a:cubicBezTo>
                  <a:lnTo>
                    <a:pt x="12674" y="783"/>
                  </a:lnTo>
                  <a:cubicBezTo>
                    <a:pt x="12655" y="805"/>
                    <a:pt x="12633" y="832"/>
                    <a:pt x="12615" y="856"/>
                  </a:cubicBezTo>
                  <a:cubicBezTo>
                    <a:pt x="12609" y="864"/>
                    <a:pt x="12605" y="877"/>
                    <a:pt x="12604" y="891"/>
                  </a:cubicBezTo>
                  <a:cubicBezTo>
                    <a:pt x="12602" y="904"/>
                    <a:pt x="12602" y="918"/>
                    <a:pt x="12605" y="930"/>
                  </a:cubicBezTo>
                  <a:cubicBezTo>
                    <a:pt x="12679" y="1304"/>
                    <a:pt x="12722" y="1702"/>
                    <a:pt x="12732" y="2105"/>
                  </a:cubicBezTo>
                  <a:cubicBezTo>
                    <a:pt x="12732" y="2498"/>
                    <a:pt x="12542" y="3064"/>
                    <a:pt x="12469" y="3218"/>
                  </a:cubicBezTo>
                  <a:cubicBezTo>
                    <a:pt x="12468" y="3178"/>
                    <a:pt x="12460" y="3129"/>
                    <a:pt x="12458" y="3102"/>
                  </a:cubicBezTo>
                  <a:cubicBezTo>
                    <a:pt x="12615" y="2775"/>
                    <a:pt x="12702" y="2333"/>
                    <a:pt x="12699" y="1873"/>
                  </a:cubicBezTo>
                  <a:cubicBezTo>
                    <a:pt x="12678" y="1497"/>
                    <a:pt x="12631" y="1129"/>
                    <a:pt x="12558" y="782"/>
                  </a:cubicBezTo>
                  <a:lnTo>
                    <a:pt x="12574" y="780"/>
                  </a:lnTo>
                  <a:cubicBezTo>
                    <a:pt x="12605" y="756"/>
                    <a:pt x="12634" y="727"/>
                    <a:pt x="12663" y="694"/>
                  </a:cubicBezTo>
                  <a:close/>
                  <a:moveTo>
                    <a:pt x="10989" y="748"/>
                  </a:moveTo>
                  <a:cubicBezTo>
                    <a:pt x="10831" y="807"/>
                    <a:pt x="10761" y="1562"/>
                    <a:pt x="10731" y="2186"/>
                  </a:cubicBezTo>
                  <a:cubicBezTo>
                    <a:pt x="10696" y="2918"/>
                    <a:pt x="10706" y="3657"/>
                    <a:pt x="10757" y="4385"/>
                  </a:cubicBezTo>
                  <a:cubicBezTo>
                    <a:pt x="10813" y="4965"/>
                    <a:pt x="10898" y="5527"/>
                    <a:pt x="11017" y="6064"/>
                  </a:cubicBezTo>
                  <a:cubicBezTo>
                    <a:pt x="10991" y="6125"/>
                    <a:pt x="10964" y="6204"/>
                    <a:pt x="10935" y="6289"/>
                  </a:cubicBezTo>
                  <a:cubicBezTo>
                    <a:pt x="10894" y="6413"/>
                    <a:pt x="10847" y="6544"/>
                    <a:pt x="10803" y="6652"/>
                  </a:cubicBezTo>
                  <a:cubicBezTo>
                    <a:pt x="10757" y="6475"/>
                    <a:pt x="10702" y="6307"/>
                    <a:pt x="10643" y="6147"/>
                  </a:cubicBezTo>
                  <a:cubicBezTo>
                    <a:pt x="10538" y="5865"/>
                    <a:pt x="10461" y="5741"/>
                    <a:pt x="10408" y="5785"/>
                  </a:cubicBezTo>
                  <a:cubicBezTo>
                    <a:pt x="10241" y="5922"/>
                    <a:pt x="10409" y="7083"/>
                    <a:pt x="10411" y="7098"/>
                  </a:cubicBezTo>
                  <a:cubicBezTo>
                    <a:pt x="10463" y="7442"/>
                    <a:pt x="10667" y="8138"/>
                    <a:pt x="10819" y="8236"/>
                  </a:cubicBezTo>
                  <a:lnTo>
                    <a:pt x="10840" y="8233"/>
                  </a:lnTo>
                  <a:lnTo>
                    <a:pt x="10861" y="8212"/>
                  </a:lnTo>
                  <a:cubicBezTo>
                    <a:pt x="10883" y="8185"/>
                    <a:pt x="10907" y="8162"/>
                    <a:pt x="10932" y="8149"/>
                  </a:cubicBezTo>
                  <a:cubicBezTo>
                    <a:pt x="10937" y="8146"/>
                    <a:pt x="10940" y="8144"/>
                    <a:pt x="10944" y="8137"/>
                  </a:cubicBezTo>
                  <a:cubicBezTo>
                    <a:pt x="11002" y="8015"/>
                    <a:pt x="10959" y="7597"/>
                    <a:pt x="10914" y="7270"/>
                  </a:cubicBezTo>
                  <a:cubicBezTo>
                    <a:pt x="10975" y="7249"/>
                    <a:pt x="11024" y="7228"/>
                    <a:pt x="11075" y="7220"/>
                  </a:cubicBezTo>
                  <a:cubicBezTo>
                    <a:pt x="11183" y="7193"/>
                    <a:pt x="11294" y="7157"/>
                    <a:pt x="11400" y="7101"/>
                  </a:cubicBezTo>
                  <a:cubicBezTo>
                    <a:pt x="11430" y="7132"/>
                    <a:pt x="11462" y="7142"/>
                    <a:pt x="11496" y="7140"/>
                  </a:cubicBezTo>
                  <a:lnTo>
                    <a:pt x="11504" y="7138"/>
                  </a:lnTo>
                  <a:cubicBezTo>
                    <a:pt x="11564" y="7122"/>
                    <a:pt x="11619" y="7071"/>
                    <a:pt x="11661" y="6983"/>
                  </a:cubicBezTo>
                  <a:cubicBezTo>
                    <a:pt x="11786" y="6958"/>
                    <a:pt x="11907" y="6918"/>
                    <a:pt x="12030" y="6867"/>
                  </a:cubicBezTo>
                  <a:lnTo>
                    <a:pt x="12139" y="6823"/>
                  </a:lnTo>
                  <a:cubicBezTo>
                    <a:pt x="12151" y="7159"/>
                    <a:pt x="12182" y="7578"/>
                    <a:pt x="12258" y="7651"/>
                  </a:cubicBezTo>
                  <a:cubicBezTo>
                    <a:pt x="12263" y="7653"/>
                    <a:pt x="12270" y="7653"/>
                    <a:pt x="12275" y="7650"/>
                  </a:cubicBezTo>
                  <a:cubicBezTo>
                    <a:pt x="12301" y="7645"/>
                    <a:pt x="12327" y="7645"/>
                    <a:pt x="12352" y="7655"/>
                  </a:cubicBezTo>
                  <a:lnTo>
                    <a:pt x="12374" y="7651"/>
                  </a:lnTo>
                  <a:cubicBezTo>
                    <a:pt x="12379" y="7654"/>
                    <a:pt x="12382" y="7654"/>
                    <a:pt x="12387" y="7650"/>
                  </a:cubicBezTo>
                  <a:cubicBezTo>
                    <a:pt x="12516" y="7451"/>
                    <a:pt x="12591" y="6649"/>
                    <a:pt x="12579" y="6292"/>
                  </a:cubicBezTo>
                  <a:cubicBezTo>
                    <a:pt x="12579" y="6292"/>
                    <a:pt x="12544" y="5072"/>
                    <a:pt x="12364" y="5063"/>
                  </a:cubicBezTo>
                  <a:cubicBezTo>
                    <a:pt x="12253" y="5052"/>
                    <a:pt x="12168" y="5719"/>
                    <a:pt x="12141" y="6145"/>
                  </a:cubicBezTo>
                  <a:cubicBezTo>
                    <a:pt x="12086" y="6090"/>
                    <a:pt x="12022" y="6014"/>
                    <a:pt x="11989" y="5964"/>
                  </a:cubicBezTo>
                  <a:cubicBezTo>
                    <a:pt x="11957" y="5914"/>
                    <a:pt x="11921" y="5861"/>
                    <a:pt x="11882" y="5814"/>
                  </a:cubicBezTo>
                  <a:cubicBezTo>
                    <a:pt x="11926" y="5116"/>
                    <a:pt x="11911" y="4401"/>
                    <a:pt x="11838" y="3714"/>
                  </a:cubicBezTo>
                  <a:cubicBezTo>
                    <a:pt x="11715" y="2730"/>
                    <a:pt x="11331" y="619"/>
                    <a:pt x="10989" y="748"/>
                  </a:cubicBezTo>
                  <a:close/>
                  <a:moveTo>
                    <a:pt x="15003" y="794"/>
                  </a:moveTo>
                  <a:cubicBezTo>
                    <a:pt x="14906" y="1153"/>
                    <a:pt x="14709" y="1751"/>
                    <a:pt x="14558" y="1805"/>
                  </a:cubicBezTo>
                  <a:cubicBezTo>
                    <a:pt x="14477" y="1799"/>
                    <a:pt x="14399" y="1732"/>
                    <a:pt x="14340" y="1616"/>
                  </a:cubicBezTo>
                  <a:cubicBezTo>
                    <a:pt x="14319" y="1584"/>
                    <a:pt x="14297" y="1551"/>
                    <a:pt x="14277" y="1524"/>
                  </a:cubicBezTo>
                  <a:cubicBezTo>
                    <a:pt x="14217" y="1449"/>
                    <a:pt x="14155" y="1359"/>
                    <a:pt x="14096" y="1271"/>
                  </a:cubicBezTo>
                  <a:cubicBezTo>
                    <a:pt x="14036" y="1183"/>
                    <a:pt x="14001" y="1133"/>
                    <a:pt x="13953" y="1071"/>
                  </a:cubicBezTo>
                  <a:cubicBezTo>
                    <a:pt x="14097" y="931"/>
                    <a:pt x="14620" y="828"/>
                    <a:pt x="15003" y="794"/>
                  </a:cubicBezTo>
                  <a:close/>
                  <a:moveTo>
                    <a:pt x="15055" y="814"/>
                  </a:moveTo>
                  <a:cubicBezTo>
                    <a:pt x="15068" y="843"/>
                    <a:pt x="15079" y="876"/>
                    <a:pt x="15088" y="911"/>
                  </a:cubicBezTo>
                  <a:cubicBezTo>
                    <a:pt x="15173" y="1290"/>
                    <a:pt x="15231" y="1692"/>
                    <a:pt x="15261" y="2105"/>
                  </a:cubicBezTo>
                  <a:cubicBezTo>
                    <a:pt x="15132" y="1866"/>
                    <a:pt x="14988" y="1660"/>
                    <a:pt x="14834" y="1494"/>
                  </a:cubicBezTo>
                  <a:cubicBezTo>
                    <a:pt x="14918" y="1281"/>
                    <a:pt x="14992" y="1054"/>
                    <a:pt x="15055" y="814"/>
                  </a:cubicBezTo>
                  <a:close/>
                  <a:moveTo>
                    <a:pt x="12336" y="869"/>
                  </a:moveTo>
                  <a:cubicBezTo>
                    <a:pt x="12337" y="894"/>
                    <a:pt x="12345" y="923"/>
                    <a:pt x="12351" y="954"/>
                  </a:cubicBezTo>
                  <a:lnTo>
                    <a:pt x="12287" y="961"/>
                  </a:lnTo>
                  <a:cubicBezTo>
                    <a:pt x="12260" y="965"/>
                    <a:pt x="12234" y="970"/>
                    <a:pt x="12207" y="974"/>
                  </a:cubicBezTo>
                  <a:lnTo>
                    <a:pt x="12199" y="922"/>
                  </a:lnTo>
                  <a:lnTo>
                    <a:pt x="12198" y="890"/>
                  </a:lnTo>
                  <a:cubicBezTo>
                    <a:pt x="12243" y="873"/>
                    <a:pt x="12290" y="866"/>
                    <a:pt x="12336" y="869"/>
                  </a:cubicBezTo>
                  <a:close/>
                  <a:moveTo>
                    <a:pt x="13914" y="1142"/>
                  </a:moveTo>
                  <a:cubicBezTo>
                    <a:pt x="13964" y="1208"/>
                    <a:pt x="14021" y="1282"/>
                    <a:pt x="14066" y="1358"/>
                  </a:cubicBezTo>
                  <a:cubicBezTo>
                    <a:pt x="14110" y="1434"/>
                    <a:pt x="14187" y="1535"/>
                    <a:pt x="14248" y="1615"/>
                  </a:cubicBezTo>
                  <a:lnTo>
                    <a:pt x="14275" y="1650"/>
                  </a:lnTo>
                  <a:cubicBezTo>
                    <a:pt x="14147" y="1890"/>
                    <a:pt x="14035" y="2167"/>
                    <a:pt x="13944" y="2470"/>
                  </a:cubicBezTo>
                  <a:cubicBezTo>
                    <a:pt x="13902" y="2194"/>
                    <a:pt x="13869" y="1340"/>
                    <a:pt x="13914" y="1142"/>
                  </a:cubicBezTo>
                  <a:close/>
                  <a:moveTo>
                    <a:pt x="6326" y="1201"/>
                  </a:moveTo>
                  <a:cubicBezTo>
                    <a:pt x="6179" y="1170"/>
                    <a:pt x="6066" y="1414"/>
                    <a:pt x="5998" y="1560"/>
                  </a:cubicBezTo>
                  <a:lnTo>
                    <a:pt x="5973" y="1611"/>
                  </a:lnTo>
                  <a:cubicBezTo>
                    <a:pt x="5963" y="1599"/>
                    <a:pt x="5942" y="1571"/>
                    <a:pt x="5923" y="1545"/>
                  </a:cubicBezTo>
                  <a:cubicBezTo>
                    <a:pt x="5872" y="1468"/>
                    <a:pt x="5818" y="1402"/>
                    <a:pt x="5761" y="1345"/>
                  </a:cubicBezTo>
                  <a:cubicBezTo>
                    <a:pt x="5615" y="1231"/>
                    <a:pt x="5449" y="1344"/>
                    <a:pt x="5365" y="1615"/>
                  </a:cubicBezTo>
                  <a:cubicBezTo>
                    <a:pt x="5338" y="1694"/>
                    <a:pt x="5323" y="1787"/>
                    <a:pt x="5320" y="1883"/>
                  </a:cubicBezTo>
                  <a:cubicBezTo>
                    <a:pt x="5309" y="2078"/>
                    <a:pt x="5343" y="2271"/>
                    <a:pt x="5412" y="2407"/>
                  </a:cubicBezTo>
                  <a:cubicBezTo>
                    <a:pt x="5460" y="2508"/>
                    <a:pt x="5523" y="2576"/>
                    <a:pt x="5590" y="2603"/>
                  </a:cubicBezTo>
                  <a:cubicBezTo>
                    <a:pt x="5634" y="2621"/>
                    <a:pt x="5678" y="2624"/>
                    <a:pt x="5721" y="2611"/>
                  </a:cubicBezTo>
                  <a:cubicBezTo>
                    <a:pt x="5836" y="2562"/>
                    <a:pt x="5943" y="2456"/>
                    <a:pt x="6032" y="2301"/>
                  </a:cubicBezTo>
                  <a:cubicBezTo>
                    <a:pt x="6083" y="2342"/>
                    <a:pt x="6251" y="2465"/>
                    <a:pt x="6359" y="2383"/>
                  </a:cubicBezTo>
                  <a:cubicBezTo>
                    <a:pt x="6506" y="2276"/>
                    <a:pt x="6579" y="2070"/>
                    <a:pt x="6574" y="1775"/>
                  </a:cubicBezTo>
                  <a:cubicBezTo>
                    <a:pt x="6574" y="1775"/>
                    <a:pt x="6574" y="1774"/>
                    <a:pt x="6571" y="1762"/>
                  </a:cubicBezTo>
                  <a:cubicBezTo>
                    <a:pt x="6572" y="1750"/>
                    <a:pt x="6573" y="1739"/>
                    <a:pt x="6574" y="1728"/>
                  </a:cubicBezTo>
                  <a:cubicBezTo>
                    <a:pt x="6573" y="1444"/>
                    <a:pt x="6464" y="1212"/>
                    <a:pt x="6326" y="1201"/>
                  </a:cubicBezTo>
                  <a:close/>
                  <a:moveTo>
                    <a:pt x="6323" y="1263"/>
                  </a:moveTo>
                  <a:cubicBezTo>
                    <a:pt x="6444" y="1273"/>
                    <a:pt x="6541" y="1477"/>
                    <a:pt x="6543" y="1726"/>
                  </a:cubicBezTo>
                  <a:cubicBezTo>
                    <a:pt x="6537" y="1926"/>
                    <a:pt x="6418" y="2131"/>
                    <a:pt x="6320" y="2178"/>
                  </a:cubicBezTo>
                  <a:cubicBezTo>
                    <a:pt x="6242" y="2201"/>
                    <a:pt x="6163" y="2173"/>
                    <a:pt x="6094" y="2099"/>
                  </a:cubicBezTo>
                  <a:cubicBezTo>
                    <a:pt x="6073" y="2083"/>
                    <a:pt x="6053" y="2066"/>
                    <a:pt x="6033" y="2052"/>
                  </a:cubicBezTo>
                  <a:cubicBezTo>
                    <a:pt x="5994" y="2009"/>
                    <a:pt x="5955" y="1961"/>
                    <a:pt x="5914" y="1913"/>
                  </a:cubicBezTo>
                  <a:lnTo>
                    <a:pt x="5876" y="1865"/>
                  </a:lnTo>
                  <a:cubicBezTo>
                    <a:pt x="5854" y="1836"/>
                    <a:pt x="5834" y="1806"/>
                    <a:pt x="5814" y="1771"/>
                  </a:cubicBezTo>
                  <a:cubicBezTo>
                    <a:pt x="5776" y="1696"/>
                    <a:pt x="5729" y="1642"/>
                    <a:pt x="5678" y="1613"/>
                  </a:cubicBezTo>
                  <a:cubicBezTo>
                    <a:pt x="5626" y="1595"/>
                    <a:pt x="5573" y="1623"/>
                    <a:pt x="5531" y="1689"/>
                  </a:cubicBezTo>
                  <a:cubicBezTo>
                    <a:pt x="5503" y="1736"/>
                    <a:pt x="5487" y="1804"/>
                    <a:pt x="5486" y="1878"/>
                  </a:cubicBezTo>
                  <a:cubicBezTo>
                    <a:pt x="5482" y="1976"/>
                    <a:pt x="5511" y="2067"/>
                    <a:pt x="5555" y="2102"/>
                  </a:cubicBezTo>
                  <a:cubicBezTo>
                    <a:pt x="5566" y="2109"/>
                    <a:pt x="5576" y="2113"/>
                    <a:pt x="5587" y="2115"/>
                  </a:cubicBezTo>
                  <a:cubicBezTo>
                    <a:pt x="5693" y="2141"/>
                    <a:pt x="5800" y="2079"/>
                    <a:pt x="5883" y="1942"/>
                  </a:cubicBezTo>
                  <a:lnTo>
                    <a:pt x="5899" y="1962"/>
                  </a:lnTo>
                  <a:cubicBezTo>
                    <a:pt x="5926" y="1996"/>
                    <a:pt x="5957" y="2031"/>
                    <a:pt x="5983" y="2063"/>
                  </a:cubicBezTo>
                  <a:cubicBezTo>
                    <a:pt x="5927" y="2162"/>
                    <a:pt x="5864" y="2245"/>
                    <a:pt x="5797" y="2307"/>
                  </a:cubicBezTo>
                  <a:cubicBezTo>
                    <a:pt x="5646" y="2438"/>
                    <a:pt x="5518" y="2401"/>
                    <a:pt x="5416" y="2199"/>
                  </a:cubicBezTo>
                  <a:cubicBezTo>
                    <a:pt x="5340" y="2057"/>
                    <a:pt x="5329" y="1817"/>
                    <a:pt x="5392" y="1649"/>
                  </a:cubicBezTo>
                  <a:cubicBezTo>
                    <a:pt x="5468" y="1404"/>
                    <a:pt x="5617" y="1302"/>
                    <a:pt x="5749" y="1403"/>
                  </a:cubicBezTo>
                  <a:cubicBezTo>
                    <a:pt x="5804" y="1460"/>
                    <a:pt x="5856" y="1527"/>
                    <a:pt x="5905" y="1602"/>
                  </a:cubicBezTo>
                  <a:lnTo>
                    <a:pt x="5939" y="1647"/>
                  </a:lnTo>
                  <a:cubicBezTo>
                    <a:pt x="5969" y="1684"/>
                    <a:pt x="5996" y="1727"/>
                    <a:pt x="6027" y="1770"/>
                  </a:cubicBezTo>
                  <a:cubicBezTo>
                    <a:pt x="6086" y="1868"/>
                    <a:pt x="6154" y="1942"/>
                    <a:pt x="6227" y="1986"/>
                  </a:cubicBezTo>
                  <a:cubicBezTo>
                    <a:pt x="6270" y="2005"/>
                    <a:pt x="6315" y="1989"/>
                    <a:pt x="6354" y="1944"/>
                  </a:cubicBezTo>
                  <a:cubicBezTo>
                    <a:pt x="6365" y="1930"/>
                    <a:pt x="6376" y="1913"/>
                    <a:pt x="6386" y="1892"/>
                  </a:cubicBezTo>
                  <a:cubicBezTo>
                    <a:pt x="6406" y="1850"/>
                    <a:pt x="6418" y="1794"/>
                    <a:pt x="6419" y="1734"/>
                  </a:cubicBezTo>
                  <a:cubicBezTo>
                    <a:pt x="6419" y="1639"/>
                    <a:pt x="6395" y="1552"/>
                    <a:pt x="6355" y="1505"/>
                  </a:cubicBezTo>
                  <a:cubicBezTo>
                    <a:pt x="6338" y="1482"/>
                    <a:pt x="6318" y="1469"/>
                    <a:pt x="6297" y="1468"/>
                  </a:cubicBezTo>
                  <a:cubicBezTo>
                    <a:pt x="6222" y="1462"/>
                    <a:pt x="6147" y="1598"/>
                    <a:pt x="6094" y="1699"/>
                  </a:cubicBezTo>
                  <a:lnTo>
                    <a:pt x="6069" y="1744"/>
                  </a:lnTo>
                  <a:lnTo>
                    <a:pt x="6001" y="1647"/>
                  </a:lnTo>
                  <a:lnTo>
                    <a:pt x="6023" y="1602"/>
                  </a:lnTo>
                  <a:cubicBezTo>
                    <a:pt x="6086" y="1465"/>
                    <a:pt x="6189" y="1235"/>
                    <a:pt x="6323" y="1263"/>
                  </a:cubicBezTo>
                  <a:close/>
                  <a:moveTo>
                    <a:pt x="6285" y="1532"/>
                  </a:moveTo>
                  <a:cubicBezTo>
                    <a:pt x="6288" y="1562"/>
                    <a:pt x="6292" y="1591"/>
                    <a:pt x="6297" y="1620"/>
                  </a:cubicBezTo>
                  <a:cubicBezTo>
                    <a:pt x="6286" y="1615"/>
                    <a:pt x="6274" y="1616"/>
                    <a:pt x="6263" y="1621"/>
                  </a:cubicBezTo>
                  <a:cubicBezTo>
                    <a:pt x="6258" y="1623"/>
                    <a:pt x="6253" y="1626"/>
                    <a:pt x="6248" y="1629"/>
                  </a:cubicBezTo>
                  <a:cubicBezTo>
                    <a:pt x="6248" y="1629"/>
                    <a:pt x="6248" y="1629"/>
                    <a:pt x="6249" y="1621"/>
                  </a:cubicBezTo>
                  <a:lnTo>
                    <a:pt x="6225" y="1578"/>
                  </a:lnTo>
                  <a:cubicBezTo>
                    <a:pt x="6243" y="1553"/>
                    <a:pt x="6264" y="1538"/>
                    <a:pt x="6285" y="1532"/>
                  </a:cubicBezTo>
                  <a:close/>
                  <a:moveTo>
                    <a:pt x="6324" y="1544"/>
                  </a:moveTo>
                  <a:cubicBezTo>
                    <a:pt x="6331" y="1547"/>
                    <a:pt x="6338" y="1554"/>
                    <a:pt x="6344" y="1561"/>
                  </a:cubicBezTo>
                  <a:cubicBezTo>
                    <a:pt x="6374" y="1597"/>
                    <a:pt x="6393" y="1661"/>
                    <a:pt x="6394" y="1733"/>
                  </a:cubicBezTo>
                  <a:cubicBezTo>
                    <a:pt x="6378" y="1692"/>
                    <a:pt x="6358" y="1661"/>
                    <a:pt x="6335" y="1644"/>
                  </a:cubicBezTo>
                  <a:cubicBezTo>
                    <a:pt x="6335" y="1644"/>
                    <a:pt x="6335" y="1635"/>
                    <a:pt x="6335" y="1632"/>
                  </a:cubicBezTo>
                  <a:lnTo>
                    <a:pt x="6337" y="1624"/>
                  </a:lnTo>
                  <a:cubicBezTo>
                    <a:pt x="6332" y="1598"/>
                    <a:pt x="6327" y="1571"/>
                    <a:pt x="6324" y="1544"/>
                  </a:cubicBezTo>
                  <a:close/>
                  <a:moveTo>
                    <a:pt x="14801" y="1579"/>
                  </a:moveTo>
                  <a:cubicBezTo>
                    <a:pt x="14962" y="1747"/>
                    <a:pt x="15110" y="1963"/>
                    <a:pt x="15240" y="2218"/>
                  </a:cubicBezTo>
                  <a:cubicBezTo>
                    <a:pt x="15071" y="2370"/>
                    <a:pt x="14137" y="2621"/>
                    <a:pt x="13979" y="2562"/>
                  </a:cubicBezTo>
                  <a:lnTo>
                    <a:pt x="13980" y="2561"/>
                  </a:lnTo>
                  <a:cubicBezTo>
                    <a:pt x="13996" y="2400"/>
                    <a:pt x="14235" y="1848"/>
                    <a:pt x="14318" y="1712"/>
                  </a:cubicBezTo>
                  <a:cubicBezTo>
                    <a:pt x="14382" y="1831"/>
                    <a:pt x="14464" y="1902"/>
                    <a:pt x="14550" y="1912"/>
                  </a:cubicBezTo>
                  <a:lnTo>
                    <a:pt x="14568" y="1909"/>
                  </a:lnTo>
                  <a:cubicBezTo>
                    <a:pt x="14660" y="1851"/>
                    <a:pt x="14742" y="1737"/>
                    <a:pt x="14801" y="1579"/>
                  </a:cubicBezTo>
                  <a:close/>
                  <a:moveTo>
                    <a:pt x="6194" y="1611"/>
                  </a:moveTo>
                  <a:lnTo>
                    <a:pt x="6196" y="1613"/>
                  </a:lnTo>
                  <a:cubicBezTo>
                    <a:pt x="6203" y="1628"/>
                    <a:pt x="6211" y="1642"/>
                    <a:pt x="6219" y="1655"/>
                  </a:cubicBezTo>
                  <a:cubicBezTo>
                    <a:pt x="6201" y="1672"/>
                    <a:pt x="6184" y="1691"/>
                    <a:pt x="6168" y="1712"/>
                  </a:cubicBezTo>
                  <a:cubicBezTo>
                    <a:pt x="6163" y="1702"/>
                    <a:pt x="6159" y="1694"/>
                    <a:pt x="6154" y="1687"/>
                  </a:cubicBezTo>
                  <a:cubicBezTo>
                    <a:pt x="6166" y="1661"/>
                    <a:pt x="6180" y="1635"/>
                    <a:pt x="6194" y="1611"/>
                  </a:cubicBezTo>
                  <a:close/>
                  <a:moveTo>
                    <a:pt x="5678" y="1670"/>
                  </a:moveTo>
                  <a:lnTo>
                    <a:pt x="5681" y="1671"/>
                  </a:lnTo>
                  <a:cubicBezTo>
                    <a:pt x="5687" y="1675"/>
                    <a:pt x="5692" y="1680"/>
                    <a:pt x="5696" y="1686"/>
                  </a:cubicBezTo>
                  <a:cubicBezTo>
                    <a:pt x="5699" y="1707"/>
                    <a:pt x="5703" y="1728"/>
                    <a:pt x="5707" y="1749"/>
                  </a:cubicBezTo>
                  <a:lnTo>
                    <a:pt x="5714" y="1778"/>
                  </a:lnTo>
                  <a:cubicBezTo>
                    <a:pt x="5694" y="1757"/>
                    <a:pt x="5673" y="1743"/>
                    <a:pt x="5652" y="1737"/>
                  </a:cubicBezTo>
                  <a:lnTo>
                    <a:pt x="5644" y="1734"/>
                  </a:lnTo>
                  <a:cubicBezTo>
                    <a:pt x="5644" y="1734"/>
                    <a:pt x="5644" y="1735"/>
                    <a:pt x="5645" y="1726"/>
                  </a:cubicBezTo>
                  <a:cubicBezTo>
                    <a:pt x="5638" y="1709"/>
                    <a:pt x="5633" y="1690"/>
                    <a:pt x="5628" y="1671"/>
                  </a:cubicBezTo>
                  <a:cubicBezTo>
                    <a:pt x="5644" y="1665"/>
                    <a:pt x="5661" y="1665"/>
                    <a:pt x="5678" y="1670"/>
                  </a:cubicBezTo>
                  <a:close/>
                  <a:moveTo>
                    <a:pt x="6269" y="1686"/>
                  </a:moveTo>
                  <a:lnTo>
                    <a:pt x="6271" y="1687"/>
                  </a:lnTo>
                  <a:cubicBezTo>
                    <a:pt x="6308" y="1681"/>
                    <a:pt x="6343" y="1714"/>
                    <a:pt x="6365" y="1773"/>
                  </a:cubicBezTo>
                  <a:cubicBezTo>
                    <a:pt x="6374" y="1797"/>
                    <a:pt x="6373" y="1830"/>
                    <a:pt x="6363" y="1852"/>
                  </a:cubicBezTo>
                  <a:cubicBezTo>
                    <a:pt x="6356" y="1866"/>
                    <a:pt x="6348" y="1878"/>
                    <a:pt x="6340" y="1888"/>
                  </a:cubicBezTo>
                  <a:cubicBezTo>
                    <a:pt x="6275" y="1949"/>
                    <a:pt x="6198" y="1930"/>
                    <a:pt x="6141" y="1839"/>
                  </a:cubicBezTo>
                  <a:cubicBezTo>
                    <a:pt x="6177" y="1769"/>
                    <a:pt x="6221" y="1716"/>
                    <a:pt x="6269" y="1686"/>
                  </a:cubicBezTo>
                  <a:close/>
                  <a:moveTo>
                    <a:pt x="5591" y="1689"/>
                  </a:moveTo>
                  <a:cubicBezTo>
                    <a:pt x="5596" y="1708"/>
                    <a:pt x="5602" y="1725"/>
                    <a:pt x="5606" y="1739"/>
                  </a:cubicBezTo>
                  <a:cubicBezTo>
                    <a:pt x="5578" y="1745"/>
                    <a:pt x="5550" y="1765"/>
                    <a:pt x="5527" y="1799"/>
                  </a:cubicBezTo>
                  <a:cubicBezTo>
                    <a:pt x="5533" y="1774"/>
                    <a:pt x="5541" y="1752"/>
                    <a:pt x="5551" y="1734"/>
                  </a:cubicBezTo>
                  <a:cubicBezTo>
                    <a:pt x="5563" y="1714"/>
                    <a:pt x="5577" y="1699"/>
                    <a:pt x="5591" y="1689"/>
                  </a:cubicBezTo>
                  <a:close/>
                  <a:moveTo>
                    <a:pt x="5736" y="1728"/>
                  </a:moveTo>
                  <a:cubicBezTo>
                    <a:pt x="5751" y="1748"/>
                    <a:pt x="5766" y="1768"/>
                    <a:pt x="5780" y="1792"/>
                  </a:cubicBezTo>
                  <a:cubicBezTo>
                    <a:pt x="5782" y="1819"/>
                    <a:pt x="5785" y="1846"/>
                    <a:pt x="5789" y="1871"/>
                  </a:cubicBezTo>
                  <a:lnTo>
                    <a:pt x="5787" y="1888"/>
                  </a:lnTo>
                  <a:cubicBezTo>
                    <a:pt x="5775" y="1865"/>
                    <a:pt x="5761" y="1843"/>
                    <a:pt x="5748" y="1823"/>
                  </a:cubicBezTo>
                  <a:cubicBezTo>
                    <a:pt x="5747" y="1789"/>
                    <a:pt x="5743" y="1758"/>
                    <a:pt x="5736" y="1728"/>
                  </a:cubicBezTo>
                  <a:close/>
                  <a:moveTo>
                    <a:pt x="6127" y="1729"/>
                  </a:moveTo>
                  <a:cubicBezTo>
                    <a:pt x="6132" y="1733"/>
                    <a:pt x="6137" y="1740"/>
                    <a:pt x="6141" y="1749"/>
                  </a:cubicBezTo>
                  <a:cubicBezTo>
                    <a:pt x="6130" y="1765"/>
                    <a:pt x="6121" y="1781"/>
                    <a:pt x="6112" y="1800"/>
                  </a:cubicBezTo>
                  <a:lnTo>
                    <a:pt x="6098" y="1783"/>
                  </a:lnTo>
                  <a:lnTo>
                    <a:pt x="6117" y="1747"/>
                  </a:lnTo>
                  <a:cubicBezTo>
                    <a:pt x="6120" y="1741"/>
                    <a:pt x="6124" y="1735"/>
                    <a:pt x="6127" y="1729"/>
                  </a:cubicBezTo>
                  <a:close/>
                  <a:moveTo>
                    <a:pt x="11427" y="1766"/>
                  </a:moveTo>
                  <a:cubicBezTo>
                    <a:pt x="11440" y="1817"/>
                    <a:pt x="11450" y="1865"/>
                    <a:pt x="11462" y="1920"/>
                  </a:cubicBezTo>
                  <a:cubicBezTo>
                    <a:pt x="11248" y="2102"/>
                    <a:pt x="11018" y="2182"/>
                    <a:pt x="10786" y="2160"/>
                  </a:cubicBezTo>
                  <a:cubicBezTo>
                    <a:pt x="10789" y="2107"/>
                    <a:pt x="10795" y="2061"/>
                    <a:pt x="10793" y="2010"/>
                  </a:cubicBezTo>
                  <a:cubicBezTo>
                    <a:pt x="11009" y="2029"/>
                    <a:pt x="11228" y="1945"/>
                    <a:pt x="11427" y="1766"/>
                  </a:cubicBezTo>
                  <a:close/>
                  <a:moveTo>
                    <a:pt x="7057" y="1794"/>
                  </a:moveTo>
                  <a:cubicBezTo>
                    <a:pt x="7046" y="1785"/>
                    <a:pt x="7036" y="1791"/>
                    <a:pt x="7030" y="1810"/>
                  </a:cubicBezTo>
                  <a:cubicBezTo>
                    <a:pt x="7009" y="1868"/>
                    <a:pt x="6970" y="2023"/>
                    <a:pt x="6914" y="2238"/>
                  </a:cubicBezTo>
                  <a:cubicBezTo>
                    <a:pt x="6813" y="2656"/>
                    <a:pt x="6698" y="3061"/>
                    <a:pt x="6572" y="3452"/>
                  </a:cubicBezTo>
                  <a:cubicBezTo>
                    <a:pt x="6567" y="3466"/>
                    <a:pt x="6566" y="3487"/>
                    <a:pt x="6568" y="3504"/>
                  </a:cubicBezTo>
                  <a:cubicBezTo>
                    <a:pt x="6570" y="3519"/>
                    <a:pt x="6574" y="3530"/>
                    <a:pt x="6582" y="3536"/>
                  </a:cubicBezTo>
                  <a:cubicBezTo>
                    <a:pt x="6589" y="3539"/>
                    <a:pt x="7238" y="4045"/>
                    <a:pt x="7515" y="4191"/>
                  </a:cubicBezTo>
                  <a:cubicBezTo>
                    <a:pt x="7528" y="4196"/>
                    <a:pt x="7542" y="4175"/>
                    <a:pt x="7546" y="4149"/>
                  </a:cubicBezTo>
                  <a:cubicBezTo>
                    <a:pt x="7564" y="4026"/>
                    <a:pt x="7605" y="3658"/>
                    <a:pt x="7644" y="3303"/>
                  </a:cubicBezTo>
                  <a:cubicBezTo>
                    <a:pt x="7683" y="2948"/>
                    <a:pt x="7717" y="2618"/>
                    <a:pt x="7728" y="2549"/>
                  </a:cubicBezTo>
                  <a:cubicBezTo>
                    <a:pt x="7740" y="2481"/>
                    <a:pt x="7730" y="2419"/>
                    <a:pt x="7510" y="2193"/>
                  </a:cubicBezTo>
                  <a:cubicBezTo>
                    <a:pt x="7524" y="2102"/>
                    <a:pt x="7536" y="2021"/>
                    <a:pt x="7536" y="2015"/>
                  </a:cubicBezTo>
                  <a:cubicBezTo>
                    <a:pt x="7539" y="1995"/>
                    <a:pt x="7536" y="1971"/>
                    <a:pt x="7528" y="1957"/>
                  </a:cubicBezTo>
                  <a:cubicBezTo>
                    <a:pt x="7507" y="1924"/>
                    <a:pt x="7482" y="1896"/>
                    <a:pt x="7458" y="1875"/>
                  </a:cubicBezTo>
                  <a:lnTo>
                    <a:pt x="7450" y="1871"/>
                  </a:lnTo>
                  <a:cubicBezTo>
                    <a:pt x="7439" y="1859"/>
                    <a:pt x="7424" y="1872"/>
                    <a:pt x="7417" y="1894"/>
                  </a:cubicBezTo>
                  <a:cubicBezTo>
                    <a:pt x="7400" y="1949"/>
                    <a:pt x="7385" y="2005"/>
                    <a:pt x="7371" y="2063"/>
                  </a:cubicBezTo>
                  <a:cubicBezTo>
                    <a:pt x="7231" y="1934"/>
                    <a:pt x="7090" y="1818"/>
                    <a:pt x="7057" y="1794"/>
                  </a:cubicBezTo>
                  <a:close/>
                  <a:moveTo>
                    <a:pt x="5646" y="1802"/>
                  </a:moveTo>
                  <a:cubicBezTo>
                    <a:pt x="5698" y="1824"/>
                    <a:pt x="5745" y="1879"/>
                    <a:pt x="5781" y="1960"/>
                  </a:cubicBezTo>
                  <a:lnTo>
                    <a:pt x="5793" y="1981"/>
                  </a:lnTo>
                  <a:cubicBezTo>
                    <a:pt x="5723" y="2054"/>
                    <a:pt x="5643" y="2074"/>
                    <a:pt x="5568" y="2034"/>
                  </a:cubicBezTo>
                  <a:cubicBezTo>
                    <a:pt x="5547" y="2019"/>
                    <a:pt x="5530" y="1983"/>
                    <a:pt x="5524" y="1939"/>
                  </a:cubicBezTo>
                  <a:cubicBezTo>
                    <a:pt x="5524" y="1939"/>
                    <a:pt x="5525" y="1935"/>
                    <a:pt x="5525" y="1933"/>
                  </a:cubicBezTo>
                  <a:lnTo>
                    <a:pt x="5525" y="1931"/>
                  </a:lnTo>
                  <a:cubicBezTo>
                    <a:pt x="5526" y="1901"/>
                    <a:pt x="5534" y="1873"/>
                    <a:pt x="5545" y="1854"/>
                  </a:cubicBezTo>
                  <a:cubicBezTo>
                    <a:pt x="5575" y="1813"/>
                    <a:pt x="5611" y="1796"/>
                    <a:pt x="5646" y="1802"/>
                  </a:cubicBezTo>
                  <a:close/>
                  <a:moveTo>
                    <a:pt x="5819" y="1855"/>
                  </a:moveTo>
                  <a:cubicBezTo>
                    <a:pt x="5830" y="1872"/>
                    <a:pt x="5841" y="1891"/>
                    <a:pt x="5853" y="1905"/>
                  </a:cubicBezTo>
                  <a:cubicBezTo>
                    <a:pt x="5844" y="1921"/>
                    <a:pt x="5835" y="1934"/>
                    <a:pt x="5825" y="1946"/>
                  </a:cubicBezTo>
                  <a:cubicBezTo>
                    <a:pt x="5826" y="1941"/>
                    <a:pt x="5827" y="1936"/>
                    <a:pt x="5827" y="1931"/>
                  </a:cubicBezTo>
                  <a:cubicBezTo>
                    <a:pt x="5825" y="1906"/>
                    <a:pt x="5822" y="1880"/>
                    <a:pt x="5819" y="1855"/>
                  </a:cubicBezTo>
                  <a:close/>
                  <a:moveTo>
                    <a:pt x="18882" y="1879"/>
                  </a:moveTo>
                  <a:cubicBezTo>
                    <a:pt x="18870" y="1879"/>
                    <a:pt x="18859" y="1900"/>
                    <a:pt x="18853" y="1920"/>
                  </a:cubicBezTo>
                  <a:cubicBezTo>
                    <a:pt x="18849" y="1937"/>
                    <a:pt x="18850" y="1956"/>
                    <a:pt x="18854" y="1971"/>
                  </a:cubicBezTo>
                  <a:cubicBezTo>
                    <a:pt x="18866" y="2004"/>
                    <a:pt x="18884" y="2038"/>
                    <a:pt x="18901" y="2080"/>
                  </a:cubicBezTo>
                  <a:lnTo>
                    <a:pt x="18930" y="2146"/>
                  </a:lnTo>
                  <a:cubicBezTo>
                    <a:pt x="18840" y="2284"/>
                    <a:pt x="18476" y="2844"/>
                    <a:pt x="18293" y="3165"/>
                  </a:cubicBezTo>
                  <a:cubicBezTo>
                    <a:pt x="18218" y="3047"/>
                    <a:pt x="18090" y="2828"/>
                    <a:pt x="18089" y="2826"/>
                  </a:cubicBezTo>
                  <a:cubicBezTo>
                    <a:pt x="18079" y="2812"/>
                    <a:pt x="18063" y="2814"/>
                    <a:pt x="18054" y="2830"/>
                  </a:cubicBezTo>
                  <a:cubicBezTo>
                    <a:pt x="18049" y="2831"/>
                    <a:pt x="17552" y="3532"/>
                    <a:pt x="17312" y="3893"/>
                  </a:cubicBezTo>
                  <a:cubicBezTo>
                    <a:pt x="17307" y="3902"/>
                    <a:pt x="17307" y="3914"/>
                    <a:pt x="17305" y="3928"/>
                  </a:cubicBezTo>
                  <a:cubicBezTo>
                    <a:pt x="17304" y="3942"/>
                    <a:pt x="17304" y="3961"/>
                    <a:pt x="17307" y="3973"/>
                  </a:cubicBezTo>
                  <a:cubicBezTo>
                    <a:pt x="17332" y="4028"/>
                    <a:pt x="17357" y="4076"/>
                    <a:pt x="17385" y="4120"/>
                  </a:cubicBezTo>
                  <a:cubicBezTo>
                    <a:pt x="17390" y="4128"/>
                    <a:pt x="17397" y="4126"/>
                    <a:pt x="17403" y="4125"/>
                  </a:cubicBezTo>
                  <a:cubicBezTo>
                    <a:pt x="17407" y="4127"/>
                    <a:pt x="17411" y="4126"/>
                    <a:pt x="17415" y="4124"/>
                  </a:cubicBezTo>
                  <a:lnTo>
                    <a:pt x="18063" y="3190"/>
                  </a:lnTo>
                  <a:cubicBezTo>
                    <a:pt x="18105" y="3258"/>
                    <a:pt x="18227" y="3448"/>
                    <a:pt x="18280" y="3538"/>
                  </a:cubicBezTo>
                  <a:cubicBezTo>
                    <a:pt x="18290" y="3550"/>
                    <a:pt x="18306" y="3548"/>
                    <a:pt x="18315" y="3533"/>
                  </a:cubicBezTo>
                  <a:cubicBezTo>
                    <a:pt x="18495" y="3217"/>
                    <a:pt x="18939" y="2553"/>
                    <a:pt x="19033" y="2412"/>
                  </a:cubicBezTo>
                  <a:cubicBezTo>
                    <a:pt x="19047" y="2446"/>
                    <a:pt x="19062" y="2480"/>
                    <a:pt x="19075" y="2520"/>
                  </a:cubicBezTo>
                  <a:lnTo>
                    <a:pt x="19104" y="2604"/>
                  </a:lnTo>
                  <a:cubicBezTo>
                    <a:pt x="19110" y="2619"/>
                    <a:pt x="19121" y="2630"/>
                    <a:pt x="19130" y="2627"/>
                  </a:cubicBezTo>
                  <a:cubicBezTo>
                    <a:pt x="19139" y="2624"/>
                    <a:pt x="19146" y="2606"/>
                    <a:pt x="19150" y="2588"/>
                  </a:cubicBezTo>
                  <a:cubicBezTo>
                    <a:pt x="19180" y="2387"/>
                    <a:pt x="19197" y="2183"/>
                    <a:pt x="19206" y="1973"/>
                  </a:cubicBezTo>
                  <a:cubicBezTo>
                    <a:pt x="19207" y="1945"/>
                    <a:pt x="19196" y="1919"/>
                    <a:pt x="19182" y="1915"/>
                  </a:cubicBezTo>
                  <a:cubicBezTo>
                    <a:pt x="19082" y="1889"/>
                    <a:pt x="18983" y="1874"/>
                    <a:pt x="18882" y="1879"/>
                  </a:cubicBezTo>
                  <a:close/>
                  <a:moveTo>
                    <a:pt x="7060" y="1894"/>
                  </a:moveTo>
                  <a:cubicBezTo>
                    <a:pt x="7112" y="1934"/>
                    <a:pt x="7229" y="2043"/>
                    <a:pt x="7349" y="2154"/>
                  </a:cubicBezTo>
                  <a:cubicBezTo>
                    <a:pt x="7337" y="2205"/>
                    <a:pt x="7327" y="2252"/>
                    <a:pt x="7318" y="2293"/>
                  </a:cubicBezTo>
                  <a:cubicBezTo>
                    <a:pt x="7313" y="2318"/>
                    <a:pt x="7318" y="2347"/>
                    <a:pt x="7329" y="2361"/>
                  </a:cubicBezTo>
                  <a:lnTo>
                    <a:pt x="7368" y="2412"/>
                  </a:lnTo>
                  <a:cubicBezTo>
                    <a:pt x="7388" y="2441"/>
                    <a:pt x="7411" y="2470"/>
                    <a:pt x="7433" y="2493"/>
                  </a:cubicBezTo>
                  <a:lnTo>
                    <a:pt x="7438" y="2495"/>
                  </a:lnTo>
                  <a:cubicBezTo>
                    <a:pt x="7442" y="2499"/>
                    <a:pt x="7446" y="2501"/>
                    <a:pt x="7451" y="2499"/>
                  </a:cubicBezTo>
                  <a:cubicBezTo>
                    <a:pt x="7457" y="2494"/>
                    <a:pt x="7464" y="2484"/>
                    <a:pt x="7466" y="2470"/>
                  </a:cubicBezTo>
                  <a:cubicBezTo>
                    <a:pt x="7470" y="2431"/>
                    <a:pt x="7484" y="2362"/>
                    <a:pt x="7496" y="2294"/>
                  </a:cubicBezTo>
                  <a:cubicBezTo>
                    <a:pt x="7564" y="2351"/>
                    <a:pt x="7627" y="2434"/>
                    <a:pt x="7683" y="2530"/>
                  </a:cubicBezTo>
                  <a:cubicBezTo>
                    <a:pt x="7666" y="2626"/>
                    <a:pt x="7630" y="2943"/>
                    <a:pt x="7593" y="3282"/>
                  </a:cubicBezTo>
                  <a:lnTo>
                    <a:pt x="7598" y="3276"/>
                  </a:lnTo>
                  <a:cubicBezTo>
                    <a:pt x="7563" y="3590"/>
                    <a:pt x="7525" y="3918"/>
                    <a:pt x="7505" y="4070"/>
                  </a:cubicBezTo>
                  <a:cubicBezTo>
                    <a:pt x="7255" y="3931"/>
                    <a:pt x="6762" y="3552"/>
                    <a:pt x="6633" y="3458"/>
                  </a:cubicBezTo>
                  <a:cubicBezTo>
                    <a:pt x="6733" y="3160"/>
                    <a:pt x="6862" y="2654"/>
                    <a:pt x="6958" y="2281"/>
                  </a:cubicBezTo>
                  <a:cubicBezTo>
                    <a:pt x="7003" y="2111"/>
                    <a:pt x="7038" y="1971"/>
                    <a:pt x="7060" y="1894"/>
                  </a:cubicBezTo>
                  <a:close/>
                  <a:moveTo>
                    <a:pt x="6535" y="1954"/>
                  </a:moveTo>
                  <a:cubicBezTo>
                    <a:pt x="6522" y="2047"/>
                    <a:pt x="6497" y="2129"/>
                    <a:pt x="6462" y="2191"/>
                  </a:cubicBezTo>
                  <a:cubicBezTo>
                    <a:pt x="6455" y="2175"/>
                    <a:pt x="6448" y="2156"/>
                    <a:pt x="6444" y="2136"/>
                  </a:cubicBezTo>
                  <a:cubicBezTo>
                    <a:pt x="6479" y="2087"/>
                    <a:pt x="6510" y="2026"/>
                    <a:pt x="6535" y="1954"/>
                  </a:cubicBezTo>
                  <a:close/>
                  <a:moveTo>
                    <a:pt x="18937" y="1986"/>
                  </a:moveTo>
                  <a:cubicBezTo>
                    <a:pt x="19011" y="1986"/>
                    <a:pt x="19086" y="1997"/>
                    <a:pt x="19160" y="2015"/>
                  </a:cubicBezTo>
                  <a:cubicBezTo>
                    <a:pt x="19153" y="2164"/>
                    <a:pt x="19137" y="2307"/>
                    <a:pt x="19119" y="2453"/>
                  </a:cubicBezTo>
                  <a:cubicBezTo>
                    <a:pt x="19102" y="2396"/>
                    <a:pt x="19081" y="2341"/>
                    <a:pt x="19058" y="2294"/>
                  </a:cubicBezTo>
                  <a:cubicBezTo>
                    <a:pt x="19048" y="2281"/>
                    <a:pt x="19037" y="2282"/>
                    <a:pt x="19028" y="2298"/>
                  </a:cubicBezTo>
                  <a:cubicBezTo>
                    <a:pt x="19022" y="2299"/>
                    <a:pt x="18516" y="3070"/>
                    <a:pt x="18303" y="3437"/>
                  </a:cubicBezTo>
                  <a:cubicBezTo>
                    <a:pt x="18226" y="3318"/>
                    <a:pt x="18085" y="3082"/>
                    <a:pt x="18085" y="3082"/>
                  </a:cubicBezTo>
                  <a:cubicBezTo>
                    <a:pt x="18075" y="3071"/>
                    <a:pt x="18064" y="3073"/>
                    <a:pt x="18055" y="3087"/>
                  </a:cubicBezTo>
                  <a:lnTo>
                    <a:pt x="17407" y="4028"/>
                  </a:lnTo>
                  <a:cubicBezTo>
                    <a:pt x="17397" y="4009"/>
                    <a:pt x="17385" y="3978"/>
                    <a:pt x="17375" y="3954"/>
                  </a:cubicBezTo>
                  <a:cubicBezTo>
                    <a:pt x="17591" y="3601"/>
                    <a:pt x="17990" y="3042"/>
                    <a:pt x="18075" y="2924"/>
                  </a:cubicBezTo>
                  <a:cubicBezTo>
                    <a:pt x="18115" y="2992"/>
                    <a:pt x="18226" y="3184"/>
                    <a:pt x="18284" y="3273"/>
                  </a:cubicBezTo>
                  <a:cubicBezTo>
                    <a:pt x="18294" y="3286"/>
                    <a:pt x="18309" y="3284"/>
                    <a:pt x="18318" y="3268"/>
                  </a:cubicBezTo>
                  <a:cubicBezTo>
                    <a:pt x="18519" y="2915"/>
                    <a:pt x="18982" y="2206"/>
                    <a:pt x="18987" y="2199"/>
                  </a:cubicBezTo>
                  <a:cubicBezTo>
                    <a:pt x="18997" y="2182"/>
                    <a:pt x="19000" y="2151"/>
                    <a:pt x="18993" y="2128"/>
                  </a:cubicBezTo>
                  <a:cubicBezTo>
                    <a:pt x="18979" y="2086"/>
                    <a:pt x="18963" y="2040"/>
                    <a:pt x="18946" y="2002"/>
                  </a:cubicBezTo>
                  <a:lnTo>
                    <a:pt x="18937" y="1986"/>
                  </a:lnTo>
                  <a:close/>
                  <a:moveTo>
                    <a:pt x="7448" y="1988"/>
                  </a:moveTo>
                  <a:lnTo>
                    <a:pt x="7451" y="1989"/>
                  </a:lnTo>
                  <a:lnTo>
                    <a:pt x="7484" y="2020"/>
                  </a:lnTo>
                  <a:cubicBezTo>
                    <a:pt x="7477" y="2094"/>
                    <a:pt x="7445" y="2269"/>
                    <a:pt x="7428" y="2373"/>
                  </a:cubicBezTo>
                  <a:lnTo>
                    <a:pt x="7397" y="2325"/>
                  </a:lnTo>
                  <a:lnTo>
                    <a:pt x="7374" y="2298"/>
                  </a:lnTo>
                  <a:cubicBezTo>
                    <a:pt x="7396" y="2193"/>
                    <a:pt x="7420" y="2087"/>
                    <a:pt x="7448" y="1988"/>
                  </a:cubicBezTo>
                  <a:close/>
                  <a:moveTo>
                    <a:pt x="11487" y="2022"/>
                  </a:moveTo>
                  <a:cubicBezTo>
                    <a:pt x="11613" y="2582"/>
                    <a:pt x="11711" y="3160"/>
                    <a:pt x="11788" y="3757"/>
                  </a:cubicBezTo>
                  <a:cubicBezTo>
                    <a:pt x="11823" y="4063"/>
                    <a:pt x="11844" y="4376"/>
                    <a:pt x="11850" y="4690"/>
                  </a:cubicBezTo>
                  <a:cubicBezTo>
                    <a:pt x="11548" y="4964"/>
                    <a:pt x="11222" y="5087"/>
                    <a:pt x="10892" y="5062"/>
                  </a:cubicBezTo>
                  <a:cubicBezTo>
                    <a:pt x="10857" y="4832"/>
                    <a:pt x="10829" y="4597"/>
                    <a:pt x="10807" y="4361"/>
                  </a:cubicBezTo>
                  <a:cubicBezTo>
                    <a:pt x="10759" y="3668"/>
                    <a:pt x="10749" y="2964"/>
                    <a:pt x="10781" y="2267"/>
                  </a:cubicBezTo>
                  <a:cubicBezTo>
                    <a:pt x="10845" y="2274"/>
                    <a:pt x="10910" y="2275"/>
                    <a:pt x="10973" y="2265"/>
                  </a:cubicBezTo>
                  <a:cubicBezTo>
                    <a:pt x="11150" y="2243"/>
                    <a:pt x="11324" y="2164"/>
                    <a:pt x="11487" y="2022"/>
                  </a:cubicBezTo>
                  <a:close/>
                  <a:moveTo>
                    <a:pt x="6033" y="2117"/>
                  </a:moveTo>
                  <a:lnTo>
                    <a:pt x="6083" y="2156"/>
                  </a:lnTo>
                  <a:lnTo>
                    <a:pt x="6102" y="2170"/>
                  </a:lnTo>
                  <a:cubicBezTo>
                    <a:pt x="6107" y="2214"/>
                    <a:pt x="6115" y="2257"/>
                    <a:pt x="6125" y="2298"/>
                  </a:cubicBezTo>
                  <a:cubicBezTo>
                    <a:pt x="6100" y="2283"/>
                    <a:pt x="6075" y="2266"/>
                    <a:pt x="6050" y="2246"/>
                  </a:cubicBezTo>
                  <a:cubicBezTo>
                    <a:pt x="6049" y="2242"/>
                    <a:pt x="6048" y="2237"/>
                    <a:pt x="6046" y="2233"/>
                  </a:cubicBezTo>
                  <a:lnTo>
                    <a:pt x="6048" y="2235"/>
                  </a:lnTo>
                  <a:cubicBezTo>
                    <a:pt x="6041" y="2197"/>
                    <a:pt x="6036" y="2157"/>
                    <a:pt x="6033" y="2117"/>
                  </a:cubicBezTo>
                  <a:close/>
                  <a:moveTo>
                    <a:pt x="6001" y="2122"/>
                  </a:moveTo>
                  <a:cubicBezTo>
                    <a:pt x="6003" y="2165"/>
                    <a:pt x="6009" y="2207"/>
                    <a:pt x="6017" y="2248"/>
                  </a:cubicBezTo>
                  <a:lnTo>
                    <a:pt x="5983" y="2299"/>
                  </a:lnTo>
                  <a:cubicBezTo>
                    <a:pt x="5979" y="2272"/>
                    <a:pt x="5972" y="2244"/>
                    <a:pt x="5963" y="2222"/>
                  </a:cubicBezTo>
                  <a:cubicBezTo>
                    <a:pt x="5960" y="2214"/>
                    <a:pt x="5957" y="2205"/>
                    <a:pt x="5954" y="2196"/>
                  </a:cubicBezTo>
                  <a:cubicBezTo>
                    <a:pt x="5971" y="2173"/>
                    <a:pt x="5986" y="2148"/>
                    <a:pt x="6001" y="2122"/>
                  </a:cubicBezTo>
                  <a:close/>
                  <a:moveTo>
                    <a:pt x="6414" y="2170"/>
                  </a:moveTo>
                  <a:cubicBezTo>
                    <a:pt x="6419" y="2194"/>
                    <a:pt x="6427" y="2215"/>
                    <a:pt x="6436" y="2235"/>
                  </a:cubicBezTo>
                  <a:cubicBezTo>
                    <a:pt x="6416" y="2261"/>
                    <a:pt x="6394" y="2284"/>
                    <a:pt x="6372" y="2302"/>
                  </a:cubicBezTo>
                  <a:lnTo>
                    <a:pt x="6371" y="2311"/>
                  </a:lnTo>
                  <a:cubicBezTo>
                    <a:pt x="6364" y="2283"/>
                    <a:pt x="6357" y="2255"/>
                    <a:pt x="6350" y="2228"/>
                  </a:cubicBezTo>
                  <a:cubicBezTo>
                    <a:pt x="6372" y="2213"/>
                    <a:pt x="6394" y="2194"/>
                    <a:pt x="6414" y="2170"/>
                  </a:cubicBezTo>
                  <a:close/>
                  <a:moveTo>
                    <a:pt x="6139" y="2204"/>
                  </a:moveTo>
                  <a:cubicBezTo>
                    <a:pt x="6165" y="2224"/>
                    <a:pt x="6192" y="2238"/>
                    <a:pt x="6219" y="2248"/>
                  </a:cubicBezTo>
                  <a:cubicBezTo>
                    <a:pt x="6225" y="2281"/>
                    <a:pt x="6230" y="2316"/>
                    <a:pt x="6234" y="2351"/>
                  </a:cubicBezTo>
                  <a:cubicBezTo>
                    <a:pt x="6209" y="2344"/>
                    <a:pt x="6185" y="2334"/>
                    <a:pt x="6161" y="2320"/>
                  </a:cubicBezTo>
                  <a:cubicBezTo>
                    <a:pt x="6161" y="2318"/>
                    <a:pt x="6161" y="2315"/>
                    <a:pt x="6161" y="2312"/>
                  </a:cubicBezTo>
                  <a:lnTo>
                    <a:pt x="6156" y="2291"/>
                  </a:lnTo>
                  <a:cubicBezTo>
                    <a:pt x="6149" y="2263"/>
                    <a:pt x="6144" y="2233"/>
                    <a:pt x="6139" y="2204"/>
                  </a:cubicBezTo>
                  <a:close/>
                  <a:moveTo>
                    <a:pt x="5383" y="2222"/>
                  </a:moveTo>
                  <a:lnTo>
                    <a:pt x="5394" y="2244"/>
                  </a:lnTo>
                  <a:cubicBezTo>
                    <a:pt x="5417" y="2292"/>
                    <a:pt x="5443" y="2333"/>
                    <a:pt x="5472" y="2365"/>
                  </a:cubicBezTo>
                  <a:cubicBezTo>
                    <a:pt x="5479" y="2394"/>
                    <a:pt x="5486" y="2424"/>
                    <a:pt x="5492" y="2454"/>
                  </a:cubicBezTo>
                  <a:cubicBezTo>
                    <a:pt x="5471" y="2428"/>
                    <a:pt x="5452" y="2397"/>
                    <a:pt x="5434" y="2362"/>
                  </a:cubicBezTo>
                  <a:cubicBezTo>
                    <a:pt x="5414" y="2320"/>
                    <a:pt x="5397" y="2273"/>
                    <a:pt x="5383" y="2222"/>
                  </a:cubicBezTo>
                  <a:close/>
                  <a:moveTo>
                    <a:pt x="5928" y="2235"/>
                  </a:moveTo>
                  <a:lnTo>
                    <a:pt x="5937" y="2262"/>
                  </a:lnTo>
                  <a:cubicBezTo>
                    <a:pt x="5945" y="2279"/>
                    <a:pt x="5951" y="2301"/>
                    <a:pt x="5954" y="2323"/>
                  </a:cubicBezTo>
                  <a:cubicBezTo>
                    <a:pt x="5955" y="2328"/>
                    <a:pt x="5956" y="2332"/>
                    <a:pt x="5957" y="2336"/>
                  </a:cubicBezTo>
                  <a:cubicBezTo>
                    <a:pt x="5938" y="2364"/>
                    <a:pt x="5916" y="2392"/>
                    <a:pt x="5892" y="2419"/>
                  </a:cubicBezTo>
                  <a:cubicBezTo>
                    <a:pt x="5892" y="2413"/>
                    <a:pt x="5891" y="2406"/>
                    <a:pt x="5890" y="2401"/>
                  </a:cubicBezTo>
                  <a:lnTo>
                    <a:pt x="5892" y="2403"/>
                  </a:lnTo>
                  <a:cubicBezTo>
                    <a:pt x="5885" y="2379"/>
                    <a:pt x="5876" y="2356"/>
                    <a:pt x="5867" y="2335"/>
                  </a:cubicBezTo>
                  <a:lnTo>
                    <a:pt x="5860" y="2315"/>
                  </a:lnTo>
                  <a:cubicBezTo>
                    <a:pt x="5885" y="2289"/>
                    <a:pt x="5907" y="2262"/>
                    <a:pt x="5928" y="2235"/>
                  </a:cubicBezTo>
                  <a:close/>
                  <a:moveTo>
                    <a:pt x="6322" y="2243"/>
                  </a:moveTo>
                  <a:cubicBezTo>
                    <a:pt x="6331" y="2271"/>
                    <a:pt x="6339" y="2300"/>
                    <a:pt x="6346" y="2330"/>
                  </a:cubicBezTo>
                  <a:cubicBezTo>
                    <a:pt x="6321" y="2345"/>
                    <a:pt x="6295" y="2351"/>
                    <a:pt x="6269" y="2349"/>
                  </a:cubicBezTo>
                  <a:cubicBezTo>
                    <a:pt x="6265" y="2318"/>
                    <a:pt x="6261" y="2285"/>
                    <a:pt x="6255" y="2251"/>
                  </a:cubicBezTo>
                  <a:cubicBezTo>
                    <a:pt x="6278" y="2253"/>
                    <a:pt x="6300" y="2251"/>
                    <a:pt x="6322" y="2243"/>
                  </a:cubicBezTo>
                  <a:close/>
                  <a:moveTo>
                    <a:pt x="16099" y="2328"/>
                  </a:moveTo>
                  <a:cubicBezTo>
                    <a:pt x="16059" y="2326"/>
                    <a:pt x="16019" y="2327"/>
                    <a:pt x="15979" y="2332"/>
                  </a:cubicBezTo>
                  <a:cubicBezTo>
                    <a:pt x="15822" y="2350"/>
                    <a:pt x="15678" y="2414"/>
                    <a:pt x="15594" y="2459"/>
                  </a:cubicBezTo>
                  <a:cubicBezTo>
                    <a:pt x="15254" y="2640"/>
                    <a:pt x="15230" y="3371"/>
                    <a:pt x="15266" y="3733"/>
                  </a:cubicBezTo>
                  <a:cubicBezTo>
                    <a:pt x="15313" y="4108"/>
                    <a:pt x="15468" y="4387"/>
                    <a:pt x="15655" y="4432"/>
                  </a:cubicBezTo>
                  <a:cubicBezTo>
                    <a:pt x="15667" y="4540"/>
                    <a:pt x="15702" y="4796"/>
                    <a:pt x="15764" y="4857"/>
                  </a:cubicBezTo>
                  <a:cubicBezTo>
                    <a:pt x="15768" y="4858"/>
                    <a:pt x="15773" y="4858"/>
                    <a:pt x="15777" y="4855"/>
                  </a:cubicBezTo>
                  <a:lnTo>
                    <a:pt x="15786" y="4853"/>
                  </a:lnTo>
                  <a:cubicBezTo>
                    <a:pt x="15792" y="4848"/>
                    <a:pt x="15795" y="4838"/>
                    <a:pt x="15797" y="4824"/>
                  </a:cubicBezTo>
                  <a:cubicBezTo>
                    <a:pt x="15802" y="4801"/>
                    <a:pt x="15807" y="4770"/>
                    <a:pt x="15811" y="4736"/>
                  </a:cubicBezTo>
                  <a:cubicBezTo>
                    <a:pt x="15822" y="4650"/>
                    <a:pt x="15840" y="4572"/>
                    <a:pt x="15863" y="4498"/>
                  </a:cubicBezTo>
                  <a:lnTo>
                    <a:pt x="15935" y="4487"/>
                  </a:lnTo>
                  <a:cubicBezTo>
                    <a:pt x="16084" y="4454"/>
                    <a:pt x="16393" y="4389"/>
                    <a:pt x="16563" y="4085"/>
                  </a:cubicBezTo>
                  <a:cubicBezTo>
                    <a:pt x="16667" y="3897"/>
                    <a:pt x="16717" y="3617"/>
                    <a:pt x="16699" y="3334"/>
                  </a:cubicBezTo>
                  <a:cubicBezTo>
                    <a:pt x="16681" y="2984"/>
                    <a:pt x="16586" y="2670"/>
                    <a:pt x="16439" y="2491"/>
                  </a:cubicBezTo>
                  <a:cubicBezTo>
                    <a:pt x="16341" y="2380"/>
                    <a:pt x="16220" y="2336"/>
                    <a:pt x="16099" y="2328"/>
                  </a:cubicBezTo>
                  <a:close/>
                  <a:moveTo>
                    <a:pt x="5831" y="2344"/>
                  </a:moveTo>
                  <a:lnTo>
                    <a:pt x="5842" y="2375"/>
                  </a:lnTo>
                  <a:cubicBezTo>
                    <a:pt x="5850" y="2394"/>
                    <a:pt x="5857" y="2414"/>
                    <a:pt x="5863" y="2435"/>
                  </a:cubicBezTo>
                  <a:cubicBezTo>
                    <a:pt x="5863" y="2435"/>
                    <a:pt x="5868" y="2437"/>
                    <a:pt x="5870" y="2438"/>
                  </a:cubicBezTo>
                  <a:cubicBezTo>
                    <a:pt x="5843" y="2466"/>
                    <a:pt x="5814" y="2489"/>
                    <a:pt x="5786" y="2507"/>
                  </a:cubicBezTo>
                  <a:cubicBezTo>
                    <a:pt x="5786" y="2507"/>
                    <a:pt x="5785" y="2506"/>
                    <a:pt x="5785" y="2506"/>
                  </a:cubicBezTo>
                  <a:lnTo>
                    <a:pt x="5779" y="2488"/>
                  </a:lnTo>
                  <a:cubicBezTo>
                    <a:pt x="5772" y="2460"/>
                    <a:pt x="5763" y="2434"/>
                    <a:pt x="5753" y="2409"/>
                  </a:cubicBezTo>
                  <a:cubicBezTo>
                    <a:pt x="5779" y="2392"/>
                    <a:pt x="5806" y="2369"/>
                    <a:pt x="5831" y="2344"/>
                  </a:cubicBezTo>
                  <a:close/>
                  <a:moveTo>
                    <a:pt x="16073" y="2409"/>
                  </a:moveTo>
                  <a:cubicBezTo>
                    <a:pt x="16190" y="2412"/>
                    <a:pt x="16305" y="2465"/>
                    <a:pt x="16411" y="2566"/>
                  </a:cubicBezTo>
                  <a:cubicBezTo>
                    <a:pt x="16544" y="2726"/>
                    <a:pt x="16631" y="3009"/>
                    <a:pt x="16647" y="3324"/>
                  </a:cubicBezTo>
                  <a:cubicBezTo>
                    <a:pt x="16667" y="3578"/>
                    <a:pt x="16624" y="3832"/>
                    <a:pt x="16531" y="4003"/>
                  </a:cubicBezTo>
                  <a:cubicBezTo>
                    <a:pt x="16373" y="4283"/>
                    <a:pt x="16073" y="4342"/>
                    <a:pt x="15927" y="4374"/>
                  </a:cubicBezTo>
                  <a:cubicBezTo>
                    <a:pt x="15897" y="4377"/>
                    <a:pt x="15867" y="4390"/>
                    <a:pt x="15838" y="4405"/>
                  </a:cubicBezTo>
                  <a:cubicBezTo>
                    <a:pt x="15835" y="4403"/>
                    <a:pt x="15833" y="4404"/>
                    <a:pt x="15829" y="4406"/>
                  </a:cubicBezTo>
                  <a:cubicBezTo>
                    <a:pt x="15796" y="4494"/>
                    <a:pt x="15771" y="4590"/>
                    <a:pt x="15759" y="4698"/>
                  </a:cubicBezTo>
                  <a:cubicBezTo>
                    <a:pt x="15729" y="4592"/>
                    <a:pt x="15710" y="4475"/>
                    <a:pt x="15699" y="4354"/>
                  </a:cubicBezTo>
                  <a:cubicBezTo>
                    <a:pt x="15697" y="4333"/>
                    <a:pt x="15687" y="4318"/>
                    <a:pt x="15677" y="4314"/>
                  </a:cubicBezTo>
                  <a:cubicBezTo>
                    <a:pt x="15504" y="4286"/>
                    <a:pt x="15358" y="4043"/>
                    <a:pt x="15313" y="3699"/>
                  </a:cubicBezTo>
                  <a:cubicBezTo>
                    <a:pt x="15313" y="3699"/>
                    <a:pt x="15227" y="2746"/>
                    <a:pt x="15606" y="2545"/>
                  </a:cubicBezTo>
                  <a:cubicBezTo>
                    <a:pt x="15722" y="2482"/>
                    <a:pt x="15838" y="2442"/>
                    <a:pt x="15957" y="2422"/>
                  </a:cubicBezTo>
                  <a:cubicBezTo>
                    <a:pt x="15996" y="2412"/>
                    <a:pt x="16035" y="2408"/>
                    <a:pt x="16073" y="2409"/>
                  </a:cubicBezTo>
                  <a:close/>
                  <a:moveTo>
                    <a:pt x="7088" y="2414"/>
                  </a:moveTo>
                  <a:cubicBezTo>
                    <a:pt x="7079" y="2416"/>
                    <a:pt x="7071" y="2423"/>
                    <a:pt x="7066" y="2433"/>
                  </a:cubicBezTo>
                  <a:cubicBezTo>
                    <a:pt x="7058" y="2451"/>
                    <a:pt x="7055" y="2470"/>
                    <a:pt x="7059" y="2493"/>
                  </a:cubicBezTo>
                  <a:cubicBezTo>
                    <a:pt x="7064" y="2513"/>
                    <a:pt x="7077" y="2525"/>
                    <a:pt x="7088" y="2522"/>
                  </a:cubicBezTo>
                  <a:lnTo>
                    <a:pt x="7121" y="2537"/>
                  </a:lnTo>
                  <a:lnTo>
                    <a:pt x="7149" y="2566"/>
                  </a:lnTo>
                  <a:cubicBezTo>
                    <a:pt x="7171" y="2587"/>
                    <a:pt x="7193" y="2611"/>
                    <a:pt x="7216" y="2629"/>
                  </a:cubicBezTo>
                  <a:lnTo>
                    <a:pt x="7281" y="2682"/>
                  </a:lnTo>
                  <a:lnTo>
                    <a:pt x="7358" y="2740"/>
                  </a:lnTo>
                  <a:cubicBezTo>
                    <a:pt x="7423" y="2779"/>
                    <a:pt x="7482" y="2838"/>
                    <a:pt x="7537" y="2919"/>
                  </a:cubicBezTo>
                  <a:cubicBezTo>
                    <a:pt x="7541" y="2923"/>
                    <a:pt x="7549" y="2926"/>
                    <a:pt x="7553" y="2926"/>
                  </a:cubicBezTo>
                  <a:cubicBezTo>
                    <a:pt x="7562" y="2929"/>
                    <a:pt x="7570" y="2930"/>
                    <a:pt x="7576" y="2918"/>
                  </a:cubicBezTo>
                  <a:cubicBezTo>
                    <a:pt x="7585" y="2895"/>
                    <a:pt x="7585" y="2858"/>
                    <a:pt x="7575" y="2837"/>
                  </a:cubicBezTo>
                  <a:cubicBezTo>
                    <a:pt x="7515" y="2745"/>
                    <a:pt x="7445" y="2673"/>
                    <a:pt x="7373" y="2629"/>
                  </a:cubicBezTo>
                  <a:cubicBezTo>
                    <a:pt x="7344" y="2625"/>
                    <a:pt x="7321" y="2609"/>
                    <a:pt x="7299" y="2590"/>
                  </a:cubicBezTo>
                  <a:lnTo>
                    <a:pt x="7233" y="2537"/>
                  </a:lnTo>
                  <a:lnTo>
                    <a:pt x="7169" y="2483"/>
                  </a:lnTo>
                  <a:lnTo>
                    <a:pt x="7142" y="2454"/>
                  </a:lnTo>
                  <a:lnTo>
                    <a:pt x="7122" y="2428"/>
                  </a:lnTo>
                  <a:lnTo>
                    <a:pt x="7110" y="2424"/>
                  </a:lnTo>
                  <a:cubicBezTo>
                    <a:pt x="7103" y="2415"/>
                    <a:pt x="7096" y="2412"/>
                    <a:pt x="7088" y="2414"/>
                  </a:cubicBezTo>
                  <a:close/>
                  <a:moveTo>
                    <a:pt x="5517" y="2417"/>
                  </a:moveTo>
                  <a:cubicBezTo>
                    <a:pt x="5532" y="2428"/>
                    <a:pt x="5547" y="2437"/>
                    <a:pt x="5562" y="2443"/>
                  </a:cubicBezTo>
                  <a:lnTo>
                    <a:pt x="5595" y="2456"/>
                  </a:lnTo>
                  <a:cubicBezTo>
                    <a:pt x="5602" y="2491"/>
                    <a:pt x="5611" y="2526"/>
                    <a:pt x="5619" y="2559"/>
                  </a:cubicBezTo>
                  <a:cubicBezTo>
                    <a:pt x="5588" y="2551"/>
                    <a:pt x="5558" y="2531"/>
                    <a:pt x="5530" y="2503"/>
                  </a:cubicBezTo>
                  <a:cubicBezTo>
                    <a:pt x="5527" y="2473"/>
                    <a:pt x="5523" y="2445"/>
                    <a:pt x="5517" y="2417"/>
                  </a:cubicBezTo>
                  <a:close/>
                  <a:moveTo>
                    <a:pt x="5720" y="2433"/>
                  </a:moveTo>
                  <a:cubicBezTo>
                    <a:pt x="5719" y="2436"/>
                    <a:pt x="5719" y="2437"/>
                    <a:pt x="5719" y="2440"/>
                  </a:cubicBezTo>
                  <a:cubicBezTo>
                    <a:pt x="5731" y="2465"/>
                    <a:pt x="5740" y="2494"/>
                    <a:pt x="5748" y="2525"/>
                  </a:cubicBezTo>
                  <a:lnTo>
                    <a:pt x="5751" y="2538"/>
                  </a:lnTo>
                  <a:cubicBezTo>
                    <a:pt x="5740" y="2543"/>
                    <a:pt x="5728" y="2545"/>
                    <a:pt x="5717" y="2546"/>
                  </a:cubicBezTo>
                  <a:lnTo>
                    <a:pt x="5716" y="2553"/>
                  </a:lnTo>
                  <a:cubicBezTo>
                    <a:pt x="5696" y="2559"/>
                    <a:pt x="5676" y="2561"/>
                    <a:pt x="5656" y="2559"/>
                  </a:cubicBezTo>
                  <a:cubicBezTo>
                    <a:pt x="5656" y="2559"/>
                    <a:pt x="5656" y="2559"/>
                    <a:pt x="5656" y="2551"/>
                  </a:cubicBezTo>
                  <a:cubicBezTo>
                    <a:pt x="5648" y="2519"/>
                    <a:pt x="5640" y="2488"/>
                    <a:pt x="5633" y="2454"/>
                  </a:cubicBezTo>
                  <a:cubicBezTo>
                    <a:pt x="5662" y="2453"/>
                    <a:pt x="5691" y="2446"/>
                    <a:pt x="5720" y="2433"/>
                  </a:cubicBezTo>
                  <a:close/>
                  <a:moveTo>
                    <a:pt x="17014" y="2448"/>
                  </a:moveTo>
                  <a:cubicBezTo>
                    <a:pt x="17000" y="2450"/>
                    <a:pt x="16989" y="2475"/>
                    <a:pt x="16990" y="2504"/>
                  </a:cubicBezTo>
                  <a:cubicBezTo>
                    <a:pt x="17015" y="3224"/>
                    <a:pt x="17061" y="3949"/>
                    <a:pt x="17104" y="4647"/>
                  </a:cubicBezTo>
                  <a:cubicBezTo>
                    <a:pt x="17134" y="5151"/>
                    <a:pt x="17163" y="5666"/>
                    <a:pt x="17188" y="6184"/>
                  </a:cubicBezTo>
                  <a:lnTo>
                    <a:pt x="17022" y="6210"/>
                  </a:lnTo>
                  <a:cubicBezTo>
                    <a:pt x="17008" y="6210"/>
                    <a:pt x="16998" y="6229"/>
                    <a:pt x="16998" y="6256"/>
                  </a:cubicBezTo>
                  <a:cubicBezTo>
                    <a:pt x="16999" y="6288"/>
                    <a:pt x="17011" y="6315"/>
                    <a:pt x="17025" y="6314"/>
                  </a:cubicBezTo>
                  <a:lnTo>
                    <a:pt x="17192" y="6289"/>
                  </a:lnTo>
                  <a:cubicBezTo>
                    <a:pt x="17197" y="6452"/>
                    <a:pt x="17202" y="6608"/>
                    <a:pt x="17208" y="6771"/>
                  </a:cubicBezTo>
                  <a:cubicBezTo>
                    <a:pt x="17209" y="6800"/>
                    <a:pt x="17222" y="6822"/>
                    <a:pt x="17236" y="6820"/>
                  </a:cubicBezTo>
                  <a:cubicBezTo>
                    <a:pt x="17250" y="6818"/>
                    <a:pt x="17260" y="6792"/>
                    <a:pt x="17259" y="6763"/>
                  </a:cubicBezTo>
                  <a:cubicBezTo>
                    <a:pt x="17253" y="6602"/>
                    <a:pt x="17248" y="6444"/>
                    <a:pt x="17243" y="6282"/>
                  </a:cubicBezTo>
                  <a:cubicBezTo>
                    <a:pt x="17491" y="6256"/>
                    <a:pt x="17747" y="6216"/>
                    <a:pt x="18005" y="6177"/>
                  </a:cubicBezTo>
                  <a:lnTo>
                    <a:pt x="19308" y="5984"/>
                  </a:lnTo>
                  <a:cubicBezTo>
                    <a:pt x="19322" y="5981"/>
                    <a:pt x="19333" y="5956"/>
                    <a:pt x="19332" y="5927"/>
                  </a:cubicBezTo>
                  <a:cubicBezTo>
                    <a:pt x="19331" y="5898"/>
                    <a:pt x="19318" y="5876"/>
                    <a:pt x="19304" y="5879"/>
                  </a:cubicBezTo>
                  <a:lnTo>
                    <a:pt x="19295" y="5871"/>
                  </a:lnTo>
                  <a:lnTo>
                    <a:pt x="19006" y="5914"/>
                  </a:lnTo>
                  <a:cubicBezTo>
                    <a:pt x="18992" y="5671"/>
                    <a:pt x="18963" y="5125"/>
                    <a:pt x="18938" y="4593"/>
                  </a:cubicBezTo>
                  <a:cubicBezTo>
                    <a:pt x="18913" y="4061"/>
                    <a:pt x="18890" y="3543"/>
                    <a:pt x="18877" y="3334"/>
                  </a:cubicBezTo>
                  <a:cubicBezTo>
                    <a:pt x="18875" y="3307"/>
                    <a:pt x="18863" y="3294"/>
                    <a:pt x="18850" y="3294"/>
                  </a:cubicBezTo>
                  <a:cubicBezTo>
                    <a:pt x="18797" y="3302"/>
                    <a:pt x="18741" y="3310"/>
                    <a:pt x="18688" y="3318"/>
                  </a:cubicBezTo>
                  <a:cubicBezTo>
                    <a:pt x="18675" y="3322"/>
                    <a:pt x="18663" y="3340"/>
                    <a:pt x="18664" y="3366"/>
                  </a:cubicBezTo>
                  <a:cubicBezTo>
                    <a:pt x="18665" y="3577"/>
                    <a:pt x="18746" y="5454"/>
                    <a:pt x="18780" y="5938"/>
                  </a:cubicBezTo>
                  <a:lnTo>
                    <a:pt x="18627" y="5961"/>
                  </a:lnTo>
                  <a:cubicBezTo>
                    <a:pt x="18601" y="5543"/>
                    <a:pt x="18556" y="4783"/>
                    <a:pt x="18533" y="4390"/>
                  </a:cubicBezTo>
                  <a:cubicBezTo>
                    <a:pt x="18480" y="4398"/>
                    <a:pt x="18423" y="4406"/>
                    <a:pt x="18371" y="4414"/>
                  </a:cubicBezTo>
                  <a:cubicBezTo>
                    <a:pt x="18372" y="4625"/>
                    <a:pt x="18420" y="5557"/>
                    <a:pt x="18452" y="5987"/>
                  </a:cubicBezTo>
                  <a:lnTo>
                    <a:pt x="18210" y="6024"/>
                  </a:lnTo>
                  <a:cubicBezTo>
                    <a:pt x="18202" y="5802"/>
                    <a:pt x="18174" y="5399"/>
                    <a:pt x="18152" y="5002"/>
                  </a:cubicBezTo>
                  <a:cubicBezTo>
                    <a:pt x="18131" y="4604"/>
                    <a:pt x="18111" y="4187"/>
                    <a:pt x="18099" y="3986"/>
                  </a:cubicBezTo>
                  <a:cubicBezTo>
                    <a:pt x="18098" y="3960"/>
                    <a:pt x="18085" y="3938"/>
                    <a:pt x="18072" y="3938"/>
                  </a:cubicBezTo>
                  <a:cubicBezTo>
                    <a:pt x="18019" y="3946"/>
                    <a:pt x="17963" y="3954"/>
                    <a:pt x="17910" y="3962"/>
                  </a:cubicBezTo>
                  <a:cubicBezTo>
                    <a:pt x="17897" y="3966"/>
                    <a:pt x="17890" y="3992"/>
                    <a:pt x="17890" y="4019"/>
                  </a:cubicBezTo>
                  <a:cubicBezTo>
                    <a:pt x="17892" y="4229"/>
                    <a:pt x="17951" y="5605"/>
                    <a:pt x="17984" y="6058"/>
                  </a:cubicBezTo>
                  <a:lnTo>
                    <a:pt x="17830" y="6080"/>
                  </a:lnTo>
                  <a:cubicBezTo>
                    <a:pt x="17805" y="5679"/>
                    <a:pt x="17773" y="5261"/>
                    <a:pt x="17749" y="4868"/>
                  </a:cubicBezTo>
                  <a:cubicBezTo>
                    <a:pt x="17697" y="4876"/>
                    <a:pt x="17645" y="4884"/>
                    <a:pt x="17588" y="4892"/>
                  </a:cubicBezTo>
                  <a:cubicBezTo>
                    <a:pt x="17600" y="5299"/>
                    <a:pt x="17624" y="5704"/>
                    <a:pt x="17656" y="6106"/>
                  </a:cubicBezTo>
                  <a:cubicBezTo>
                    <a:pt x="17513" y="6127"/>
                    <a:pt x="17373" y="6144"/>
                    <a:pt x="17233" y="6151"/>
                  </a:cubicBezTo>
                  <a:cubicBezTo>
                    <a:pt x="17229" y="6034"/>
                    <a:pt x="17226" y="5919"/>
                    <a:pt x="17222" y="5801"/>
                  </a:cubicBezTo>
                  <a:lnTo>
                    <a:pt x="17311" y="5787"/>
                  </a:lnTo>
                  <a:cubicBezTo>
                    <a:pt x="17325" y="5784"/>
                    <a:pt x="17335" y="5759"/>
                    <a:pt x="17334" y="5730"/>
                  </a:cubicBezTo>
                  <a:cubicBezTo>
                    <a:pt x="17333" y="5701"/>
                    <a:pt x="17321" y="5680"/>
                    <a:pt x="17307" y="5682"/>
                  </a:cubicBezTo>
                  <a:lnTo>
                    <a:pt x="17214" y="5696"/>
                  </a:lnTo>
                  <a:cubicBezTo>
                    <a:pt x="17209" y="5554"/>
                    <a:pt x="17208" y="5420"/>
                    <a:pt x="17195" y="5284"/>
                  </a:cubicBezTo>
                  <a:lnTo>
                    <a:pt x="17293" y="5270"/>
                  </a:lnTo>
                  <a:cubicBezTo>
                    <a:pt x="17307" y="5268"/>
                    <a:pt x="17317" y="5242"/>
                    <a:pt x="17316" y="5213"/>
                  </a:cubicBezTo>
                  <a:cubicBezTo>
                    <a:pt x="17315" y="5184"/>
                    <a:pt x="17303" y="5163"/>
                    <a:pt x="17289" y="5165"/>
                  </a:cubicBezTo>
                  <a:lnTo>
                    <a:pt x="17191" y="5179"/>
                  </a:lnTo>
                  <a:cubicBezTo>
                    <a:pt x="17186" y="5037"/>
                    <a:pt x="17172" y="4897"/>
                    <a:pt x="17163" y="4761"/>
                  </a:cubicBezTo>
                  <a:lnTo>
                    <a:pt x="17257" y="4747"/>
                  </a:lnTo>
                  <a:cubicBezTo>
                    <a:pt x="17271" y="4745"/>
                    <a:pt x="17282" y="4719"/>
                    <a:pt x="17281" y="4690"/>
                  </a:cubicBezTo>
                  <a:cubicBezTo>
                    <a:pt x="17280" y="4661"/>
                    <a:pt x="17268" y="4640"/>
                    <a:pt x="17254" y="4642"/>
                  </a:cubicBezTo>
                  <a:lnTo>
                    <a:pt x="17151" y="4656"/>
                  </a:lnTo>
                  <a:lnTo>
                    <a:pt x="17150" y="4622"/>
                  </a:lnTo>
                  <a:cubicBezTo>
                    <a:pt x="17146" y="4494"/>
                    <a:pt x="17135" y="4358"/>
                    <a:pt x="17127" y="4229"/>
                  </a:cubicBezTo>
                  <a:lnTo>
                    <a:pt x="17234" y="4212"/>
                  </a:lnTo>
                  <a:cubicBezTo>
                    <a:pt x="17248" y="4210"/>
                    <a:pt x="17259" y="4185"/>
                    <a:pt x="17258" y="4156"/>
                  </a:cubicBezTo>
                  <a:cubicBezTo>
                    <a:pt x="17257" y="4127"/>
                    <a:pt x="17244" y="4105"/>
                    <a:pt x="17230" y="4107"/>
                  </a:cubicBezTo>
                  <a:lnTo>
                    <a:pt x="17120" y="4124"/>
                  </a:lnTo>
                  <a:cubicBezTo>
                    <a:pt x="17115" y="3983"/>
                    <a:pt x="17105" y="3852"/>
                    <a:pt x="17097" y="3714"/>
                  </a:cubicBezTo>
                  <a:lnTo>
                    <a:pt x="17178" y="3701"/>
                  </a:lnTo>
                  <a:cubicBezTo>
                    <a:pt x="17192" y="3699"/>
                    <a:pt x="17202" y="3675"/>
                    <a:pt x="17201" y="3646"/>
                  </a:cubicBezTo>
                  <a:cubicBezTo>
                    <a:pt x="17200" y="3617"/>
                    <a:pt x="17188" y="3594"/>
                    <a:pt x="17174" y="3596"/>
                  </a:cubicBezTo>
                  <a:lnTo>
                    <a:pt x="17089" y="3609"/>
                  </a:lnTo>
                  <a:cubicBezTo>
                    <a:pt x="17084" y="3466"/>
                    <a:pt x="17076" y="3325"/>
                    <a:pt x="17070" y="3189"/>
                  </a:cubicBezTo>
                  <a:lnTo>
                    <a:pt x="17160" y="3176"/>
                  </a:lnTo>
                  <a:cubicBezTo>
                    <a:pt x="17174" y="3174"/>
                    <a:pt x="17184" y="3148"/>
                    <a:pt x="17183" y="3119"/>
                  </a:cubicBezTo>
                  <a:cubicBezTo>
                    <a:pt x="17182" y="3091"/>
                    <a:pt x="17170" y="3070"/>
                    <a:pt x="17156" y="3071"/>
                  </a:cubicBezTo>
                  <a:lnTo>
                    <a:pt x="17062" y="3084"/>
                  </a:lnTo>
                  <a:cubicBezTo>
                    <a:pt x="17055" y="2889"/>
                    <a:pt x="17048" y="2691"/>
                    <a:pt x="17041" y="2496"/>
                  </a:cubicBezTo>
                  <a:cubicBezTo>
                    <a:pt x="17040" y="2467"/>
                    <a:pt x="17028" y="2446"/>
                    <a:pt x="17014" y="2448"/>
                  </a:cubicBezTo>
                  <a:close/>
                  <a:moveTo>
                    <a:pt x="10025" y="2598"/>
                  </a:moveTo>
                  <a:cubicBezTo>
                    <a:pt x="10015" y="2591"/>
                    <a:pt x="10009" y="2607"/>
                    <a:pt x="10000" y="2614"/>
                  </a:cubicBezTo>
                  <a:cubicBezTo>
                    <a:pt x="9995" y="2614"/>
                    <a:pt x="9992" y="2598"/>
                    <a:pt x="9987" y="2603"/>
                  </a:cubicBezTo>
                  <a:cubicBezTo>
                    <a:pt x="9720" y="2870"/>
                    <a:pt x="9207" y="3555"/>
                    <a:pt x="8871" y="4009"/>
                  </a:cubicBezTo>
                  <a:cubicBezTo>
                    <a:pt x="8993" y="3628"/>
                    <a:pt x="9105" y="3228"/>
                    <a:pt x="9205" y="2821"/>
                  </a:cubicBezTo>
                  <a:cubicBezTo>
                    <a:pt x="9209" y="2798"/>
                    <a:pt x="9207" y="2779"/>
                    <a:pt x="9198" y="2764"/>
                  </a:cubicBezTo>
                  <a:cubicBezTo>
                    <a:pt x="9193" y="2756"/>
                    <a:pt x="9186" y="2764"/>
                    <a:pt x="9180" y="2766"/>
                  </a:cubicBezTo>
                  <a:cubicBezTo>
                    <a:pt x="9176" y="2764"/>
                    <a:pt x="9177" y="2753"/>
                    <a:pt x="9173" y="2755"/>
                  </a:cubicBezTo>
                  <a:cubicBezTo>
                    <a:pt x="8900" y="2861"/>
                    <a:pt x="8097" y="3411"/>
                    <a:pt x="8064" y="3434"/>
                  </a:cubicBezTo>
                  <a:cubicBezTo>
                    <a:pt x="8063" y="3435"/>
                    <a:pt x="8063" y="3442"/>
                    <a:pt x="8062" y="3442"/>
                  </a:cubicBezTo>
                  <a:cubicBezTo>
                    <a:pt x="8049" y="3454"/>
                    <a:pt x="8042" y="3482"/>
                    <a:pt x="8047" y="3508"/>
                  </a:cubicBezTo>
                  <a:cubicBezTo>
                    <a:pt x="8101" y="3680"/>
                    <a:pt x="8167" y="3836"/>
                    <a:pt x="8244" y="3964"/>
                  </a:cubicBezTo>
                  <a:cubicBezTo>
                    <a:pt x="8234" y="4192"/>
                    <a:pt x="8232" y="4422"/>
                    <a:pt x="8239" y="4652"/>
                  </a:cubicBezTo>
                  <a:cubicBezTo>
                    <a:pt x="8239" y="4656"/>
                    <a:pt x="8241" y="4657"/>
                    <a:pt x="8242" y="4661"/>
                  </a:cubicBezTo>
                  <a:cubicBezTo>
                    <a:pt x="8242" y="4665"/>
                    <a:pt x="8237" y="4663"/>
                    <a:pt x="8237" y="4668"/>
                  </a:cubicBezTo>
                  <a:cubicBezTo>
                    <a:pt x="8239" y="4680"/>
                    <a:pt x="8247" y="4685"/>
                    <a:pt x="8252" y="4692"/>
                  </a:cubicBezTo>
                  <a:cubicBezTo>
                    <a:pt x="8255" y="4695"/>
                    <a:pt x="8257" y="4704"/>
                    <a:pt x="8260" y="4705"/>
                  </a:cubicBezTo>
                  <a:lnTo>
                    <a:pt x="8273" y="4710"/>
                  </a:lnTo>
                  <a:cubicBezTo>
                    <a:pt x="8358" y="4648"/>
                    <a:pt x="8439" y="4572"/>
                    <a:pt x="8520" y="4487"/>
                  </a:cubicBezTo>
                  <a:cubicBezTo>
                    <a:pt x="8529" y="4478"/>
                    <a:pt x="8532" y="4475"/>
                    <a:pt x="8540" y="4467"/>
                  </a:cubicBezTo>
                  <a:cubicBezTo>
                    <a:pt x="8524" y="4494"/>
                    <a:pt x="8517" y="4539"/>
                    <a:pt x="8531" y="4572"/>
                  </a:cubicBezTo>
                  <a:cubicBezTo>
                    <a:pt x="8638" y="4773"/>
                    <a:pt x="8762" y="4942"/>
                    <a:pt x="8894" y="5063"/>
                  </a:cubicBezTo>
                  <a:cubicBezTo>
                    <a:pt x="8924" y="5396"/>
                    <a:pt x="8965" y="5723"/>
                    <a:pt x="9018" y="6043"/>
                  </a:cubicBezTo>
                  <a:cubicBezTo>
                    <a:pt x="9018" y="6050"/>
                    <a:pt x="9022" y="6051"/>
                    <a:pt x="9024" y="6056"/>
                  </a:cubicBezTo>
                  <a:cubicBezTo>
                    <a:pt x="9025" y="6062"/>
                    <a:pt x="9017" y="6064"/>
                    <a:pt x="9018" y="6069"/>
                  </a:cubicBezTo>
                  <a:cubicBezTo>
                    <a:pt x="9024" y="6085"/>
                    <a:pt x="9035" y="6087"/>
                    <a:pt x="9044" y="6092"/>
                  </a:cubicBezTo>
                  <a:cubicBezTo>
                    <a:pt x="9049" y="6094"/>
                    <a:pt x="9053" y="6104"/>
                    <a:pt x="9058" y="6103"/>
                  </a:cubicBezTo>
                  <a:lnTo>
                    <a:pt x="9076" y="6100"/>
                  </a:lnTo>
                  <a:cubicBezTo>
                    <a:pt x="9186" y="5944"/>
                    <a:pt x="9287" y="5772"/>
                    <a:pt x="9386" y="5586"/>
                  </a:cubicBezTo>
                  <a:cubicBezTo>
                    <a:pt x="9426" y="5518"/>
                    <a:pt x="9456" y="5458"/>
                    <a:pt x="9475" y="5431"/>
                  </a:cubicBezTo>
                  <a:cubicBezTo>
                    <a:pt x="9526" y="5470"/>
                    <a:pt x="9619" y="5551"/>
                    <a:pt x="9624" y="5551"/>
                  </a:cubicBezTo>
                  <a:cubicBezTo>
                    <a:pt x="9629" y="5553"/>
                    <a:pt x="9638" y="5551"/>
                    <a:pt x="9643" y="5548"/>
                  </a:cubicBezTo>
                  <a:cubicBezTo>
                    <a:pt x="9645" y="5548"/>
                    <a:pt x="9646" y="5549"/>
                    <a:pt x="9649" y="5548"/>
                  </a:cubicBezTo>
                  <a:cubicBezTo>
                    <a:pt x="9659" y="5538"/>
                    <a:pt x="9664" y="5514"/>
                    <a:pt x="9666" y="5493"/>
                  </a:cubicBezTo>
                  <a:cubicBezTo>
                    <a:pt x="9691" y="5306"/>
                    <a:pt x="9734" y="5054"/>
                    <a:pt x="9778" y="4737"/>
                  </a:cubicBezTo>
                  <a:cubicBezTo>
                    <a:pt x="9889" y="4064"/>
                    <a:pt x="9978" y="3368"/>
                    <a:pt x="10047" y="2672"/>
                  </a:cubicBezTo>
                  <a:cubicBezTo>
                    <a:pt x="10048" y="2636"/>
                    <a:pt x="10041" y="2612"/>
                    <a:pt x="10025" y="2598"/>
                  </a:cubicBezTo>
                  <a:close/>
                  <a:moveTo>
                    <a:pt x="7037" y="2603"/>
                  </a:moveTo>
                  <a:cubicBezTo>
                    <a:pt x="7029" y="2603"/>
                    <a:pt x="7022" y="2608"/>
                    <a:pt x="7017" y="2619"/>
                  </a:cubicBezTo>
                  <a:cubicBezTo>
                    <a:pt x="7008" y="2641"/>
                    <a:pt x="7013" y="2674"/>
                    <a:pt x="7023" y="2693"/>
                  </a:cubicBezTo>
                  <a:cubicBezTo>
                    <a:pt x="7025" y="2697"/>
                    <a:pt x="7024" y="2702"/>
                    <a:pt x="7026" y="2704"/>
                  </a:cubicBezTo>
                  <a:cubicBezTo>
                    <a:pt x="7098" y="2791"/>
                    <a:pt x="7171" y="2874"/>
                    <a:pt x="7247" y="2945"/>
                  </a:cubicBezTo>
                  <a:cubicBezTo>
                    <a:pt x="7334" y="3027"/>
                    <a:pt x="7420" y="3120"/>
                    <a:pt x="7503" y="3219"/>
                  </a:cubicBezTo>
                  <a:lnTo>
                    <a:pt x="7512" y="3223"/>
                  </a:lnTo>
                  <a:cubicBezTo>
                    <a:pt x="7522" y="3227"/>
                    <a:pt x="7535" y="3217"/>
                    <a:pt x="7540" y="3198"/>
                  </a:cubicBezTo>
                  <a:cubicBezTo>
                    <a:pt x="7547" y="3175"/>
                    <a:pt x="7541" y="3138"/>
                    <a:pt x="7530" y="3123"/>
                  </a:cubicBezTo>
                  <a:cubicBezTo>
                    <a:pt x="7460" y="3034"/>
                    <a:pt x="7363" y="2940"/>
                    <a:pt x="7270" y="2847"/>
                  </a:cubicBezTo>
                  <a:cubicBezTo>
                    <a:pt x="7176" y="2753"/>
                    <a:pt x="7107" y="2683"/>
                    <a:pt x="7056" y="2617"/>
                  </a:cubicBezTo>
                  <a:cubicBezTo>
                    <a:pt x="7051" y="2608"/>
                    <a:pt x="7044" y="2603"/>
                    <a:pt x="7037" y="2603"/>
                  </a:cubicBezTo>
                  <a:close/>
                  <a:moveTo>
                    <a:pt x="11233" y="2800"/>
                  </a:moveTo>
                  <a:cubicBezTo>
                    <a:pt x="11141" y="2819"/>
                    <a:pt x="11054" y="2905"/>
                    <a:pt x="10988" y="3047"/>
                  </a:cubicBezTo>
                  <a:cubicBezTo>
                    <a:pt x="10886" y="3281"/>
                    <a:pt x="10842" y="3593"/>
                    <a:pt x="10868" y="3902"/>
                  </a:cubicBezTo>
                  <a:cubicBezTo>
                    <a:pt x="10889" y="4192"/>
                    <a:pt x="10999" y="4424"/>
                    <a:pt x="11141" y="4461"/>
                  </a:cubicBezTo>
                  <a:cubicBezTo>
                    <a:pt x="11181" y="4477"/>
                    <a:pt x="11224" y="4476"/>
                    <a:pt x="11265" y="4469"/>
                  </a:cubicBezTo>
                  <a:cubicBezTo>
                    <a:pt x="11414" y="4459"/>
                    <a:pt x="11555" y="4303"/>
                    <a:pt x="11640" y="4051"/>
                  </a:cubicBezTo>
                  <a:cubicBezTo>
                    <a:pt x="11698" y="3792"/>
                    <a:pt x="11693" y="3495"/>
                    <a:pt x="11628" y="3242"/>
                  </a:cubicBezTo>
                  <a:cubicBezTo>
                    <a:pt x="11572" y="2998"/>
                    <a:pt x="11457" y="2832"/>
                    <a:pt x="11326" y="2803"/>
                  </a:cubicBezTo>
                  <a:cubicBezTo>
                    <a:pt x="11295" y="2794"/>
                    <a:pt x="11264" y="2793"/>
                    <a:pt x="11233" y="2800"/>
                  </a:cubicBezTo>
                  <a:close/>
                  <a:moveTo>
                    <a:pt x="16327" y="2843"/>
                  </a:moveTo>
                  <a:cubicBezTo>
                    <a:pt x="16263" y="2868"/>
                    <a:pt x="16195" y="2889"/>
                    <a:pt x="16133" y="2926"/>
                  </a:cubicBezTo>
                  <a:cubicBezTo>
                    <a:pt x="16118" y="2934"/>
                    <a:pt x="16105" y="2944"/>
                    <a:pt x="16091" y="2958"/>
                  </a:cubicBezTo>
                  <a:cubicBezTo>
                    <a:pt x="16075" y="2977"/>
                    <a:pt x="16060" y="2996"/>
                    <a:pt x="16041" y="3000"/>
                  </a:cubicBezTo>
                  <a:cubicBezTo>
                    <a:pt x="16031" y="2997"/>
                    <a:pt x="16019" y="2989"/>
                    <a:pt x="16011" y="2979"/>
                  </a:cubicBezTo>
                  <a:cubicBezTo>
                    <a:pt x="15998" y="2962"/>
                    <a:pt x="15983" y="2956"/>
                    <a:pt x="15968" y="2958"/>
                  </a:cubicBezTo>
                  <a:cubicBezTo>
                    <a:pt x="15947" y="2962"/>
                    <a:pt x="15930" y="2978"/>
                    <a:pt x="15917" y="3010"/>
                  </a:cubicBezTo>
                  <a:cubicBezTo>
                    <a:pt x="15910" y="3026"/>
                    <a:pt x="15906" y="3030"/>
                    <a:pt x="15901" y="3031"/>
                  </a:cubicBezTo>
                  <a:cubicBezTo>
                    <a:pt x="15895" y="3028"/>
                    <a:pt x="15889" y="3020"/>
                    <a:pt x="15884" y="3014"/>
                  </a:cubicBezTo>
                  <a:cubicBezTo>
                    <a:pt x="15861" y="2982"/>
                    <a:pt x="15835" y="2981"/>
                    <a:pt x="15811" y="3008"/>
                  </a:cubicBezTo>
                  <a:cubicBezTo>
                    <a:pt x="15792" y="3029"/>
                    <a:pt x="15776" y="3064"/>
                    <a:pt x="15767" y="3103"/>
                  </a:cubicBezTo>
                  <a:cubicBezTo>
                    <a:pt x="15755" y="3143"/>
                    <a:pt x="15749" y="3148"/>
                    <a:pt x="15739" y="3152"/>
                  </a:cubicBezTo>
                  <a:cubicBezTo>
                    <a:pt x="15720" y="3133"/>
                    <a:pt x="15702" y="3115"/>
                    <a:pt x="15685" y="3089"/>
                  </a:cubicBezTo>
                  <a:cubicBezTo>
                    <a:pt x="15674" y="3070"/>
                    <a:pt x="15662" y="3046"/>
                    <a:pt x="15649" y="3032"/>
                  </a:cubicBezTo>
                  <a:cubicBezTo>
                    <a:pt x="15640" y="3020"/>
                    <a:pt x="15628" y="3022"/>
                    <a:pt x="15619" y="3037"/>
                  </a:cubicBezTo>
                  <a:cubicBezTo>
                    <a:pt x="15608" y="3064"/>
                    <a:pt x="15600" y="3098"/>
                    <a:pt x="15592" y="3129"/>
                  </a:cubicBezTo>
                  <a:cubicBezTo>
                    <a:pt x="15584" y="3160"/>
                    <a:pt x="15566" y="3225"/>
                    <a:pt x="15557" y="3231"/>
                  </a:cubicBezTo>
                  <a:cubicBezTo>
                    <a:pt x="15548" y="3236"/>
                    <a:pt x="15513" y="3199"/>
                    <a:pt x="15485" y="3136"/>
                  </a:cubicBezTo>
                  <a:lnTo>
                    <a:pt x="15458" y="3077"/>
                  </a:lnTo>
                  <a:cubicBezTo>
                    <a:pt x="15447" y="3058"/>
                    <a:pt x="15429" y="3062"/>
                    <a:pt x="15419" y="3084"/>
                  </a:cubicBezTo>
                  <a:cubicBezTo>
                    <a:pt x="15410" y="3107"/>
                    <a:pt x="15411" y="3134"/>
                    <a:pt x="15422" y="3153"/>
                  </a:cubicBezTo>
                  <a:cubicBezTo>
                    <a:pt x="15430" y="3169"/>
                    <a:pt x="15438" y="3186"/>
                    <a:pt x="15445" y="3203"/>
                  </a:cubicBezTo>
                  <a:cubicBezTo>
                    <a:pt x="15472" y="3263"/>
                    <a:pt x="15508" y="3344"/>
                    <a:pt x="15553" y="3337"/>
                  </a:cubicBezTo>
                  <a:lnTo>
                    <a:pt x="15574" y="3334"/>
                  </a:lnTo>
                  <a:cubicBezTo>
                    <a:pt x="15602" y="3315"/>
                    <a:pt x="15619" y="3250"/>
                    <a:pt x="15637" y="3184"/>
                  </a:cubicBezTo>
                  <a:lnTo>
                    <a:pt x="15649" y="3155"/>
                  </a:lnTo>
                  <a:lnTo>
                    <a:pt x="15658" y="3171"/>
                  </a:lnTo>
                  <a:cubicBezTo>
                    <a:pt x="15699" y="3233"/>
                    <a:pt x="15718" y="3257"/>
                    <a:pt x="15738" y="3257"/>
                  </a:cubicBezTo>
                  <a:cubicBezTo>
                    <a:pt x="15769" y="3255"/>
                    <a:pt x="15800" y="3218"/>
                    <a:pt x="15811" y="3158"/>
                  </a:cubicBezTo>
                  <a:cubicBezTo>
                    <a:pt x="15820" y="3132"/>
                    <a:pt x="15821" y="3112"/>
                    <a:pt x="15831" y="3102"/>
                  </a:cubicBezTo>
                  <a:cubicBezTo>
                    <a:pt x="15841" y="3092"/>
                    <a:pt x="15848" y="3098"/>
                    <a:pt x="15861" y="3106"/>
                  </a:cubicBezTo>
                  <a:cubicBezTo>
                    <a:pt x="15874" y="3124"/>
                    <a:pt x="15889" y="3137"/>
                    <a:pt x="15905" y="3136"/>
                  </a:cubicBezTo>
                  <a:cubicBezTo>
                    <a:pt x="15923" y="3132"/>
                    <a:pt x="15939" y="3113"/>
                    <a:pt x="15950" y="3084"/>
                  </a:cubicBezTo>
                  <a:cubicBezTo>
                    <a:pt x="15955" y="3071"/>
                    <a:pt x="15963" y="3065"/>
                    <a:pt x="15971" y="3063"/>
                  </a:cubicBezTo>
                  <a:cubicBezTo>
                    <a:pt x="15977" y="3066"/>
                    <a:pt x="15987" y="3063"/>
                    <a:pt x="15993" y="3069"/>
                  </a:cubicBezTo>
                  <a:cubicBezTo>
                    <a:pt x="16008" y="3088"/>
                    <a:pt x="16024" y="3106"/>
                    <a:pt x="16041" y="3106"/>
                  </a:cubicBezTo>
                  <a:cubicBezTo>
                    <a:pt x="16066" y="3101"/>
                    <a:pt x="16090" y="3083"/>
                    <a:pt x="16112" y="3060"/>
                  </a:cubicBezTo>
                  <a:cubicBezTo>
                    <a:pt x="16123" y="3048"/>
                    <a:pt x="16133" y="3036"/>
                    <a:pt x="16146" y="3029"/>
                  </a:cubicBezTo>
                  <a:cubicBezTo>
                    <a:pt x="16207" y="2995"/>
                    <a:pt x="16274" y="2970"/>
                    <a:pt x="16335" y="2948"/>
                  </a:cubicBezTo>
                  <a:cubicBezTo>
                    <a:pt x="16348" y="2943"/>
                    <a:pt x="16357" y="2912"/>
                    <a:pt x="16354" y="2884"/>
                  </a:cubicBezTo>
                  <a:cubicBezTo>
                    <a:pt x="16352" y="2855"/>
                    <a:pt x="16340" y="2839"/>
                    <a:pt x="16327" y="2843"/>
                  </a:cubicBezTo>
                  <a:close/>
                  <a:moveTo>
                    <a:pt x="6979" y="2850"/>
                  </a:moveTo>
                  <a:cubicBezTo>
                    <a:pt x="6973" y="2854"/>
                    <a:pt x="6966" y="2864"/>
                    <a:pt x="6962" y="2876"/>
                  </a:cubicBezTo>
                  <a:cubicBezTo>
                    <a:pt x="6955" y="2900"/>
                    <a:pt x="6961" y="2927"/>
                    <a:pt x="6973" y="2942"/>
                  </a:cubicBezTo>
                  <a:cubicBezTo>
                    <a:pt x="7001" y="2977"/>
                    <a:pt x="7046" y="3025"/>
                    <a:pt x="7091" y="3071"/>
                  </a:cubicBezTo>
                  <a:lnTo>
                    <a:pt x="7142" y="3127"/>
                  </a:lnTo>
                  <a:cubicBezTo>
                    <a:pt x="7178" y="3166"/>
                    <a:pt x="7221" y="3217"/>
                    <a:pt x="7260" y="3265"/>
                  </a:cubicBezTo>
                  <a:cubicBezTo>
                    <a:pt x="7310" y="3333"/>
                    <a:pt x="7363" y="3387"/>
                    <a:pt x="7418" y="3436"/>
                  </a:cubicBezTo>
                  <a:cubicBezTo>
                    <a:pt x="7430" y="3440"/>
                    <a:pt x="7442" y="3426"/>
                    <a:pt x="7447" y="3402"/>
                  </a:cubicBezTo>
                  <a:cubicBezTo>
                    <a:pt x="7451" y="3378"/>
                    <a:pt x="7446" y="3349"/>
                    <a:pt x="7436" y="3336"/>
                  </a:cubicBezTo>
                  <a:cubicBezTo>
                    <a:pt x="7383" y="3289"/>
                    <a:pt x="7335" y="3233"/>
                    <a:pt x="7287" y="3168"/>
                  </a:cubicBezTo>
                  <a:cubicBezTo>
                    <a:pt x="7247" y="3117"/>
                    <a:pt x="7202" y="3068"/>
                    <a:pt x="7165" y="3029"/>
                  </a:cubicBezTo>
                  <a:lnTo>
                    <a:pt x="7113" y="2981"/>
                  </a:lnTo>
                  <a:cubicBezTo>
                    <a:pt x="7071" y="2937"/>
                    <a:pt x="7021" y="2885"/>
                    <a:pt x="6999" y="2855"/>
                  </a:cubicBezTo>
                  <a:cubicBezTo>
                    <a:pt x="6993" y="2848"/>
                    <a:pt x="6986" y="2846"/>
                    <a:pt x="6979" y="2850"/>
                  </a:cubicBezTo>
                  <a:close/>
                  <a:moveTo>
                    <a:pt x="9883" y="2879"/>
                  </a:moveTo>
                  <a:cubicBezTo>
                    <a:pt x="9692" y="3338"/>
                    <a:pt x="9486" y="3772"/>
                    <a:pt x="9267" y="4177"/>
                  </a:cubicBezTo>
                  <a:cubicBezTo>
                    <a:pt x="9130" y="4443"/>
                    <a:pt x="9002" y="4694"/>
                    <a:pt x="8914" y="4890"/>
                  </a:cubicBezTo>
                  <a:cubicBezTo>
                    <a:pt x="8809" y="4792"/>
                    <a:pt x="8708" y="4680"/>
                    <a:pt x="8618" y="4534"/>
                  </a:cubicBezTo>
                  <a:lnTo>
                    <a:pt x="8617" y="4521"/>
                  </a:lnTo>
                  <a:cubicBezTo>
                    <a:pt x="8620" y="4516"/>
                    <a:pt x="8636" y="4496"/>
                    <a:pt x="8640" y="4490"/>
                  </a:cubicBezTo>
                  <a:cubicBezTo>
                    <a:pt x="8655" y="4514"/>
                    <a:pt x="8677" y="4551"/>
                    <a:pt x="8679" y="4551"/>
                  </a:cubicBezTo>
                  <a:cubicBezTo>
                    <a:pt x="8682" y="4555"/>
                    <a:pt x="8688" y="4557"/>
                    <a:pt x="8691" y="4556"/>
                  </a:cubicBezTo>
                  <a:cubicBezTo>
                    <a:pt x="8693" y="4558"/>
                    <a:pt x="8694" y="4558"/>
                    <a:pt x="8696" y="4558"/>
                  </a:cubicBezTo>
                  <a:cubicBezTo>
                    <a:pt x="8703" y="4555"/>
                    <a:pt x="8708" y="4542"/>
                    <a:pt x="8712" y="4529"/>
                  </a:cubicBezTo>
                  <a:cubicBezTo>
                    <a:pt x="8729" y="4471"/>
                    <a:pt x="8759" y="4374"/>
                    <a:pt x="8783" y="4296"/>
                  </a:cubicBezTo>
                  <a:cubicBezTo>
                    <a:pt x="9049" y="3934"/>
                    <a:pt x="9554" y="3252"/>
                    <a:pt x="9883" y="2879"/>
                  </a:cubicBezTo>
                  <a:close/>
                  <a:moveTo>
                    <a:pt x="9080" y="2897"/>
                  </a:moveTo>
                  <a:cubicBezTo>
                    <a:pt x="8915" y="3127"/>
                    <a:pt x="8743" y="3335"/>
                    <a:pt x="8564" y="3520"/>
                  </a:cubicBezTo>
                  <a:cubicBezTo>
                    <a:pt x="8451" y="3643"/>
                    <a:pt x="8346" y="3763"/>
                    <a:pt x="8271" y="3859"/>
                  </a:cubicBezTo>
                  <a:cubicBezTo>
                    <a:pt x="8211" y="3756"/>
                    <a:pt x="8154" y="3644"/>
                    <a:pt x="8108" y="3515"/>
                  </a:cubicBezTo>
                  <a:lnTo>
                    <a:pt x="8109" y="3505"/>
                  </a:lnTo>
                  <a:cubicBezTo>
                    <a:pt x="8240" y="3415"/>
                    <a:pt x="8788" y="3042"/>
                    <a:pt x="9080" y="2897"/>
                  </a:cubicBezTo>
                  <a:close/>
                  <a:moveTo>
                    <a:pt x="11239" y="2897"/>
                  </a:moveTo>
                  <a:cubicBezTo>
                    <a:pt x="11266" y="2891"/>
                    <a:pt x="11293" y="2893"/>
                    <a:pt x="11321" y="2901"/>
                  </a:cubicBezTo>
                  <a:cubicBezTo>
                    <a:pt x="11435" y="2926"/>
                    <a:pt x="11535" y="3071"/>
                    <a:pt x="11583" y="3284"/>
                  </a:cubicBezTo>
                  <a:cubicBezTo>
                    <a:pt x="11639" y="3506"/>
                    <a:pt x="11642" y="3761"/>
                    <a:pt x="11591" y="3988"/>
                  </a:cubicBezTo>
                  <a:cubicBezTo>
                    <a:pt x="11489" y="4274"/>
                    <a:pt x="11315" y="4418"/>
                    <a:pt x="11145" y="4354"/>
                  </a:cubicBezTo>
                  <a:cubicBezTo>
                    <a:pt x="11026" y="4323"/>
                    <a:pt x="10932" y="4131"/>
                    <a:pt x="10915" y="3886"/>
                  </a:cubicBezTo>
                  <a:cubicBezTo>
                    <a:pt x="10889" y="3607"/>
                    <a:pt x="10928" y="3324"/>
                    <a:pt x="11021" y="3113"/>
                  </a:cubicBezTo>
                  <a:cubicBezTo>
                    <a:pt x="11079" y="2988"/>
                    <a:pt x="11157" y="2912"/>
                    <a:pt x="11239" y="2897"/>
                  </a:cubicBezTo>
                  <a:close/>
                  <a:moveTo>
                    <a:pt x="9956" y="2971"/>
                  </a:moveTo>
                  <a:cubicBezTo>
                    <a:pt x="9893" y="3474"/>
                    <a:pt x="9795" y="4136"/>
                    <a:pt x="9713" y="4682"/>
                  </a:cubicBezTo>
                  <a:cubicBezTo>
                    <a:pt x="9673" y="4946"/>
                    <a:pt x="9637" y="5178"/>
                    <a:pt x="9611" y="5359"/>
                  </a:cubicBezTo>
                  <a:cubicBezTo>
                    <a:pt x="9525" y="5300"/>
                    <a:pt x="9316" y="5141"/>
                    <a:pt x="9196" y="5044"/>
                  </a:cubicBezTo>
                  <a:cubicBezTo>
                    <a:pt x="9308" y="4741"/>
                    <a:pt x="9706" y="3642"/>
                    <a:pt x="9956" y="2971"/>
                  </a:cubicBezTo>
                  <a:close/>
                  <a:moveTo>
                    <a:pt x="9120" y="2984"/>
                  </a:moveTo>
                  <a:cubicBezTo>
                    <a:pt x="9036" y="3290"/>
                    <a:pt x="8914" y="3688"/>
                    <a:pt x="8813" y="4015"/>
                  </a:cubicBezTo>
                  <a:cubicBezTo>
                    <a:pt x="8798" y="4063"/>
                    <a:pt x="8789" y="4093"/>
                    <a:pt x="8775" y="4137"/>
                  </a:cubicBezTo>
                  <a:cubicBezTo>
                    <a:pt x="8730" y="4198"/>
                    <a:pt x="8651" y="4305"/>
                    <a:pt x="8629" y="4335"/>
                  </a:cubicBezTo>
                  <a:cubicBezTo>
                    <a:pt x="8569" y="4249"/>
                    <a:pt x="8496" y="4144"/>
                    <a:pt x="8443" y="4062"/>
                  </a:cubicBezTo>
                  <a:cubicBezTo>
                    <a:pt x="8542" y="3905"/>
                    <a:pt x="8898" y="3331"/>
                    <a:pt x="9120" y="2984"/>
                  </a:cubicBezTo>
                  <a:close/>
                  <a:moveTo>
                    <a:pt x="11240" y="3014"/>
                  </a:moveTo>
                  <a:cubicBezTo>
                    <a:pt x="11173" y="3029"/>
                    <a:pt x="11110" y="3092"/>
                    <a:pt x="11062" y="3195"/>
                  </a:cubicBezTo>
                  <a:cubicBezTo>
                    <a:pt x="10985" y="3369"/>
                    <a:pt x="10949" y="3604"/>
                    <a:pt x="10973" y="3835"/>
                  </a:cubicBezTo>
                  <a:cubicBezTo>
                    <a:pt x="10990" y="4041"/>
                    <a:pt x="11074" y="4200"/>
                    <a:pt x="11175" y="4227"/>
                  </a:cubicBezTo>
                  <a:cubicBezTo>
                    <a:pt x="11205" y="4241"/>
                    <a:pt x="11234" y="4244"/>
                    <a:pt x="11265" y="4240"/>
                  </a:cubicBezTo>
                  <a:cubicBezTo>
                    <a:pt x="11372" y="4225"/>
                    <a:pt x="11469" y="4112"/>
                    <a:pt x="11528" y="3928"/>
                  </a:cubicBezTo>
                  <a:cubicBezTo>
                    <a:pt x="11571" y="3740"/>
                    <a:pt x="11572" y="3521"/>
                    <a:pt x="11525" y="3337"/>
                  </a:cubicBezTo>
                  <a:cubicBezTo>
                    <a:pt x="11484" y="3161"/>
                    <a:pt x="11402" y="3042"/>
                    <a:pt x="11308" y="3018"/>
                  </a:cubicBezTo>
                  <a:cubicBezTo>
                    <a:pt x="11286" y="3011"/>
                    <a:pt x="11263" y="3010"/>
                    <a:pt x="11240" y="3014"/>
                  </a:cubicBezTo>
                  <a:close/>
                  <a:moveTo>
                    <a:pt x="11304" y="3132"/>
                  </a:moveTo>
                  <a:cubicBezTo>
                    <a:pt x="11380" y="3149"/>
                    <a:pt x="11445" y="3247"/>
                    <a:pt x="11479" y="3389"/>
                  </a:cubicBezTo>
                  <a:cubicBezTo>
                    <a:pt x="11519" y="3542"/>
                    <a:pt x="11526" y="3728"/>
                    <a:pt x="11493" y="3888"/>
                  </a:cubicBezTo>
                  <a:cubicBezTo>
                    <a:pt x="11424" y="4089"/>
                    <a:pt x="11303" y="4191"/>
                    <a:pt x="11185" y="4146"/>
                  </a:cubicBezTo>
                  <a:cubicBezTo>
                    <a:pt x="11103" y="4126"/>
                    <a:pt x="11041" y="3992"/>
                    <a:pt x="11028" y="3825"/>
                  </a:cubicBezTo>
                  <a:cubicBezTo>
                    <a:pt x="11010" y="3631"/>
                    <a:pt x="11035" y="3434"/>
                    <a:pt x="11099" y="3287"/>
                  </a:cubicBezTo>
                  <a:cubicBezTo>
                    <a:pt x="11139" y="3200"/>
                    <a:pt x="11194" y="3148"/>
                    <a:pt x="11253" y="3140"/>
                  </a:cubicBezTo>
                  <a:cubicBezTo>
                    <a:pt x="11269" y="3134"/>
                    <a:pt x="11287" y="3131"/>
                    <a:pt x="11304" y="3132"/>
                  </a:cubicBezTo>
                  <a:close/>
                  <a:moveTo>
                    <a:pt x="16440" y="3195"/>
                  </a:moveTo>
                  <a:cubicBezTo>
                    <a:pt x="16416" y="3206"/>
                    <a:pt x="16394" y="3227"/>
                    <a:pt x="16376" y="3258"/>
                  </a:cubicBezTo>
                  <a:cubicBezTo>
                    <a:pt x="16357" y="3291"/>
                    <a:pt x="16334" y="3312"/>
                    <a:pt x="16309" y="3321"/>
                  </a:cubicBezTo>
                  <a:cubicBezTo>
                    <a:pt x="16295" y="3324"/>
                    <a:pt x="16282" y="3317"/>
                    <a:pt x="16270" y="3300"/>
                  </a:cubicBezTo>
                  <a:cubicBezTo>
                    <a:pt x="16252" y="3278"/>
                    <a:pt x="16230" y="3267"/>
                    <a:pt x="16209" y="3266"/>
                  </a:cubicBezTo>
                  <a:cubicBezTo>
                    <a:pt x="16179" y="3271"/>
                    <a:pt x="16150" y="3300"/>
                    <a:pt x="16131" y="3349"/>
                  </a:cubicBezTo>
                  <a:cubicBezTo>
                    <a:pt x="16123" y="3368"/>
                    <a:pt x="16116" y="3381"/>
                    <a:pt x="16106" y="3395"/>
                  </a:cubicBezTo>
                  <a:cubicBezTo>
                    <a:pt x="15986" y="3555"/>
                    <a:pt x="15763" y="3590"/>
                    <a:pt x="15600" y="3612"/>
                  </a:cubicBezTo>
                  <a:lnTo>
                    <a:pt x="15537" y="3621"/>
                  </a:lnTo>
                  <a:cubicBezTo>
                    <a:pt x="15523" y="3624"/>
                    <a:pt x="15512" y="3649"/>
                    <a:pt x="15513" y="3678"/>
                  </a:cubicBezTo>
                  <a:cubicBezTo>
                    <a:pt x="15515" y="3706"/>
                    <a:pt x="15526" y="3727"/>
                    <a:pt x="15540" y="3726"/>
                  </a:cubicBezTo>
                  <a:lnTo>
                    <a:pt x="15660" y="3709"/>
                  </a:lnTo>
                  <a:cubicBezTo>
                    <a:pt x="15823" y="3708"/>
                    <a:pt x="15984" y="3635"/>
                    <a:pt x="16131" y="3489"/>
                  </a:cubicBezTo>
                  <a:cubicBezTo>
                    <a:pt x="16145" y="3471"/>
                    <a:pt x="16157" y="3446"/>
                    <a:pt x="16168" y="3421"/>
                  </a:cubicBezTo>
                  <a:cubicBezTo>
                    <a:pt x="16178" y="3393"/>
                    <a:pt x="16196" y="3375"/>
                    <a:pt x="16213" y="3371"/>
                  </a:cubicBezTo>
                  <a:cubicBezTo>
                    <a:pt x="16226" y="3373"/>
                    <a:pt x="16237" y="3378"/>
                    <a:pt x="16247" y="3392"/>
                  </a:cubicBezTo>
                  <a:cubicBezTo>
                    <a:pt x="16269" y="3421"/>
                    <a:pt x="16292" y="3434"/>
                    <a:pt x="16317" y="3426"/>
                  </a:cubicBezTo>
                  <a:cubicBezTo>
                    <a:pt x="16349" y="3413"/>
                    <a:pt x="16378" y="3392"/>
                    <a:pt x="16404" y="3352"/>
                  </a:cubicBezTo>
                  <a:cubicBezTo>
                    <a:pt x="16428" y="3305"/>
                    <a:pt x="16465" y="3285"/>
                    <a:pt x="16497" y="3302"/>
                  </a:cubicBezTo>
                  <a:cubicBezTo>
                    <a:pt x="16511" y="3308"/>
                    <a:pt x="16522" y="3291"/>
                    <a:pt x="16526" y="3263"/>
                  </a:cubicBezTo>
                  <a:cubicBezTo>
                    <a:pt x="16529" y="3235"/>
                    <a:pt x="16524" y="3203"/>
                    <a:pt x="16510" y="3195"/>
                  </a:cubicBezTo>
                  <a:cubicBezTo>
                    <a:pt x="16487" y="3184"/>
                    <a:pt x="16463" y="3184"/>
                    <a:pt x="16440" y="3195"/>
                  </a:cubicBezTo>
                  <a:close/>
                  <a:moveTo>
                    <a:pt x="8833" y="3307"/>
                  </a:moveTo>
                  <a:cubicBezTo>
                    <a:pt x="8633" y="3627"/>
                    <a:pt x="8381" y="4028"/>
                    <a:pt x="8381" y="4028"/>
                  </a:cubicBezTo>
                  <a:cubicBezTo>
                    <a:pt x="8379" y="4033"/>
                    <a:pt x="8380" y="4039"/>
                    <a:pt x="8379" y="4044"/>
                  </a:cubicBezTo>
                  <a:cubicBezTo>
                    <a:pt x="8350" y="4204"/>
                    <a:pt x="8316" y="4381"/>
                    <a:pt x="8289" y="4492"/>
                  </a:cubicBezTo>
                  <a:cubicBezTo>
                    <a:pt x="8284" y="4313"/>
                    <a:pt x="8287" y="4135"/>
                    <a:pt x="8296" y="3957"/>
                  </a:cubicBezTo>
                  <a:cubicBezTo>
                    <a:pt x="8370" y="3862"/>
                    <a:pt x="8476" y="3743"/>
                    <a:pt x="8585" y="3618"/>
                  </a:cubicBezTo>
                  <a:cubicBezTo>
                    <a:pt x="8673" y="3533"/>
                    <a:pt x="8749" y="3408"/>
                    <a:pt x="8833" y="3307"/>
                  </a:cubicBezTo>
                  <a:close/>
                  <a:moveTo>
                    <a:pt x="7165" y="3358"/>
                  </a:moveTo>
                  <a:cubicBezTo>
                    <a:pt x="7159" y="3362"/>
                    <a:pt x="7152" y="3372"/>
                    <a:pt x="7148" y="3389"/>
                  </a:cubicBezTo>
                  <a:cubicBezTo>
                    <a:pt x="7139" y="3427"/>
                    <a:pt x="7144" y="3471"/>
                    <a:pt x="7156" y="3491"/>
                  </a:cubicBezTo>
                  <a:lnTo>
                    <a:pt x="7160" y="3492"/>
                  </a:lnTo>
                  <a:cubicBezTo>
                    <a:pt x="7205" y="3583"/>
                    <a:pt x="7259" y="3656"/>
                    <a:pt x="7314" y="3697"/>
                  </a:cubicBezTo>
                  <a:cubicBezTo>
                    <a:pt x="7323" y="3704"/>
                    <a:pt x="7330" y="3708"/>
                    <a:pt x="7339" y="3709"/>
                  </a:cubicBezTo>
                  <a:cubicBezTo>
                    <a:pt x="7354" y="3700"/>
                    <a:pt x="7366" y="3659"/>
                    <a:pt x="7365" y="3620"/>
                  </a:cubicBezTo>
                  <a:cubicBezTo>
                    <a:pt x="7367" y="3580"/>
                    <a:pt x="7356" y="3546"/>
                    <a:pt x="7342" y="3547"/>
                  </a:cubicBezTo>
                  <a:cubicBezTo>
                    <a:pt x="7341" y="3547"/>
                    <a:pt x="7338" y="3545"/>
                    <a:pt x="7338" y="3546"/>
                  </a:cubicBezTo>
                  <a:cubicBezTo>
                    <a:pt x="7284" y="3517"/>
                    <a:pt x="7235" y="3462"/>
                    <a:pt x="7193" y="3371"/>
                  </a:cubicBezTo>
                  <a:lnTo>
                    <a:pt x="7185" y="3368"/>
                  </a:lnTo>
                  <a:cubicBezTo>
                    <a:pt x="7179" y="3358"/>
                    <a:pt x="7172" y="3355"/>
                    <a:pt x="7165" y="3358"/>
                  </a:cubicBezTo>
                  <a:close/>
                  <a:moveTo>
                    <a:pt x="18815" y="3395"/>
                  </a:moveTo>
                  <a:cubicBezTo>
                    <a:pt x="18817" y="3444"/>
                    <a:pt x="18818" y="3504"/>
                    <a:pt x="18821" y="3571"/>
                  </a:cubicBezTo>
                  <a:lnTo>
                    <a:pt x="18813" y="3573"/>
                  </a:lnTo>
                  <a:cubicBezTo>
                    <a:pt x="18784" y="3629"/>
                    <a:pt x="18751" y="3675"/>
                    <a:pt x="18715" y="3710"/>
                  </a:cubicBezTo>
                  <a:cubicBezTo>
                    <a:pt x="18722" y="3591"/>
                    <a:pt x="18719" y="3491"/>
                    <a:pt x="18718" y="3428"/>
                  </a:cubicBezTo>
                  <a:lnTo>
                    <a:pt x="18705" y="3413"/>
                  </a:lnTo>
                  <a:lnTo>
                    <a:pt x="18815" y="3395"/>
                  </a:lnTo>
                  <a:close/>
                  <a:moveTo>
                    <a:pt x="4777" y="3544"/>
                  </a:moveTo>
                  <a:cubicBezTo>
                    <a:pt x="4571" y="3546"/>
                    <a:pt x="4545" y="3710"/>
                    <a:pt x="4488" y="4019"/>
                  </a:cubicBezTo>
                  <a:lnTo>
                    <a:pt x="4471" y="4101"/>
                  </a:lnTo>
                  <a:cubicBezTo>
                    <a:pt x="4363" y="4679"/>
                    <a:pt x="4115" y="6539"/>
                    <a:pt x="4122" y="6844"/>
                  </a:cubicBezTo>
                  <a:cubicBezTo>
                    <a:pt x="4133" y="7236"/>
                    <a:pt x="4247" y="7271"/>
                    <a:pt x="4389" y="7328"/>
                  </a:cubicBezTo>
                  <a:lnTo>
                    <a:pt x="4444" y="7349"/>
                  </a:lnTo>
                  <a:cubicBezTo>
                    <a:pt x="4641" y="7423"/>
                    <a:pt x="4939" y="7551"/>
                    <a:pt x="5260" y="7698"/>
                  </a:cubicBezTo>
                  <a:cubicBezTo>
                    <a:pt x="5247" y="7845"/>
                    <a:pt x="5231" y="7992"/>
                    <a:pt x="5209" y="8134"/>
                  </a:cubicBezTo>
                  <a:cubicBezTo>
                    <a:pt x="5200" y="8197"/>
                    <a:pt x="5189" y="8254"/>
                    <a:pt x="5183" y="8312"/>
                  </a:cubicBezTo>
                  <a:lnTo>
                    <a:pt x="5116" y="8286"/>
                  </a:lnTo>
                  <a:cubicBezTo>
                    <a:pt x="4859" y="8196"/>
                    <a:pt x="4772" y="8199"/>
                    <a:pt x="4751" y="8236"/>
                  </a:cubicBezTo>
                  <a:cubicBezTo>
                    <a:pt x="4731" y="8273"/>
                    <a:pt x="4727" y="8359"/>
                    <a:pt x="4719" y="8528"/>
                  </a:cubicBezTo>
                  <a:cubicBezTo>
                    <a:pt x="4719" y="8534"/>
                    <a:pt x="4718" y="8538"/>
                    <a:pt x="4717" y="8544"/>
                  </a:cubicBezTo>
                  <a:lnTo>
                    <a:pt x="4716" y="8554"/>
                  </a:lnTo>
                  <a:cubicBezTo>
                    <a:pt x="4703" y="8659"/>
                    <a:pt x="4699" y="8770"/>
                    <a:pt x="4703" y="8878"/>
                  </a:cubicBezTo>
                  <a:cubicBezTo>
                    <a:pt x="4703" y="8896"/>
                    <a:pt x="4709" y="8912"/>
                    <a:pt x="4716" y="8920"/>
                  </a:cubicBezTo>
                  <a:cubicBezTo>
                    <a:pt x="4739" y="8943"/>
                    <a:pt x="4760" y="8959"/>
                    <a:pt x="4786" y="8966"/>
                  </a:cubicBezTo>
                  <a:lnTo>
                    <a:pt x="4806" y="8975"/>
                  </a:lnTo>
                  <a:cubicBezTo>
                    <a:pt x="4945" y="9031"/>
                    <a:pt x="5087" y="9092"/>
                    <a:pt x="5224" y="9162"/>
                  </a:cubicBezTo>
                  <a:cubicBezTo>
                    <a:pt x="5361" y="9233"/>
                    <a:pt x="5504" y="9284"/>
                    <a:pt x="5646" y="9342"/>
                  </a:cubicBezTo>
                  <a:cubicBezTo>
                    <a:pt x="5742" y="9380"/>
                    <a:pt x="5844" y="9412"/>
                    <a:pt x="5944" y="9453"/>
                  </a:cubicBezTo>
                  <a:cubicBezTo>
                    <a:pt x="5957" y="9456"/>
                    <a:pt x="5967" y="9436"/>
                    <a:pt x="5970" y="9409"/>
                  </a:cubicBezTo>
                  <a:cubicBezTo>
                    <a:pt x="5974" y="9372"/>
                    <a:pt x="5977" y="9341"/>
                    <a:pt x="5980" y="9306"/>
                  </a:cubicBezTo>
                  <a:cubicBezTo>
                    <a:pt x="5990" y="9244"/>
                    <a:pt x="5998" y="9174"/>
                    <a:pt x="6004" y="9109"/>
                  </a:cubicBezTo>
                  <a:cubicBezTo>
                    <a:pt x="6011" y="9066"/>
                    <a:pt x="6019" y="9028"/>
                    <a:pt x="6024" y="8983"/>
                  </a:cubicBezTo>
                  <a:cubicBezTo>
                    <a:pt x="6119" y="9023"/>
                    <a:pt x="6214" y="9081"/>
                    <a:pt x="6303" y="9159"/>
                  </a:cubicBezTo>
                  <a:cubicBezTo>
                    <a:pt x="6271" y="9415"/>
                    <a:pt x="6229" y="9663"/>
                    <a:pt x="6179" y="9907"/>
                  </a:cubicBezTo>
                  <a:cubicBezTo>
                    <a:pt x="5937" y="9901"/>
                    <a:pt x="5269" y="9591"/>
                    <a:pt x="4779" y="9358"/>
                  </a:cubicBezTo>
                  <a:cubicBezTo>
                    <a:pt x="4484" y="9224"/>
                    <a:pt x="4272" y="9117"/>
                    <a:pt x="4219" y="9112"/>
                  </a:cubicBezTo>
                  <a:cubicBezTo>
                    <a:pt x="4210" y="9113"/>
                    <a:pt x="4204" y="9126"/>
                    <a:pt x="4198" y="9141"/>
                  </a:cubicBezTo>
                  <a:cubicBezTo>
                    <a:pt x="4177" y="9219"/>
                    <a:pt x="4160" y="9302"/>
                    <a:pt x="4149" y="9389"/>
                  </a:cubicBezTo>
                  <a:cubicBezTo>
                    <a:pt x="4146" y="9418"/>
                    <a:pt x="4143" y="9449"/>
                    <a:pt x="4140" y="9476"/>
                  </a:cubicBezTo>
                  <a:cubicBezTo>
                    <a:pt x="4136" y="9504"/>
                    <a:pt x="4144" y="9526"/>
                    <a:pt x="4157" y="9535"/>
                  </a:cubicBezTo>
                  <a:cubicBezTo>
                    <a:pt x="4342" y="9669"/>
                    <a:pt x="4865" y="9916"/>
                    <a:pt x="5244" y="10092"/>
                  </a:cubicBezTo>
                  <a:cubicBezTo>
                    <a:pt x="5386" y="10161"/>
                    <a:pt x="5502" y="10224"/>
                    <a:pt x="5576" y="10254"/>
                  </a:cubicBezTo>
                  <a:cubicBezTo>
                    <a:pt x="5580" y="10433"/>
                    <a:pt x="5557" y="10570"/>
                    <a:pt x="5529" y="10575"/>
                  </a:cubicBezTo>
                  <a:cubicBezTo>
                    <a:pt x="5500" y="10581"/>
                    <a:pt x="5264" y="10466"/>
                    <a:pt x="5065" y="10369"/>
                  </a:cubicBezTo>
                  <a:cubicBezTo>
                    <a:pt x="4809" y="10223"/>
                    <a:pt x="4546" y="10117"/>
                    <a:pt x="4282" y="10052"/>
                  </a:cubicBezTo>
                  <a:cubicBezTo>
                    <a:pt x="4271" y="10054"/>
                    <a:pt x="4264" y="10068"/>
                    <a:pt x="4260" y="10089"/>
                  </a:cubicBezTo>
                  <a:cubicBezTo>
                    <a:pt x="4247" y="10196"/>
                    <a:pt x="4236" y="10307"/>
                    <a:pt x="4229" y="10417"/>
                  </a:cubicBezTo>
                  <a:cubicBezTo>
                    <a:pt x="4225" y="10464"/>
                    <a:pt x="4220" y="10522"/>
                    <a:pt x="4213" y="10588"/>
                  </a:cubicBezTo>
                  <a:cubicBezTo>
                    <a:pt x="4105" y="10559"/>
                    <a:pt x="3996" y="10655"/>
                    <a:pt x="3936" y="10843"/>
                  </a:cubicBezTo>
                  <a:cubicBezTo>
                    <a:pt x="3817" y="11100"/>
                    <a:pt x="3755" y="11446"/>
                    <a:pt x="3758" y="11801"/>
                  </a:cubicBezTo>
                  <a:cubicBezTo>
                    <a:pt x="3761" y="12001"/>
                    <a:pt x="3805" y="12185"/>
                    <a:pt x="3878" y="12316"/>
                  </a:cubicBezTo>
                  <a:cubicBezTo>
                    <a:pt x="3921" y="12391"/>
                    <a:pt x="3970" y="12442"/>
                    <a:pt x="4025" y="12466"/>
                  </a:cubicBezTo>
                  <a:cubicBezTo>
                    <a:pt x="4080" y="12487"/>
                    <a:pt x="4136" y="12481"/>
                    <a:pt x="4188" y="12442"/>
                  </a:cubicBezTo>
                  <a:cubicBezTo>
                    <a:pt x="4321" y="12334"/>
                    <a:pt x="4419" y="12091"/>
                    <a:pt x="4445" y="11802"/>
                  </a:cubicBezTo>
                  <a:cubicBezTo>
                    <a:pt x="4447" y="11795"/>
                    <a:pt x="4448" y="11785"/>
                    <a:pt x="4448" y="11776"/>
                  </a:cubicBezTo>
                  <a:cubicBezTo>
                    <a:pt x="4479" y="11563"/>
                    <a:pt x="4490" y="11340"/>
                    <a:pt x="4480" y="11118"/>
                  </a:cubicBezTo>
                  <a:cubicBezTo>
                    <a:pt x="4473" y="10868"/>
                    <a:pt x="4387" y="10657"/>
                    <a:pt x="4268" y="10603"/>
                  </a:cubicBezTo>
                  <a:cubicBezTo>
                    <a:pt x="4274" y="10538"/>
                    <a:pt x="4279" y="10485"/>
                    <a:pt x="4284" y="10438"/>
                  </a:cubicBezTo>
                  <a:cubicBezTo>
                    <a:pt x="4292" y="10351"/>
                    <a:pt x="4299" y="10279"/>
                    <a:pt x="4310" y="10162"/>
                  </a:cubicBezTo>
                  <a:cubicBezTo>
                    <a:pt x="4562" y="10238"/>
                    <a:pt x="4812" y="10348"/>
                    <a:pt x="5059" y="10483"/>
                  </a:cubicBezTo>
                  <a:cubicBezTo>
                    <a:pt x="5390" y="10639"/>
                    <a:pt x="5519" y="10700"/>
                    <a:pt x="5549" y="10682"/>
                  </a:cubicBezTo>
                  <a:cubicBezTo>
                    <a:pt x="5614" y="10646"/>
                    <a:pt x="5645" y="10471"/>
                    <a:pt x="5634" y="10205"/>
                  </a:cubicBezTo>
                  <a:cubicBezTo>
                    <a:pt x="5633" y="10182"/>
                    <a:pt x="5623" y="10164"/>
                    <a:pt x="5612" y="10160"/>
                  </a:cubicBezTo>
                  <a:cubicBezTo>
                    <a:pt x="5541" y="10123"/>
                    <a:pt x="5413" y="10064"/>
                    <a:pt x="5258" y="9991"/>
                  </a:cubicBezTo>
                  <a:cubicBezTo>
                    <a:pt x="4899" y="9822"/>
                    <a:pt x="4406" y="9590"/>
                    <a:pt x="4204" y="9456"/>
                  </a:cubicBezTo>
                  <a:cubicBezTo>
                    <a:pt x="4205" y="9444"/>
                    <a:pt x="4206" y="9435"/>
                    <a:pt x="4207" y="9422"/>
                  </a:cubicBezTo>
                  <a:cubicBezTo>
                    <a:pt x="4215" y="9353"/>
                    <a:pt x="4228" y="9286"/>
                    <a:pt x="4243" y="9222"/>
                  </a:cubicBezTo>
                  <a:cubicBezTo>
                    <a:pt x="4312" y="9239"/>
                    <a:pt x="4529" y="9340"/>
                    <a:pt x="4778" y="9456"/>
                  </a:cubicBezTo>
                  <a:cubicBezTo>
                    <a:pt x="5281" y="9694"/>
                    <a:pt x="5971" y="10023"/>
                    <a:pt x="6205" y="10015"/>
                  </a:cubicBezTo>
                  <a:cubicBezTo>
                    <a:pt x="6214" y="10015"/>
                    <a:pt x="6225" y="9999"/>
                    <a:pt x="6230" y="9981"/>
                  </a:cubicBezTo>
                  <a:cubicBezTo>
                    <a:pt x="6287" y="9709"/>
                    <a:pt x="6330" y="9427"/>
                    <a:pt x="6366" y="9140"/>
                  </a:cubicBezTo>
                  <a:cubicBezTo>
                    <a:pt x="6369" y="9115"/>
                    <a:pt x="6365" y="9094"/>
                    <a:pt x="6354" y="9082"/>
                  </a:cubicBezTo>
                  <a:cubicBezTo>
                    <a:pt x="6256" y="8990"/>
                    <a:pt x="6154" y="8920"/>
                    <a:pt x="6048" y="8877"/>
                  </a:cubicBezTo>
                  <a:cubicBezTo>
                    <a:pt x="6052" y="8827"/>
                    <a:pt x="6057" y="8777"/>
                    <a:pt x="6061" y="8739"/>
                  </a:cubicBezTo>
                  <a:cubicBezTo>
                    <a:pt x="6062" y="8715"/>
                    <a:pt x="6055" y="8697"/>
                    <a:pt x="6044" y="8688"/>
                  </a:cubicBezTo>
                  <a:cubicBezTo>
                    <a:pt x="6002" y="8656"/>
                    <a:pt x="5891" y="8599"/>
                    <a:pt x="5790" y="8559"/>
                  </a:cubicBezTo>
                  <a:lnTo>
                    <a:pt x="5659" y="8486"/>
                  </a:lnTo>
                  <a:cubicBezTo>
                    <a:pt x="5671" y="8360"/>
                    <a:pt x="5689" y="8166"/>
                    <a:pt x="5703" y="8013"/>
                  </a:cubicBezTo>
                  <a:lnTo>
                    <a:pt x="5714" y="7900"/>
                  </a:lnTo>
                  <a:cubicBezTo>
                    <a:pt x="5964" y="8020"/>
                    <a:pt x="6172" y="8103"/>
                    <a:pt x="6337" y="8170"/>
                  </a:cubicBezTo>
                  <a:cubicBezTo>
                    <a:pt x="6475" y="8247"/>
                    <a:pt x="6618" y="8283"/>
                    <a:pt x="6761" y="8279"/>
                  </a:cubicBezTo>
                  <a:cubicBezTo>
                    <a:pt x="6919" y="8159"/>
                    <a:pt x="6981" y="7783"/>
                    <a:pt x="7022" y="7427"/>
                  </a:cubicBezTo>
                  <a:lnTo>
                    <a:pt x="7037" y="7270"/>
                  </a:lnTo>
                  <a:cubicBezTo>
                    <a:pt x="7167" y="6122"/>
                    <a:pt x="7292" y="4972"/>
                    <a:pt x="7241" y="4666"/>
                  </a:cubicBezTo>
                  <a:cubicBezTo>
                    <a:pt x="7200" y="4403"/>
                    <a:pt x="6848" y="4255"/>
                    <a:pt x="6396" y="4091"/>
                  </a:cubicBezTo>
                  <a:cubicBezTo>
                    <a:pt x="6284" y="4046"/>
                    <a:pt x="6179" y="4004"/>
                    <a:pt x="6103" y="3973"/>
                  </a:cubicBezTo>
                  <a:cubicBezTo>
                    <a:pt x="5666" y="3782"/>
                    <a:pt x="5222" y="3638"/>
                    <a:pt x="4777" y="3544"/>
                  </a:cubicBezTo>
                  <a:close/>
                  <a:moveTo>
                    <a:pt x="16372" y="3647"/>
                  </a:moveTo>
                  <a:cubicBezTo>
                    <a:pt x="16369" y="3649"/>
                    <a:pt x="16367" y="3653"/>
                    <a:pt x="16364" y="3657"/>
                  </a:cubicBezTo>
                  <a:cubicBezTo>
                    <a:pt x="16326" y="3689"/>
                    <a:pt x="16287" y="3717"/>
                    <a:pt x="16247" y="3736"/>
                  </a:cubicBezTo>
                  <a:cubicBezTo>
                    <a:pt x="16216" y="3750"/>
                    <a:pt x="16188" y="3764"/>
                    <a:pt x="16159" y="3785"/>
                  </a:cubicBezTo>
                  <a:cubicBezTo>
                    <a:pt x="16141" y="3797"/>
                    <a:pt x="16121" y="3818"/>
                    <a:pt x="16105" y="3836"/>
                  </a:cubicBezTo>
                  <a:cubicBezTo>
                    <a:pt x="16083" y="3862"/>
                    <a:pt x="16063" y="3873"/>
                    <a:pt x="16038" y="3881"/>
                  </a:cubicBezTo>
                  <a:cubicBezTo>
                    <a:pt x="16019" y="3884"/>
                    <a:pt x="15997" y="3883"/>
                    <a:pt x="15978" y="3873"/>
                  </a:cubicBezTo>
                  <a:cubicBezTo>
                    <a:pt x="15951" y="3861"/>
                    <a:pt x="15923" y="3862"/>
                    <a:pt x="15896" y="3867"/>
                  </a:cubicBezTo>
                  <a:cubicBezTo>
                    <a:pt x="15857" y="3879"/>
                    <a:pt x="15820" y="3895"/>
                    <a:pt x="15782" y="3920"/>
                  </a:cubicBezTo>
                  <a:cubicBezTo>
                    <a:pt x="15741" y="3948"/>
                    <a:pt x="15699" y="3969"/>
                    <a:pt x="15656" y="3983"/>
                  </a:cubicBezTo>
                  <a:cubicBezTo>
                    <a:pt x="15642" y="3984"/>
                    <a:pt x="15632" y="4011"/>
                    <a:pt x="15633" y="4040"/>
                  </a:cubicBezTo>
                  <a:cubicBezTo>
                    <a:pt x="15634" y="4068"/>
                    <a:pt x="15646" y="4088"/>
                    <a:pt x="15660" y="4088"/>
                  </a:cubicBezTo>
                  <a:cubicBezTo>
                    <a:pt x="15706" y="4073"/>
                    <a:pt x="15751" y="4053"/>
                    <a:pt x="15795" y="4024"/>
                  </a:cubicBezTo>
                  <a:cubicBezTo>
                    <a:pt x="15830" y="4000"/>
                    <a:pt x="15864" y="3986"/>
                    <a:pt x="15900" y="3973"/>
                  </a:cubicBezTo>
                  <a:cubicBezTo>
                    <a:pt x="15922" y="3969"/>
                    <a:pt x="15943" y="3970"/>
                    <a:pt x="15964" y="3982"/>
                  </a:cubicBezTo>
                  <a:cubicBezTo>
                    <a:pt x="15988" y="3991"/>
                    <a:pt x="16013" y="3990"/>
                    <a:pt x="16037" y="3988"/>
                  </a:cubicBezTo>
                  <a:cubicBezTo>
                    <a:pt x="16068" y="3978"/>
                    <a:pt x="16098" y="3962"/>
                    <a:pt x="16125" y="3930"/>
                  </a:cubicBezTo>
                  <a:cubicBezTo>
                    <a:pt x="16140" y="3915"/>
                    <a:pt x="16157" y="3898"/>
                    <a:pt x="16171" y="3888"/>
                  </a:cubicBezTo>
                  <a:cubicBezTo>
                    <a:pt x="16185" y="3877"/>
                    <a:pt x="16227" y="3856"/>
                    <a:pt x="16255" y="3841"/>
                  </a:cubicBezTo>
                  <a:cubicBezTo>
                    <a:pt x="16300" y="3821"/>
                    <a:pt x="16342" y="3789"/>
                    <a:pt x="16385" y="3751"/>
                  </a:cubicBezTo>
                  <a:cubicBezTo>
                    <a:pt x="16399" y="3744"/>
                    <a:pt x="16407" y="3714"/>
                    <a:pt x="16404" y="3686"/>
                  </a:cubicBezTo>
                  <a:cubicBezTo>
                    <a:pt x="16400" y="3658"/>
                    <a:pt x="16386" y="3641"/>
                    <a:pt x="16372" y="3647"/>
                  </a:cubicBezTo>
                  <a:close/>
                  <a:moveTo>
                    <a:pt x="9608" y="3659"/>
                  </a:moveTo>
                  <a:cubicBezTo>
                    <a:pt x="9384" y="4274"/>
                    <a:pt x="9102" y="5045"/>
                    <a:pt x="9102" y="5045"/>
                  </a:cubicBezTo>
                  <a:cubicBezTo>
                    <a:pt x="9100" y="5054"/>
                    <a:pt x="9103" y="5062"/>
                    <a:pt x="9103" y="5071"/>
                  </a:cubicBezTo>
                  <a:cubicBezTo>
                    <a:pt x="9092" y="5322"/>
                    <a:pt x="9076" y="5599"/>
                    <a:pt x="9058" y="5778"/>
                  </a:cubicBezTo>
                  <a:cubicBezTo>
                    <a:pt x="9018" y="5529"/>
                    <a:pt x="8989" y="5273"/>
                    <a:pt x="8968" y="5013"/>
                  </a:cubicBezTo>
                  <a:cubicBezTo>
                    <a:pt x="9056" y="4819"/>
                    <a:pt x="9183" y="4565"/>
                    <a:pt x="9316" y="4300"/>
                  </a:cubicBezTo>
                  <a:cubicBezTo>
                    <a:pt x="9424" y="4108"/>
                    <a:pt x="9509" y="3870"/>
                    <a:pt x="9608" y="3659"/>
                  </a:cubicBezTo>
                  <a:close/>
                  <a:moveTo>
                    <a:pt x="4765" y="3673"/>
                  </a:moveTo>
                  <a:cubicBezTo>
                    <a:pt x="5206" y="3768"/>
                    <a:pt x="5647" y="3909"/>
                    <a:pt x="6081" y="4099"/>
                  </a:cubicBezTo>
                  <a:cubicBezTo>
                    <a:pt x="6158" y="4130"/>
                    <a:pt x="6262" y="4172"/>
                    <a:pt x="6375" y="4217"/>
                  </a:cubicBezTo>
                  <a:cubicBezTo>
                    <a:pt x="6455" y="4250"/>
                    <a:pt x="6549" y="4289"/>
                    <a:pt x="6639" y="4325"/>
                  </a:cubicBezTo>
                  <a:cubicBezTo>
                    <a:pt x="6900" y="4431"/>
                    <a:pt x="7155" y="4565"/>
                    <a:pt x="7183" y="4732"/>
                  </a:cubicBezTo>
                  <a:cubicBezTo>
                    <a:pt x="7233" y="5036"/>
                    <a:pt x="7069" y="6493"/>
                    <a:pt x="6979" y="7275"/>
                  </a:cubicBezTo>
                  <a:lnTo>
                    <a:pt x="6964" y="7438"/>
                  </a:lnTo>
                  <a:cubicBezTo>
                    <a:pt x="6927" y="7768"/>
                    <a:pt x="6872" y="8115"/>
                    <a:pt x="6737" y="8216"/>
                  </a:cubicBezTo>
                  <a:cubicBezTo>
                    <a:pt x="6672" y="8255"/>
                    <a:pt x="5978" y="7937"/>
                    <a:pt x="5422" y="7684"/>
                  </a:cubicBezTo>
                  <a:cubicBezTo>
                    <a:pt x="5041" y="7510"/>
                    <a:pt x="4681" y="7356"/>
                    <a:pt x="4452" y="7264"/>
                  </a:cubicBezTo>
                  <a:lnTo>
                    <a:pt x="4398" y="7241"/>
                  </a:lnTo>
                  <a:cubicBezTo>
                    <a:pt x="4257" y="7193"/>
                    <a:pt x="4179" y="7165"/>
                    <a:pt x="4169" y="6854"/>
                  </a:cubicBezTo>
                  <a:lnTo>
                    <a:pt x="4176" y="6830"/>
                  </a:lnTo>
                  <a:cubicBezTo>
                    <a:pt x="4167" y="6571"/>
                    <a:pt x="4410" y="4726"/>
                    <a:pt x="4505" y="4159"/>
                  </a:cubicBezTo>
                  <a:lnTo>
                    <a:pt x="4522" y="4077"/>
                  </a:lnTo>
                  <a:cubicBezTo>
                    <a:pt x="4581" y="3773"/>
                    <a:pt x="4594" y="3675"/>
                    <a:pt x="4765" y="3673"/>
                  </a:cubicBezTo>
                  <a:close/>
                  <a:moveTo>
                    <a:pt x="18830" y="3702"/>
                  </a:moveTo>
                  <a:cubicBezTo>
                    <a:pt x="18832" y="3763"/>
                    <a:pt x="18834" y="3825"/>
                    <a:pt x="18836" y="3894"/>
                  </a:cubicBezTo>
                  <a:cubicBezTo>
                    <a:pt x="18836" y="3894"/>
                    <a:pt x="18838" y="3895"/>
                    <a:pt x="18832" y="3896"/>
                  </a:cubicBezTo>
                  <a:cubicBezTo>
                    <a:pt x="18801" y="3955"/>
                    <a:pt x="18761" y="4001"/>
                    <a:pt x="18722" y="4035"/>
                  </a:cubicBezTo>
                  <a:cubicBezTo>
                    <a:pt x="18736" y="3972"/>
                    <a:pt x="18734" y="3896"/>
                    <a:pt x="18732" y="3831"/>
                  </a:cubicBezTo>
                  <a:lnTo>
                    <a:pt x="18719" y="3833"/>
                  </a:lnTo>
                  <a:cubicBezTo>
                    <a:pt x="18758" y="3800"/>
                    <a:pt x="18796" y="3756"/>
                    <a:pt x="18830" y="3702"/>
                  </a:cubicBezTo>
                  <a:close/>
                  <a:moveTo>
                    <a:pt x="4897" y="3923"/>
                  </a:moveTo>
                  <a:cubicBezTo>
                    <a:pt x="4718" y="3924"/>
                    <a:pt x="4691" y="4047"/>
                    <a:pt x="4643" y="4304"/>
                  </a:cubicBezTo>
                  <a:lnTo>
                    <a:pt x="4631" y="4380"/>
                  </a:lnTo>
                  <a:cubicBezTo>
                    <a:pt x="4540" y="4854"/>
                    <a:pt x="4338" y="6393"/>
                    <a:pt x="4347" y="6639"/>
                  </a:cubicBezTo>
                  <a:cubicBezTo>
                    <a:pt x="4360" y="6970"/>
                    <a:pt x="4463" y="6991"/>
                    <a:pt x="4583" y="7039"/>
                  </a:cubicBezTo>
                  <a:lnTo>
                    <a:pt x="4633" y="7059"/>
                  </a:lnTo>
                  <a:cubicBezTo>
                    <a:pt x="4830" y="7134"/>
                    <a:pt x="5125" y="7277"/>
                    <a:pt x="5463" y="7432"/>
                  </a:cubicBezTo>
                  <a:cubicBezTo>
                    <a:pt x="5802" y="7586"/>
                    <a:pt x="6073" y="7706"/>
                    <a:pt x="6274" y="7787"/>
                  </a:cubicBezTo>
                  <a:cubicBezTo>
                    <a:pt x="6388" y="7852"/>
                    <a:pt x="6510" y="7888"/>
                    <a:pt x="6630" y="7885"/>
                  </a:cubicBezTo>
                  <a:cubicBezTo>
                    <a:pt x="6768" y="7787"/>
                    <a:pt x="6816" y="7473"/>
                    <a:pt x="6850" y="7178"/>
                  </a:cubicBezTo>
                  <a:lnTo>
                    <a:pt x="6863" y="7039"/>
                  </a:lnTo>
                  <a:cubicBezTo>
                    <a:pt x="6970" y="6097"/>
                    <a:pt x="7067" y="5117"/>
                    <a:pt x="7027" y="4903"/>
                  </a:cubicBezTo>
                  <a:cubicBezTo>
                    <a:pt x="6987" y="4690"/>
                    <a:pt x="6685" y="4552"/>
                    <a:pt x="6292" y="4408"/>
                  </a:cubicBezTo>
                  <a:cubicBezTo>
                    <a:pt x="6195" y="4369"/>
                    <a:pt x="6105" y="4332"/>
                    <a:pt x="6040" y="4306"/>
                  </a:cubicBezTo>
                  <a:cubicBezTo>
                    <a:pt x="5662" y="4139"/>
                    <a:pt x="5281" y="4010"/>
                    <a:pt x="4897" y="3923"/>
                  </a:cubicBezTo>
                  <a:close/>
                  <a:moveTo>
                    <a:pt x="18846" y="4027"/>
                  </a:moveTo>
                  <a:cubicBezTo>
                    <a:pt x="18848" y="4090"/>
                    <a:pt x="18850" y="4152"/>
                    <a:pt x="18852" y="4219"/>
                  </a:cubicBezTo>
                  <a:cubicBezTo>
                    <a:pt x="18820" y="4280"/>
                    <a:pt x="18782" y="4326"/>
                    <a:pt x="18741" y="4359"/>
                  </a:cubicBezTo>
                  <a:cubicBezTo>
                    <a:pt x="18751" y="4292"/>
                    <a:pt x="18746" y="4223"/>
                    <a:pt x="18743" y="4156"/>
                  </a:cubicBezTo>
                  <a:lnTo>
                    <a:pt x="18730" y="4158"/>
                  </a:lnTo>
                  <a:cubicBezTo>
                    <a:pt x="18772" y="4124"/>
                    <a:pt x="18810" y="4082"/>
                    <a:pt x="18846" y="4027"/>
                  </a:cubicBezTo>
                  <a:close/>
                  <a:moveTo>
                    <a:pt x="4896" y="4032"/>
                  </a:moveTo>
                  <a:cubicBezTo>
                    <a:pt x="4941" y="4033"/>
                    <a:pt x="5079" y="4067"/>
                    <a:pt x="5245" y="4119"/>
                  </a:cubicBezTo>
                  <a:cubicBezTo>
                    <a:pt x="5290" y="4242"/>
                    <a:pt x="5385" y="4503"/>
                    <a:pt x="5502" y="4840"/>
                  </a:cubicBezTo>
                  <a:cubicBezTo>
                    <a:pt x="5962" y="6167"/>
                    <a:pt x="6418" y="7474"/>
                    <a:pt x="6583" y="7785"/>
                  </a:cubicBezTo>
                  <a:cubicBezTo>
                    <a:pt x="6376" y="7730"/>
                    <a:pt x="6172" y="7646"/>
                    <a:pt x="5970" y="7546"/>
                  </a:cubicBezTo>
                  <a:cubicBezTo>
                    <a:pt x="5877" y="7275"/>
                    <a:pt x="5699" y="6737"/>
                    <a:pt x="5514" y="6163"/>
                  </a:cubicBezTo>
                  <a:cubicBezTo>
                    <a:pt x="5239" y="5309"/>
                    <a:pt x="4928" y="4343"/>
                    <a:pt x="4812" y="4041"/>
                  </a:cubicBezTo>
                  <a:cubicBezTo>
                    <a:pt x="4839" y="4030"/>
                    <a:pt x="4868" y="4031"/>
                    <a:pt x="4896" y="4032"/>
                  </a:cubicBezTo>
                  <a:close/>
                  <a:moveTo>
                    <a:pt x="18050" y="4065"/>
                  </a:moveTo>
                  <a:cubicBezTo>
                    <a:pt x="18052" y="4101"/>
                    <a:pt x="18054" y="4137"/>
                    <a:pt x="18055" y="4179"/>
                  </a:cubicBezTo>
                  <a:cubicBezTo>
                    <a:pt x="18055" y="4179"/>
                    <a:pt x="18057" y="4179"/>
                    <a:pt x="18050" y="4180"/>
                  </a:cubicBezTo>
                  <a:cubicBezTo>
                    <a:pt x="18020" y="4237"/>
                    <a:pt x="17986" y="4283"/>
                    <a:pt x="17949" y="4317"/>
                  </a:cubicBezTo>
                  <a:cubicBezTo>
                    <a:pt x="17946" y="4221"/>
                    <a:pt x="17942" y="4138"/>
                    <a:pt x="17940" y="4082"/>
                  </a:cubicBezTo>
                  <a:cubicBezTo>
                    <a:pt x="17977" y="4076"/>
                    <a:pt x="18014" y="4071"/>
                    <a:pt x="18050" y="4065"/>
                  </a:cubicBezTo>
                  <a:close/>
                  <a:moveTo>
                    <a:pt x="4769" y="4086"/>
                  </a:moveTo>
                  <a:cubicBezTo>
                    <a:pt x="4880" y="4371"/>
                    <a:pt x="5197" y="5349"/>
                    <a:pt x="5475" y="6210"/>
                  </a:cubicBezTo>
                  <a:cubicBezTo>
                    <a:pt x="5642" y="6727"/>
                    <a:pt x="5797" y="7217"/>
                    <a:pt x="5896" y="7508"/>
                  </a:cubicBezTo>
                  <a:lnTo>
                    <a:pt x="5478" y="7320"/>
                  </a:lnTo>
                  <a:lnTo>
                    <a:pt x="5016" y="7107"/>
                  </a:lnTo>
                  <a:cubicBezTo>
                    <a:pt x="4891" y="6694"/>
                    <a:pt x="4646" y="5811"/>
                    <a:pt x="4547" y="5359"/>
                  </a:cubicBezTo>
                  <a:lnTo>
                    <a:pt x="4540" y="5338"/>
                  </a:lnTo>
                  <a:cubicBezTo>
                    <a:pt x="4592" y="4964"/>
                    <a:pt x="4648" y="4610"/>
                    <a:pt x="4685" y="4411"/>
                  </a:cubicBezTo>
                  <a:lnTo>
                    <a:pt x="4696" y="4345"/>
                  </a:lnTo>
                  <a:cubicBezTo>
                    <a:pt x="4708" y="4247"/>
                    <a:pt x="4734" y="4158"/>
                    <a:pt x="4769" y="4086"/>
                  </a:cubicBezTo>
                  <a:close/>
                  <a:moveTo>
                    <a:pt x="5321" y="4140"/>
                  </a:moveTo>
                  <a:cubicBezTo>
                    <a:pt x="5577" y="4222"/>
                    <a:pt x="5880" y="4327"/>
                    <a:pt x="6031" y="4401"/>
                  </a:cubicBezTo>
                  <a:cubicBezTo>
                    <a:pt x="6099" y="4429"/>
                    <a:pt x="6186" y="4464"/>
                    <a:pt x="6287" y="4505"/>
                  </a:cubicBezTo>
                  <a:lnTo>
                    <a:pt x="6500" y="4592"/>
                  </a:lnTo>
                  <a:cubicBezTo>
                    <a:pt x="6725" y="4683"/>
                    <a:pt x="6956" y="4801"/>
                    <a:pt x="6981" y="4937"/>
                  </a:cubicBezTo>
                  <a:cubicBezTo>
                    <a:pt x="7026" y="5181"/>
                    <a:pt x="6890" y="6379"/>
                    <a:pt x="6816" y="7020"/>
                  </a:cubicBezTo>
                  <a:lnTo>
                    <a:pt x="6804" y="7151"/>
                  </a:lnTo>
                  <a:cubicBezTo>
                    <a:pt x="6791" y="7387"/>
                    <a:pt x="6733" y="7600"/>
                    <a:pt x="6643" y="7748"/>
                  </a:cubicBezTo>
                  <a:cubicBezTo>
                    <a:pt x="6522" y="7603"/>
                    <a:pt x="5885" y="5767"/>
                    <a:pt x="5543" y="4777"/>
                  </a:cubicBezTo>
                  <a:cubicBezTo>
                    <a:pt x="5447" y="4501"/>
                    <a:pt x="5372" y="4280"/>
                    <a:pt x="5321" y="4140"/>
                  </a:cubicBezTo>
                  <a:close/>
                  <a:moveTo>
                    <a:pt x="8409" y="4146"/>
                  </a:moveTo>
                  <a:cubicBezTo>
                    <a:pt x="8451" y="4213"/>
                    <a:pt x="8486" y="4261"/>
                    <a:pt x="8542" y="4345"/>
                  </a:cubicBezTo>
                  <a:cubicBezTo>
                    <a:pt x="8528" y="4359"/>
                    <a:pt x="8518" y="4370"/>
                    <a:pt x="8498" y="4388"/>
                  </a:cubicBezTo>
                  <a:cubicBezTo>
                    <a:pt x="8437" y="4454"/>
                    <a:pt x="8373" y="4512"/>
                    <a:pt x="8308" y="4563"/>
                  </a:cubicBezTo>
                  <a:cubicBezTo>
                    <a:pt x="8344" y="4454"/>
                    <a:pt x="8380" y="4304"/>
                    <a:pt x="8409" y="4146"/>
                  </a:cubicBezTo>
                  <a:close/>
                  <a:moveTo>
                    <a:pt x="18063" y="4301"/>
                  </a:moveTo>
                  <a:cubicBezTo>
                    <a:pt x="18065" y="4356"/>
                    <a:pt x="18067" y="4415"/>
                    <a:pt x="18069" y="4476"/>
                  </a:cubicBezTo>
                  <a:cubicBezTo>
                    <a:pt x="18069" y="4476"/>
                    <a:pt x="18072" y="4476"/>
                    <a:pt x="18065" y="4477"/>
                  </a:cubicBezTo>
                  <a:cubicBezTo>
                    <a:pt x="18034" y="4536"/>
                    <a:pt x="17998" y="4583"/>
                    <a:pt x="17959" y="4616"/>
                  </a:cubicBezTo>
                  <a:cubicBezTo>
                    <a:pt x="17961" y="4555"/>
                    <a:pt x="17955" y="4493"/>
                    <a:pt x="17952" y="4432"/>
                  </a:cubicBezTo>
                  <a:cubicBezTo>
                    <a:pt x="17992" y="4401"/>
                    <a:pt x="18029" y="4355"/>
                    <a:pt x="18063" y="4301"/>
                  </a:cubicBezTo>
                  <a:close/>
                  <a:moveTo>
                    <a:pt x="18857" y="4342"/>
                  </a:moveTo>
                  <a:lnTo>
                    <a:pt x="18863" y="4534"/>
                  </a:lnTo>
                  <a:cubicBezTo>
                    <a:pt x="18829" y="4596"/>
                    <a:pt x="18790" y="4648"/>
                    <a:pt x="18748" y="4684"/>
                  </a:cubicBezTo>
                  <a:cubicBezTo>
                    <a:pt x="18763" y="4606"/>
                    <a:pt x="18762" y="4540"/>
                    <a:pt x="18759" y="4471"/>
                  </a:cubicBezTo>
                  <a:lnTo>
                    <a:pt x="18741" y="4474"/>
                  </a:lnTo>
                  <a:cubicBezTo>
                    <a:pt x="18783" y="4441"/>
                    <a:pt x="18821" y="4398"/>
                    <a:pt x="18857" y="4342"/>
                  </a:cubicBezTo>
                  <a:close/>
                  <a:moveTo>
                    <a:pt x="18078" y="4598"/>
                  </a:moveTo>
                  <a:cubicBezTo>
                    <a:pt x="18080" y="4654"/>
                    <a:pt x="18082" y="4713"/>
                    <a:pt x="18084" y="4774"/>
                  </a:cubicBezTo>
                  <a:lnTo>
                    <a:pt x="18080" y="4774"/>
                  </a:lnTo>
                  <a:cubicBezTo>
                    <a:pt x="18048" y="4835"/>
                    <a:pt x="18010" y="4880"/>
                    <a:pt x="17969" y="4913"/>
                  </a:cubicBezTo>
                  <a:cubicBezTo>
                    <a:pt x="17971" y="4852"/>
                    <a:pt x="17970" y="4790"/>
                    <a:pt x="17967" y="4721"/>
                  </a:cubicBezTo>
                  <a:cubicBezTo>
                    <a:pt x="18006" y="4689"/>
                    <a:pt x="18044" y="4652"/>
                    <a:pt x="18078" y="4598"/>
                  </a:cubicBezTo>
                  <a:close/>
                  <a:moveTo>
                    <a:pt x="18872" y="4656"/>
                  </a:moveTo>
                  <a:lnTo>
                    <a:pt x="18879" y="4849"/>
                  </a:lnTo>
                  <a:cubicBezTo>
                    <a:pt x="18844" y="4913"/>
                    <a:pt x="18803" y="4973"/>
                    <a:pt x="18760" y="5008"/>
                  </a:cubicBezTo>
                  <a:cubicBezTo>
                    <a:pt x="18778" y="4936"/>
                    <a:pt x="18777" y="4865"/>
                    <a:pt x="18774" y="4794"/>
                  </a:cubicBezTo>
                  <a:lnTo>
                    <a:pt x="18752" y="4789"/>
                  </a:lnTo>
                  <a:cubicBezTo>
                    <a:pt x="18795" y="4759"/>
                    <a:pt x="18836" y="4713"/>
                    <a:pt x="18872" y="4656"/>
                  </a:cubicBezTo>
                  <a:close/>
                  <a:moveTo>
                    <a:pt x="11849" y="4795"/>
                  </a:moveTo>
                  <a:cubicBezTo>
                    <a:pt x="11852" y="4861"/>
                    <a:pt x="11854" y="4924"/>
                    <a:pt x="11857" y="4989"/>
                  </a:cubicBezTo>
                  <a:lnTo>
                    <a:pt x="11790" y="5042"/>
                  </a:lnTo>
                  <a:cubicBezTo>
                    <a:pt x="11789" y="5021"/>
                    <a:pt x="11789" y="5002"/>
                    <a:pt x="11788" y="4981"/>
                  </a:cubicBezTo>
                  <a:cubicBezTo>
                    <a:pt x="11787" y="4935"/>
                    <a:pt x="11783" y="4891"/>
                    <a:pt x="11775" y="4850"/>
                  </a:cubicBezTo>
                  <a:lnTo>
                    <a:pt x="11849" y="4795"/>
                  </a:lnTo>
                  <a:close/>
                  <a:moveTo>
                    <a:pt x="14939" y="4847"/>
                  </a:moveTo>
                  <a:cubicBezTo>
                    <a:pt x="14927" y="4859"/>
                    <a:pt x="14924" y="4892"/>
                    <a:pt x="14929" y="4920"/>
                  </a:cubicBezTo>
                  <a:cubicBezTo>
                    <a:pt x="14944" y="4989"/>
                    <a:pt x="15010" y="5226"/>
                    <a:pt x="15046" y="5343"/>
                  </a:cubicBezTo>
                  <a:cubicBezTo>
                    <a:pt x="15053" y="5357"/>
                    <a:pt x="15064" y="5362"/>
                    <a:pt x="15073" y="5355"/>
                  </a:cubicBezTo>
                  <a:cubicBezTo>
                    <a:pt x="15077" y="5357"/>
                    <a:pt x="15077" y="5356"/>
                    <a:pt x="15081" y="5354"/>
                  </a:cubicBezTo>
                  <a:cubicBezTo>
                    <a:pt x="15093" y="5337"/>
                    <a:pt x="15099" y="5307"/>
                    <a:pt x="15092" y="5283"/>
                  </a:cubicBezTo>
                  <a:cubicBezTo>
                    <a:pt x="15055" y="5164"/>
                    <a:pt x="14991" y="4934"/>
                    <a:pt x="14975" y="4878"/>
                  </a:cubicBezTo>
                  <a:cubicBezTo>
                    <a:pt x="14970" y="4853"/>
                    <a:pt x="14956" y="4838"/>
                    <a:pt x="14943" y="4847"/>
                  </a:cubicBezTo>
                  <a:cubicBezTo>
                    <a:pt x="14942" y="4848"/>
                    <a:pt x="14940" y="4846"/>
                    <a:pt x="14939" y="4847"/>
                  </a:cubicBezTo>
                  <a:close/>
                  <a:moveTo>
                    <a:pt x="11737" y="4866"/>
                  </a:moveTo>
                  <a:cubicBezTo>
                    <a:pt x="11738" y="4898"/>
                    <a:pt x="11739" y="4928"/>
                    <a:pt x="11740" y="4962"/>
                  </a:cubicBezTo>
                  <a:cubicBezTo>
                    <a:pt x="11742" y="4995"/>
                    <a:pt x="11742" y="5025"/>
                    <a:pt x="11744" y="5058"/>
                  </a:cubicBezTo>
                  <a:cubicBezTo>
                    <a:pt x="11699" y="5090"/>
                    <a:pt x="11651" y="5123"/>
                    <a:pt x="11606" y="5149"/>
                  </a:cubicBezTo>
                  <a:cubicBezTo>
                    <a:pt x="11601" y="5085"/>
                    <a:pt x="11596" y="5021"/>
                    <a:pt x="11595" y="4957"/>
                  </a:cubicBezTo>
                  <a:cubicBezTo>
                    <a:pt x="11642" y="4928"/>
                    <a:pt x="11689" y="4901"/>
                    <a:pt x="11737" y="4866"/>
                  </a:cubicBezTo>
                  <a:close/>
                  <a:moveTo>
                    <a:pt x="18093" y="4895"/>
                  </a:moveTo>
                  <a:cubicBezTo>
                    <a:pt x="18094" y="4937"/>
                    <a:pt x="18095" y="4976"/>
                    <a:pt x="18097" y="5018"/>
                  </a:cubicBezTo>
                  <a:cubicBezTo>
                    <a:pt x="18098" y="5034"/>
                    <a:pt x="18099" y="5055"/>
                    <a:pt x="18099" y="5071"/>
                  </a:cubicBezTo>
                  <a:cubicBezTo>
                    <a:pt x="18099" y="5071"/>
                    <a:pt x="18099" y="5071"/>
                    <a:pt x="18094" y="5071"/>
                  </a:cubicBezTo>
                  <a:cubicBezTo>
                    <a:pt x="18062" y="5133"/>
                    <a:pt x="18021" y="5187"/>
                    <a:pt x="17980" y="5221"/>
                  </a:cubicBezTo>
                  <a:lnTo>
                    <a:pt x="17974" y="5028"/>
                  </a:lnTo>
                  <a:cubicBezTo>
                    <a:pt x="18016" y="4994"/>
                    <a:pt x="18057" y="4952"/>
                    <a:pt x="18093" y="4895"/>
                  </a:cubicBezTo>
                  <a:close/>
                  <a:moveTo>
                    <a:pt x="7597" y="4926"/>
                  </a:moveTo>
                  <a:cubicBezTo>
                    <a:pt x="7563" y="4928"/>
                    <a:pt x="7535" y="4935"/>
                    <a:pt x="7516" y="4949"/>
                  </a:cubicBezTo>
                  <a:cubicBezTo>
                    <a:pt x="7509" y="4944"/>
                    <a:pt x="7502" y="4945"/>
                    <a:pt x="7497" y="4953"/>
                  </a:cubicBezTo>
                  <a:cubicBezTo>
                    <a:pt x="7495" y="4960"/>
                    <a:pt x="7494" y="4968"/>
                    <a:pt x="7495" y="4976"/>
                  </a:cubicBezTo>
                  <a:cubicBezTo>
                    <a:pt x="7417" y="5124"/>
                    <a:pt x="7342" y="6039"/>
                    <a:pt x="7382" y="6164"/>
                  </a:cubicBezTo>
                  <a:cubicBezTo>
                    <a:pt x="7453" y="6243"/>
                    <a:pt x="7531" y="6291"/>
                    <a:pt x="7611" y="6308"/>
                  </a:cubicBezTo>
                  <a:cubicBezTo>
                    <a:pt x="7895" y="6423"/>
                    <a:pt x="8345" y="6526"/>
                    <a:pt x="8421" y="6471"/>
                  </a:cubicBezTo>
                  <a:cubicBezTo>
                    <a:pt x="8473" y="6408"/>
                    <a:pt x="8465" y="5737"/>
                    <a:pt x="8453" y="5514"/>
                  </a:cubicBezTo>
                  <a:cubicBezTo>
                    <a:pt x="8438" y="5237"/>
                    <a:pt x="8411" y="5188"/>
                    <a:pt x="8389" y="5178"/>
                  </a:cubicBezTo>
                  <a:cubicBezTo>
                    <a:pt x="8369" y="5169"/>
                    <a:pt x="7834" y="4915"/>
                    <a:pt x="7597" y="4926"/>
                  </a:cubicBezTo>
                  <a:close/>
                  <a:moveTo>
                    <a:pt x="18883" y="4981"/>
                  </a:moveTo>
                  <a:cubicBezTo>
                    <a:pt x="18886" y="5046"/>
                    <a:pt x="18887" y="5112"/>
                    <a:pt x="18890" y="5173"/>
                  </a:cubicBezTo>
                  <a:cubicBezTo>
                    <a:pt x="18855" y="5238"/>
                    <a:pt x="18815" y="5282"/>
                    <a:pt x="18771" y="5315"/>
                  </a:cubicBezTo>
                  <a:cubicBezTo>
                    <a:pt x="18794" y="5248"/>
                    <a:pt x="18789" y="5183"/>
                    <a:pt x="18785" y="5110"/>
                  </a:cubicBezTo>
                  <a:lnTo>
                    <a:pt x="18764" y="5113"/>
                  </a:lnTo>
                  <a:cubicBezTo>
                    <a:pt x="18807" y="5083"/>
                    <a:pt x="18847" y="5038"/>
                    <a:pt x="18883" y="4981"/>
                  </a:cubicBezTo>
                  <a:close/>
                  <a:moveTo>
                    <a:pt x="11540" y="4983"/>
                  </a:moveTo>
                  <a:cubicBezTo>
                    <a:pt x="11548" y="5044"/>
                    <a:pt x="11552" y="5104"/>
                    <a:pt x="11555" y="5165"/>
                  </a:cubicBezTo>
                  <a:cubicBezTo>
                    <a:pt x="11512" y="5186"/>
                    <a:pt x="11467" y="5213"/>
                    <a:pt x="11424" y="5230"/>
                  </a:cubicBezTo>
                  <a:cubicBezTo>
                    <a:pt x="11419" y="5178"/>
                    <a:pt x="11418" y="5124"/>
                    <a:pt x="11419" y="5071"/>
                  </a:cubicBezTo>
                  <a:cubicBezTo>
                    <a:pt x="11460" y="5053"/>
                    <a:pt x="11499" y="5023"/>
                    <a:pt x="11540" y="4983"/>
                  </a:cubicBezTo>
                  <a:close/>
                  <a:moveTo>
                    <a:pt x="7684" y="5012"/>
                  </a:moveTo>
                  <a:cubicBezTo>
                    <a:pt x="7860" y="5039"/>
                    <a:pt x="8136" y="5144"/>
                    <a:pt x="8350" y="5244"/>
                  </a:cubicBezTo>
                  <a:cubicBezTo>
                    <a:pt x="8243" y="5470"/>
                    <a:pt x="8040" y="5833"/>
                    <a:pt x="7923" y="5811"/>
                  </a:cubicBezTo>
                  <a:cubicBezTo>
                    <a:pt x="7863" y="5772"/>
                    <a:pt x="7813" y="5690"/>
                    <a:pt x="7781" y="5580"/>
                  </a:cubicBezTo>
                  <a:cubicBezTo>
                    <a:pt x="7768" y="5547"/>
                    <a:pt x="7756" y="5513"/>
                    <a:pt x="7743" y="5485"/>
                  </a:cubicBezTo>
                  <a:cubicBezTo>
                    <a:pt x="7706" y="5404"/>
                    <a:pt x="7669" y="5312"/>
                    <a:pt x="7634" y="5221"/>
                  </a:cubicBezTo>
                  <a:cubicBezTo>
                    <a:pt x="7599" y="5131"/>
                    <a:pt x="7578" y="5080"/>
                    <a:pt x="7549" y="5013"/>
                  </a:cubicBezTo>
                  <a:cubicBezTo>
                    <a:pt x="7579" y="5002"/>
                    <a:pt x="7626" y="5002"/>
                    <a:pt x="7684" y="5012"/>
                  </a:cubicBezTo>
                  <a:close/>
                  <a:moveTo>
                    <a:pt x="7513" y="5050"/>
                  </a:moveTo>
                  <a:cubicBezTo>
                    <a:pt x="7543" y="5121"/>
                    <a:pt x="7578" y="5198"/>
                    <a:pt x="7604" y="5273"/>
                  </a:cubicBezTo>
                  <a:cubicBezTo>
                    <a:pt x="7629" y="5348"/>
                    <a:pt x="7676" y="5457"/>
                    <a:pt x="7713" y="5541"/>
                  </a:cubicBezTo>
                  <a:lnTo>
                    <a:pt x="7729" y="5578"/>
                  </a:lnTo>
                  <a:cubicBezTo>
                    <a:pt x="7611" y="5703"/>
                    <a:pt x="7502" y="5862"/>
                    <a:pt x="7405" y="6050"/>
                  </a:cubicBezTo>
                  <a:cubicBezTo>
                    <a:pt x="7401" y="5827"/>
                    <a:pt x="7460" y="5179"/>
                    <a:pt x="7513" y="5050"/>
                  </a:cubicBezTo>
                  <a:close/>
                  <a:moveTo>
                    <a:pt x="11373" y="5096"/>
                  </a:moveTo>
                  <a:cubicBezTo>
                    <a:pt x="11372" y="5154"/>
                    <a:pt x="11374" y="5204"/>
                    <a:pt x="11378" y="5262"/>
                  </a:cubicBezTo>
                  <a:cubicBezTo>
                    <a:pt x="11340" y="5267"/>
                    <a:pt x="11302" y="5274"/>
                    <a:pt x="11264" y="5280"/>
                  </a:cubicBezTo>
                  <a:lnTo>
                    <a:pt x="11260" y="5289"/>
                  </a:lnTo>
                  <a:cubicBezTo>
                    <a:pt x="11262" y="5235"/>
                    <a:pt x="11264" y="5184"/>
                    <a:pt x="11262" y="5129"/>
                  </a:cubicBezTo>
                  <a:cubicBezTo>
                    <a:pt x="11299" y="5120"/>
                    <a:pt x="11334" y="5101"/>
                    <a:pt x="11373" y="5096"/>
                  </a:cubicBezTo>
                  <a:close/>
                  <a:moveTo>
                    <a:pt x="11852" y="5104"/>
                  </a:moveTo>
                  <a:cubicBezTo>
                    <a:pt x="11851" y="5444"/>
                    <a:pt x="11835" y="5782"/>
                    <a:pt x="11802" y="6116"/>
                  </a:cubicBezTo>
                  <a:cubicBezTo>
                    <a:pt x="11703" y="6261"/>
                    <a:pt x="11285" y="6473"/>
                    <a:pt x="11132" y="6285"/>
                  </a:cubicBezTo>
                  <a:cubicBezTo>
                    <a:pt x="11115" y="6222"/>
                    <a:pt x="11101" y="6159"/>
                    <a:pt x="11082" y="6090"/>
                  </a:cubicBezTo>
                  <a:cubicBezTo>
                    <a:pt x="11030" y="5867"/>
                    <a:pt x="10982" y="5641"/>
                    <a:pt x="10943" y="5407"/>
                  </a:cubicBezTo>
                  <a:cubicBezTo>
                    <a:pt x="11040" y="5420"/>
                    <a:pt x="11141" y="5421"/>
                    <a:pt x="11238" y="5407"/>
                  </a:cubicBezTo>
                  <a:cubicBezTo>
                    <a:pt x="11450" y="5375"/>
                    <a:pt x="11655" y="5271"/>
                    <a:pt x="11852" y="5104"/>
                  </a:cubicBezTo>
                  <a:close/>
                  <a:moveTo>
                    <a:pt x="11206" y="5129"/>
                  </a:moveTo>
                  <a:cubicBezTo>
                    <a:pt x="11211" y="5182"/>
                    <a:pt x="11214" y="5233"/>
                    <a:pt x="11213" y="5288"/>
                  </a:cubicBezTo>
                  <a:cubicBezTo>
                    <a:pt x="11175" y="5293"/>
                    <a:pt x="11136" y="5298"/>
                    <a:pt x="11097" y="5304"/>
                  </a:cubicBezTo>
                  <a:cubicBezTo>
                    <a:pt x="11100" y="5250"/>
                    <a:pt x="11099" y="5200"/>
                    <a:pt x="11092" y="5147"/>
                  </a:cubicBezTo>
                  <a:lnTo>
                    <a:pt x="11130" y="5141"/>
                  </a:lnTo>
                  <a:cubicBezTo>
                    <a:pt x="11156" y="5137"/>
                    <a:pt x="11181" y="5133"/>
                    <a:pt x="11206" y="5129"/>
                  </a:cubicBezTo>
                  <a:close/>
                  <a:moveTo>
                    <a:pt x="10912" y="5155"/>
                  </a:moveTo>
                  <a:cubicBezTo>
                    <a:pt x="10955" y="5159"/>
                    <a:pt x="10994" y="5170"/>
                    <a:pt x="11037" y="5163"/>
                  </a:cubicBezTo>
                  <a:cubicBezTo>
                    <a:pt x="11043" y="5210"/>
                    <a:pt x="11045" y="5256"/>
                    <a:pt x="11042" y="5304"/>
                  </a:cubicBezTo>
                  <a:lnTo>
                    <a:pt x="10934" y="5302"/>
                  </a:lnTo>
                  <a:lnTo>
                    <a:pt x="10930" y="5302"/>
                  </a:lnTo>
                  <a:lnTo>
                    <a:pt x="10912" y="5155"/>
                  </a:lnTo>
                  <a:close/>
                  <a:moveTo>
                    <a:pt x="15881" y="5167"/>
                  </a:moveTo>
                  <a:cubicBezTo>
                    <a:pt x="15763" y="5172"/>
                    <a:pt x="15645" y="5219"/>
                    <a:pt x="15533" y="5313"/>
                  </a:cubicBezTo>
                  <a:cubicBezTo>
                    <a:pt x="15220" y="5555"/>
                    <a:pt x="14990" y="6113"/>
                    <a:pt x="14926" y="6788"/>
                  </a:cubicBezTo>
                  <a:cubicBezTo>
                    <a:pt x="14849" y="7527"/>
                    <a:pt x="14941" y="8376"/>
                    <a:pt x="15146" y="8807"/>
                  </a:cubicBezTo>
                  <a:cubicBezTo>
                    <a:pt x="15395" y="9265"/>
                    <a:pt x="15727" y="9492"/>
                    <a:pt x="16058" y="9421"/>
                  </a:cubicBezTo>
                  <a:cubicBezTo>
                    <a:pt x="16213" y="9400"/>
                    <a:pt x="16362" y="9318"/>
                    <a:pt x="16504" y="9187"/>
                  </a:cubicBezTo>
                  <a:cubicBezTo>
                    <a:pt x="16837" y="8915"/>
                    <a:pt x="17045" y="8225"/>
                    <a:pt x="17009" y="7491"/>
                  </a:cubicBezTo>
                  <a:cubicBezTo>
                    <a:pt x="16985" y="6679"/>
                    <a:pt x="16776" y="5929"/>
                    <a:pt x="16446" y="5478"/>
                  </a:cubicBezTo>
                  <a:cubicBezTo>
                    <a:pt x="16309" y="5301"/>
                    <a:pt x="16156" y="5203"/>
                    <a:pt x="15999" y="5175"/>
                  </a:cubicBezTo>
                  <a:cubicBezTo>
                    <a:pt x="15960" y="5168"/>
                    <a:pt x="15921" y="5165"/>
                    <a:pt x="15881" y="5167"/>
                  </a:cubicBezTo>
                  <a:close/>
                  <a:moveTo>
                    <a:pt x="9164" y="5191"/>
                  </a:moveTo>
                  <a:cubicBezTo>
                    <a:pt x="9237" y="5252"/>
                    <a:pt x="9295" y="5291"/>
                    <a:pt x="9391" y="5365"/>
                  </a:cubicBezTo>
                  <a:cubicBezTo>
                    <a:pt x="9373" y="5396"/>
                    <a:pt x="9362" y="5421"/>
                    <a:pt x="9338" y="5464"/>
                  </a:cubicBezTo>
                  <a:cubicBezTo>
                    <a:pt x="9262" y="5606"/>
                    <a:pt x="9182" y="5739"/>
                    <a:pt x="9099" y="5862"/>
                  </a:cubicBezTo>
                  <a:cubicBezTo>
                    <a:pt x="9130" y="5680"/>
                    <a:pt x="9153" y="5438"/>
                    <a:pt x="9164" y="5191"/>
                  </a:cubicBezTo>
                  <a:close/>
                  <a:moveTo>
                    <a:pt x="18103" y="5194"/>
                  </a:moveTo>
                  <a:lnTo>
                    <a:pt x="18109" y="5368"/>
                  </a:lnTo>
                  <a:cubicBezTo>
                    <a:pt x="18076" y="5431"/>
                    <a:pt x="18037" y="5485"/>
                    <a:pt x="17995" y="5519"/>
                  </a:cubicBezTo>
                  <a:cubicBezTo>
                    <a:pt x="18000" y="5461"/>
                    <a:pt x="17996" y="5392"/>
                    <a:pt x="17992" y="5325"/>
                  </a:cubicBezTo>
                  <a:lnTo>
                    <a:pt x="17984" y="5326"/>
                  </a:lnTo>
                  <a:cubicBezTo>
                    <a:pt x="18026" y="5295"/>
                    <a:pt x="18067" y="5251"/>
                    <a:pt x="18103" y="5194"/>
                  </a:cubicBezTo>
                  <a:close/>
                  <a:moveTo>
                    <a:pt x="15853" y="5275"/>
                  </a:moveTo>
                  <a:cubicBezTo>
                    <a:pt x="16053" y="5244"/>
                    <a:pt x="16250" y="5349"/>
                    <a:pt x="16419" y="5570"/>
                  </a:cubicBezTo>
                  <a:cubicBezTo>
                    <a:pt x="16735" y="6006"/>
                    <a:pt x="16935" y="6718"/>
                    <a:pt x="16958" y="7498"/>
                  </a:cubicBezTo>
                  <a:cubicBezTo>
                    <a:pt x="16991" y="8189"/>
                    <a:pt x="16798" y="8840"/>
                    <a:pt x="16484" y="9093"/>
                  </a:cubicBezTo>
                  <a:cubicBezTo>
                    <a:pt x="16047" y="9504"/>
                    <a:pt x="15476" y="9350"/>
                    <a:pt x="15182" y="8739"/>
                  </a:cubicBezTo>
                  <a:cubicBezTo>
                    <a:pt x="14988" y="8330"/>
                    <a:pt x="14899" y="7514"/>
                    <a:pt x="14974" y="6815"/>
                  </a:cubicBezTo>
                  <a:cubicBezTo>
                    <a:pt x="15034" y="6175"/>
                    <a:pt x="15253" y="5646"/>
                    <a:pt x="15550" y="5417"/>
                  </a:cubicBezTo>
                  <a:cubicBezTo>
                    <a:pt x="15646" y="5340"/>
                    <a:pt x="15749" y="5290"/>
                    <a:pt x="15853" y="5275"/>
                  </a:cubicBezTo>
                  <a:close/>
                  <a:moveTo>
                    <a:pt x="8388" y="5280"/>
                  </a:moveTo>
                  <a:cubicBezTo>
                    <a:pt x="8395" y="5306"/>
                    <a:pt x="8399" y="5336"/>
                    <a:pt x="8402" y="5365"/>
                  </a:cubicBezTo>
                  <a:cubicBezTo>
                    <a:pt x="8427" y="5682"/>
                    <a:pt x="8431" y="6006"/>
                    <a:pt x="8412" y="6326"/>
                  </a:cubicBezTo>
                  <a:cubicBezTo>
                    <a:pt x="8340" y="6094"/>
                    <a:pt x="8255" y="5882"/>
                    <a:pt x="8157" y="5695"/>
                  </a:cubicBezTo>
                  <a:cubicBezTo>
                    <a:pt x="8240" y="5571"/>
                    <a:pt x="8317" y="5431"/>
                    <a:pt x="8388" y="5280"/>
                  </a:cubicBezTo>
                  <a:close/>
                  <a:moveTo>
                    <a:pt x="18894" y="5296"/>
                  </a:moveTo>
                  <a:cubicBezTo>
                    <a:pt x="18897" y="5359"/>
                    <a:pt x="18899" y="5421"/>
                    <a:pt x="18901" y="5480"/>
                  </a:cubicBezTo>
                  <a:cubicBezTo>
                    <a:pt x="18901" y="5480"/>
                    <a:pt x="18894" y="5481"/>
                    <a:pt x="18892" y="5481"/>
                  </a:cubicBezTo>
                  <a:cubicBezTo>
                    <a:pt x="18860" y="5541"/>
                    <a:pt x="18822" y="5587"/>
                    <a:pt x="18781" y="5622"/>
                  </a:cubicBezTo>
                  <a:cubicBezTo>
                    <a:pt x="18808" y="5563"/>
                    <a:pt x="18805" y="5498"/>
                    <a:pt x="18800" y="5425"/>
                  </a:cubicBezTo>
                  <a:lnTo>
                    <a:pt x="18775" y="5428"/>
                  </a:lnTo>
                  <a:cubicBezTo>
                    <a:pt x="18819" y="5399"/>
                    <a:pt x="18858" y="5353"/>
                    <a:pt x="18894" y="5296"/>
                  </a:cubicBezTo>
                  <a:close/>
                  <a:moveTo>
                    <a:pt x="14685" y="5333"/>
                  </a:moveTo>
                  <a:cubicBezTo>
                    <a:pt x="14678" y="5329"/>
                    <a:pt x="14672" y="5330"/>
                    <a:pt x="14666" y="5338"/>
                  </a:cubicBezTo>
                  <a:cubicBezTo>
                    <a:pt x="14654" y="5354"/>
                    <a:pt x="14648" y="5394"/>
                    <a:pt x="14655" y="5418"/>
                  </a:cubicBezTo>
                  <a:cubicBezTo>
                    <a:pt x="14701" y="5544"/>
                    <a:pt x="14754" y="5654"/>
                    <a:pt x="14816" y="5746"/>
                  </a:cubicBezTo>
                  <a:lnTo>
                    <a:pt x="14830" y="5762"/>
                  </a:lnTo>
                  <a:cubicBezTo>
                    <a:pt x="14840" y="5781"/>
                    <a:pt x="14855" y="5778"/>
                    <a:pt x="14864" y="5757"/>
                  </a:cubicBezTo>
                  <a:lnTo>
                    <a:pt x="14864" y="5748"/>
                  </a:lnTo>
                  <a:cubicBezTo>
                    <a:pt x="14873" y="5727"/>
                    <a:pt x="14872" y="5697"/>
                    <a:pt x="14862" y="5678"/>
                  </a:cubicBezTo>
                  <a:lnTo>
                    <a:pt x="14852" y="5662"/>
                  </a:lnTo>
                  <a:cubicBezTo>
                    <a:pt x="14795" y="5577"/>
                    <a:pt x="14743" y="5474"/>
                    <a:pt x="14700" y="5359"/>
                  </a:cubicBezTo>
                  <a:cubicBezTo>
                    <a:pt x="14696" y="5347"/>
                    <a:pt x="14691" y="5337"/>
                    <a:pt x="14685" y="5333"/>
                  </a:cubicBezTo>
                  <a:close/>
                  <a:moveTo>
                    <a:pt x="4518" y="5481"/>
                  </a:moveTo>
                  <a:cubicBezTo>
                    <a:pt x="4621" y="5928"/>
                    <a:pt x="4823" y="6667"/>
                    <a:pt x="4944" y="7078"/>
                  </a:cubicBezTo>
                  <a:cubicBezTo>
                    <a:pt x="4831" y="7032"/>
                    <a:pt x="4726" y="6989"/>
                    <a:pt x="4642" y="6955"/>
                  </a:cubicBezTo>
                  <a:lnTo>
                    <a:pt x="4592" y="6936"/>
                  </a:lnTo>
                  <a:cubicBezTo>
                    <a:pt x="4469" y="6894"/>
                    <a:pt x="4408" y="6881"/>
                    <a:pt x="4399" y="6633"/>
                  </a:cubicBezTo>
                  <a:lnTo>
                    <a:pt x="4395" y="6631"/>
                  </a:lnTo>
                  <a:cubicBezTo>
                    <a:pt x="4420" y="6243"/>
                    <a:pt x="4461" y="5855"/>
                    <a:pt x="4518" y="5481"/>
                  </a:cubicBezTo>
                  <a:close/>
                  <a:moveTo>
                    <a:pt x="18114" y="5491"/>
                  </a:moveTo>
                  <a:cubicBezTo>
                    <a:pt x="18116" y="5552"/>
                    <a:pt x="18118" y="5613"/>
                    <a:pt x="18119" y="5667"/>
                  </a:cubicBezTo>
                  <a:cubicBezTo>
                    <a:pt x="18119" y="5667"/>
                    <a:pt x="18121" y="5666"/>
                    <a:pt x="18116" y="5667"/>
                  </a:cubicBezTo>
                  <a:cubicBezTo>
                    <a:pt x="18082" y="5729"/>
                    <a:pt x="18047" y="5781"/>
                    <a:pt x="18005" y="5816"/>
                  </a:cubicBezTo>
                  <a:cubicBezTo>
                    <a:pt x="18018" y="5759"/>
                    <a:pt x="18015" y="5697"/>
                    <a:pt x="18011" y="5630"/>
                  </a:cubicBezTo>
                  <a:lnTo>
                    <a:pt x="17995" y="5633"/>
                  </a:lnTo>
                  <a:cubicBezTo>
                    <a:pt x="18038" y="5600"/>
                    <a:pt x="18078" y="5548"/>
                    <a:pt x="18114" y="5491"/>
                  </a:cubicBezTo>
                  <a:close/>
                  <a:moveTo>
                    <a:pt x="12269" y="5527"/>
                  </a:moveTo>
                  <a:cubicBezTo>
                    <a:pt x="12336" y="5557"/>
                    <a:pt x="12408" y="5565"/>
                    <a:pt x="12475" y="5540"/>
                  </a:cubicBezTo>
                  <a:cubicBezTo>
                    <a:pt x="12481" y="5581"/>
                    <a:pt x="12491" y="5623"/>
                    <a:pt x="12493" y="5669"/>
                  </a:cubicBezTo>
                  <a:cubicBezTo>
                    <a:pt x="12413" y="5698"/>
                    <a:pt x="12331" y="5693"/>
                    <a:pt x="12253" y="5653"/>
                  </a:cubicBezTo>
                  <a:cubicBezTo>
                    <a:pt x="12258" y="5612"/>
                    <a:pt x="12262" y="5565"/>
                    <a:pt x="12269" y="5527"/>
                  </a:cubicBezTo>
                  <a:close/>
                  <a:moveTo>
                    <a:pt x="15994" y="5527"/>
                  </a:moveTo>
                  <a:cubicBezTo>
                    <a:pt x="15863" y="5503"/>
                    <a:pt x="15730" y="5541"/>
                    <a:pt x="15605" y="5646"/>
                  </a:cubicBezTo>
                  <a:cubicBezTo>
                    <a:pt x="15343" y="5846"/>
                    <a:pt x="15148" y="6311"/>
                    <a:pt x="15096" y="6876"/>
                  </a:cubicBezTo>
                  <a:cubicBezTo>
                    <a:pt x="15031" y="7491"/>
                    <a:pt x="15108" y="8206"/>
                    <a:pt x="15280" y="8567"/>
                  </a:cubicBezTo>
                  <a:cubicBezTo>
                    <a:pt x="15486" y="8955"/>
                    <a:pt x="15764" y="9138"/>
                    <a:pt x="16042" y="9080"/>
                  </a:cubicBezTo>
                  <a:cubicBezTo>
                    <a:pt x="16171" y="9062"/>
                    <a:pt x="16298" y="9001"/>
                    <a:pt x="16416" y="8891"/>
                  </a:cubicBezTo>
                  <a:cubicBezTo>
                    <a:pt x="16695" y="8663"/>
                    <a:pt x="16867" y="8078"/>
                    <a:pt x="16837" y="7464"/>
                  </a:cubicBezTo>
                  <a:cubicBezTo>
                    <a:pt x="16818" y="6782"/>
                    <a:pt x="16643" y="6159"/>
                    <a:pt x="16367" y="5780"/>
                  </a:cubicBezTo>
                  <a:cubicBezTo>
                    <a:pt x="16252" y="5632"/>
                    <a:pt x="16125" y="5550"/>
                    <a:pt x="15994" y="5527"/>
                  </a:cubicBezTo>
                  <a:close/>
                  <a:moveTo>
                    <a:pt x="18914" y="5601"/>
                  </a:moveTo>
                  <a:cubicBezTo>
                    <a:pt x="18918" y="5729"/>
                    <a:pt x="18925" y="5837"/>
                    <a:pt x="18934" y="5916"/>
                  </a:cubicBezTo>
                  <a:lnTo>
                    <a:pt x="18806" y="5935"/>
                  </a:lnTo>
                  <a:cubicBezTo>
                    <a:pt x="18804" y="5883"/>
                    <a:pt x="18801" y="5819"/>
                    <a:pt x="18799" y="5741"/>
                  </a:cubicBezTo>
                  <a:cubicBezTo>
                    <a:pt x="18841" y="5707"/>
                    <a:pt x="18878" y="5658"/>
                    <a:pt x="18914" y="5601"/>
                  </a:cubicBezTo>
                  <a:close/>
                  <a:moveTo>
                    <a:pt x="15865" y="5625"/>
                  </a:moveTo>
                  <a:cubicBezTo>
                    <a:pt x="16030" y="5599"/>
                    <a:pt x="16196" y="5689"/>
                    <a:pt x="16336" y="5872"/>
                  </a:cubicBezTo>
                  <a:cubicBezTo>
                    <a:pt x="16597" y="6232"/>
                    <a:pt x="16762" y="6817"/>
                    <a:pt x="16782" y="7462"/>
                  </a:cubicBezTo>
                  <a:cubicBezTo>
                    <a:pt x="16810" y="8029"/>
                    <a:pt x="16652" y="8567"/>
                    <a:pt x="16395" y="8780"/>
                  </a:cubicBezTo>
                  <a:cubicBezTo>
                    <a:pt x="16033" y="9121"/>
                    <a:pt x="15561" y="8997"/>
                    <a:pt x="15320" y="8491"/>
                  </a:cubicBezTo>
                  <a:cubicBezTo>
                    <a:pt x="15158" y="8154"/>
                    <a:pt x="15086" y="7487"/>
                    <a:pt x="15148" y="6904"/>
                  </a:cubicBezTo>
                  <a:cubicBezTo>
                    <a:pt x="15197" y="6375"/>
                    <a:pt x="15372" y="5932"/>
                    <a:pt x="15617" y="5741"/>
                  </a:cubicBezTo>
                  <a:cubicBezTo>
                    <a:pt x="15697" y="5679"/>
                    <a:pt x="15780" y="5639"/>
                    <a:pt x="15865" y="5625"/>
                  </a:cubicBezTo>
                  <a:close/>
                  <a:moveTo>
                    <a:pt x="7755" y="5641"/>
                  </a:moveTo>
                  <a:cubicBezTo>
                    <a:pt x="7791" y="5756"/>
                    <a:pt x="7844" y="5843"/>
                    <a:pt x="7907" y="5887"/>
                  </a:cubicBezTo>
                  <a:lnTo>
                    <a:pt x="7920" y="5891"/>
                  </a:lnTo>
                  <a:cubicBezTo>
                    <a:pt x="7994" y="5887"/>
                    <a:pt x="8066" y="5835"/>
                    <a:pt x="8125" y="5743"/>
                  </a:cubicBezTo>
                  <a:cubicBezTo>
                    <a:pt x="8227" y="5934"/>
                    <a:pt x="8315" y="6156"/>
                    <a:pt x="8385" y="6400"/>
                  </a:cubicBezTo>
                  <a:cubicBezTo>
                    <a:pt x="8246" y="6443"/>
                    <a:pt x="7534" y="6241"/>
                    <a:pt x="7422" y="6132"/>
                  </a:cubicBezTo>
                  <a:cubicBezTo>
                    <a:pt x="7450" y="6019"/>
                    <a:pt x="7680" y="5708"/>
                    <a:pt x="7755" y="5641"/>
                  </a:cubicBezTo>
                  <a:close/>
                  <a:moveTo>
                    <a:pt x="15950" y="5736"/>
                  </a:moveTo>
                  <a:cubicBezTo>
                    <a:pt x="15923" y="5736"/>
                    <a:pt x="15896" y="5763"/>
                    <a:pt x="15892" y="5790"/>
                  </a:cubicBezTo>
                  <a:cubicBezTo>
                    <a:pt x="15892" y="5792"/>
                    <a:pt x="15892" y="5796"/>
                    <a:pt x="15892" y="5798"/>
                  </a:cubicBezTo>
                  <a:lnTo>
                    <a:pt x="15874" y="6135"/>
                  </a:lnTo>
                  <a:cubicBezTo>
                    <a:pt x="15873" y="6165"/>
                    <a:pt x="15893" y="6183"/>
                    <a:pt x="15923" y="6180"/>
                  </a:cubicBezTo>
                  <a:cubicBezTo>
                    <a:pt x="15924" y="6180"/>
                    <a:pt x="15931" y="6189"/>
                    <a:pt x="15932" y="6189"/>
                  </a:cubicBezTo>
                  <a:cubicBezTo>
                    <a:pt x="15959" y="6183"/>
                    <a:pt x="15976" y="6156"/>
                    <a:pt x="15977" y="6129"/>
                  </a:cubicBezTo>
                  <a:lnTo>
                    <a:pt x="16000" y="5791"/>
                  </a:lnTo>
                  <a:cubicBezTo>
                    <a:pt x="16001" y="5762"/>
                    <a:pt x="15979" y="5735"/>
                    <a:pt x="15950" y="5736"/>
                  </a:cubicBezTo>
                  <a:close/>
                  <a:moveTo>
                    <a:pt x="12230" y="5753"/>
                  </a:moveTo>
                  <a:cubicBezTo>
                    <a:pt x="12297" y="5788"/>
                    <a:pt x="12368" y="5794"/>
                    <a:pt x="12437" y="5783"/>
                  </a:cubicBezTo>
                  <a:cubicBezTo>
                    <a:pt x="12458" y="5780"/>
                    <a:pt x="12480" y="5776"/>
                    <a:pt x="12500" y="5766"/>
                  </a:cubicBezTo>
                  <a:cubicBezTo>
                    <a:pt x="12518" y="5944"/>
                    <a:pt x="12527" y="6125"/>
                    <a:pt x="12532" y="6306"/>
                  </a:cubicBezTo>
                  <a:cubicBezTo>
                    <a:pt x="12533" y="6422"/>
                    <a:pt x="12531" y="6537"/>
                    <a:pt x="12522" y="6652"/>
                  </a:cubicBezTo>
                  <a:cubicBezTo>
                    <a:pt x="12413" y="6703"/>
                    <a:pt x="12298" y="6702"/>
                    <a:pt x="12189" y="6649"/>
                  </a:cubicBezTo>
                  <a:cubicBezTo>
                    <a:pt x="12187" y="6556"/>
                    <a:pt x="12183" y="6463"/>
                    <a:pt x="12179" y="6377"/>
                  </a:cubicBezTo>
                  <a:cubicBezTo>
                    <a:pt x="12184" y="6165"/>
                    <a:pt x="12202" y="5958"/>
                    <a:pt x="12230" y="5753"/>
                  </a:cubicBezTo>
                  <a:close/>
                  <a:moveTo>
                    <a:pt x="18133" y="5788"/>
                  </a:moveTo>
                  <a:cubicBezTo>
                    <a:pt x="18136" y="5881"/>
                    <a:pt x="18139" y="5964"/>
                    <a:pt x="18141" y="6034"/>
                  </a:cubicBezTo>
                  <a:lnTo>
                    <a:pt x="18022" y="6051"/>
                  </a:lnTo>
                  <a:cubicBezTo>
                    <a:pt x="18021" y="6014"/>
                    <a:pt x="18019" y="5969"/>
                    <a:pt x="18018" y="5921"/>
                  </a:cubicBezTo>
                  <a:cubicBezTo>
                    <a:pt x="18060" y="5889"/>
                    <a:pt x="18097" y="5845"/>
                    <a:pt x="18133" y="5788"/>
                  </a:cubicBezTo>
                  <a:close/>
                  <a:moveTo>
                    <a:pt x="20738" y="5796"/>
                  </a:moveTo>
                  <a:cubicBezTo>
                    <a:pt x="20598" y="5803"/>
                    <a:pt x="20431" y="5831"/>
                    <a:pt x="20286" y="5858"/>
                  </a:cubicBezTo>
                  <a:lnTo>
                    <a:pt x="20162" y="5879"/>
                  </a:lnTo>
                  <a:cubicBezTo>
                    <a:pt x="20154" y="5874"/>
                    <a:pt x="20146" y="5877"/>
                    <a:pt x="20140" y="5887"/>
                  </a:cubicBezTo>
                  <a:cubicBezTo>
                    <a:pt x="20123" y="5917"/>
                    <a:pt x="20107" y="5950"/>
                    <a:pt x="20093" y="5985"/>
                  </a:cubicBezTo>
                  <a:cubicBezTo>
                    <a:pt x="20079" y="6024"/>
                    <a:pt x="20060" y="6057"/>
                    <a:pt x="20050" y="6074"/>
                  </a:cubicBezTo>
                  <a:cubicBezTo>
                    <a:pt x="20040" y="6092"/>
                    <a:pt x="20038" y="6124"/>
                    <a:pt x="20047" y="6147"/>
                  </a:cubicBezTo>
                  <a:cubicBezTo>
                    <a:pt x="20075" y="6219"/>
                    <a:pt x="20100" y="6300"/>
                    <a:pt x="20126" y="6379"/>
                  </a:cubicBezTo>
                  <a:lnTo>
                    <a:pt x="20189" y="6558"/>
                  </a:lnTo>
                  <a:cubicBezTo>
                    <a:pt x="20095" y="6764"/>
                    <a:pt x="19980" y="6923"/>
                    <a:pt x="19852" y="7026"/>
                  </a:cubicBezTo>
                  <a:cubicBezTo>
                    <a:pt x="19636" y="7155"/>
                    <a:pt x="19408" y="7173"/>
                    <a:pt x="19188" y="7077"/>
                  </a:cubicBezTo>
                  <a:cubicBezTo>
                    <a:pt x="19182" y="7072"/>
                    <a:pt x="19175" y="7074"/>
                    <a:pt x="19169" y="7083"/>
                  </a:cubicBezTo>
                  <a:cubicBezTo>
                    <a:pt x="19169" y="7083"/>
                    <a:pt x="19162" y="7072"/>
                    <a:pt x="19156" y="7081"/>
                  </a:cubicBezTo>
                  <a:cubicBezTo>
                    <a:pt x="19111" y="7125"/>
                    <a:pt x="19068" y="7183"/>
                    <a:pt x="19031" y="7251"/>
                  </a:cubicBezTo>
                  <a:cubicBezTo>
                    <a:pt x="19022" y="7275"/>
                    <a:pt x="19008" y="7289"/>
                    <a:pt x="18997" y="7304"/>
                  </a:cubicBezTo>
                  <a:cubicBezTo>
                    <a:pt x="18994" y="7310"/>
                    <a:pt x="18992" y="7317"/>
                    <a:pt x="18990" y="7324"/>
                  </a:cubicBezTo>
                  <a:cubicBezTo>
                    <a:pt x="18952" y="7545"/>
                    <a:pt x="18932" y="7778"/>
                    <a:pt x="18930" y="8013"/>
                  </a:cubicBezTo>
                  <a:cubicBezTo>
                    <a:pt x="18925" y="8128"/>
                    <a:pt x="18931" y="8244"/>
                    <a:pt x="18949" y="8354"/>
                  </a:cubicBezTo>
                  <a:lnTo>
                    <a:pt x="18958" y="8367"/>
                  </a:lnTo>
                  <a:cubicBezTo>
                    <a:pt x="19041" y="8490"/>
                    <a:pt x="19608" y="8586"/>
                    <a:pt x="19874" y="8258"/>
                  </a:cubicBezTo>
                  <a:cubicBezTo>
                    <a:pt x="20100" y="7951"/>
                    <a:pt x="20299" y="7567"/>
                    <a:pt x="20464" y="7123"/>
                  </a:cubicBezTo>
                  <a:lnTo>
                    <a:pt x="20520" y="7188"/>
                  </a:lnTo>
                  <a:cubicBezTo>
                    <a:pt x="20536" y="7209"/>
                    <a:pt x="20553" y="7228"/>
                    <a:pt x="20570" y="7244"/>
                  </a:cubicBezTo>
                  <a:cubicBezTo>
                    <a:pt x="20581" y="7254"/>
                    <a:pt x="20592" y="7248"/>
                    <a:pt x="20600" y="7230"/>
                  </a:cubicBezTo>
                  <a:cubicBezTo>
                    <a:pt x="20623" y="7156"/>
                    <a:pt x="20642" y="7077"/>
                    <a:pt x="20657" y="6996"/>
                  </a:cubicBezTo>
                  <a:cubicBezTo>
                    <a:pt x="20657" y="6993"/>
                    <a:pt x="20657" y="6991"/>
                    <a:pt x="20656" y="6988"/>
                  </a:cubicBezTo>
                  <a:cubicBezTo>
                    <a:pt x="20676" y="6610"/>
                    <a:pt x="20711" y="6236"/>
                    <a:pt x="20761" y="5869"/>
                  </a:cubicBezTo>
                  <a:cubicBezTo>
                    <a:pt x="20764" y="5853"/>
                    <a:pt x="20762" y="5836"/>
                    <a:pt x="20756" y="5824"/>
                  </a:cubicBezTo>
                  <a:cubicBezTo>
                    <a:pt x="20752" y="5809"/>
                    <a:pt x="20746" y="5799"/>
                    <a:pt x="20738" y="5796"/>
                  </a:cubicBezTo>
                  <a:close/>
                  <a:moveTo>
                    <a:pt x="14515" y="5811"/>
                  </a:moveTo>
                  <a:cubicBezTo>
                    <a:pt x="14509" y="5812"/>
                    <a:pt x="14503" y="5818"/>
                    <a:pt x="14499" y="5829"/>
                  </a:cubicBezTo>
                  <a:cubicBezTo>
                    <a:pt x="14489" y="5849"/>
                    <a:pt x="14491" y="5881"/>
                    <a:pt x="14501" y="5900"/>
                  </a:cubicBezTo>
                  <a:cubicBezTo>
                    <a:pt x="14561" y="5982"/>
                    <a:pt x="14624" y="6051"/>
                    <a:pt x="14692" y="6092"/>
                  </a:cubicBezTo>
                  <a:lnTo>
                    <a:pt x="14744" y="6127"/>
                  </a:lnTo>
                  <a:cubicBezTo>
                    <a:pt x="14748" y="6128"/>
                    <a:pt x="14749" y="6128"/>
                    <a:pt x="14753" y="6126"/>
                  </a:cubicBezTo>
                  <a:cubicBezTo>
                    <a:pt x="14762" y="6124"/>
                    <a:pt x="14773" y="6112"/>
                    <a:pt x="14778" y="6095"/>
                  </a:cubicBezTo>
                  <a:cubicBezTo>
                    <a:pt x="14783" y="6068"/>
                    <a:pt x="14775" y="6038"/>
                    <a:pt x="14762" y="6027"/>
                  </a:cubicBezTo>
                  <a:lnTo>
                    <a:pt x="14706" y="5992"/>
                  </a:lnTo>
                  <a:cubicBezTo>
                    <a:pt x="14645" y="5949"/>
                    <a:pt x="14587" y="5890"/>
                    <a:pt x="14532" y="5824"/>
                  </a:cubicBezTo>
                  <a:cubicBezTo>
                    <a:pt x="14527" y="5814"/>
                    <a:pt x="14521" y="5810"/>
                    <a:pt x="14515" y="5811"/>
                  </a:cubicBezTo>
                  <a:close/>
                  <a:moveTo>
                    <a:pt x="20704" y="5912"/>
                  </a:moveTo>
                  <a:cubicBezTo>
                    <a:pt x="20662" y="6237"/>
                    <a:pt x="20631" y="6567"/>
                    <a:pt x="20609" y="6901"/>
                  </a:cubicBezTo>
                  <a:cubicBezTo>
                    <a:pt x="20576" y="6859"/>
                    <a:pt x="20544" y="6812"/>
                    <a:pt x="20515" y="6760"/>
                  </a:cubicBezTo>
                  <a:lnTo>
                    <a:pt x="20464" y="6684"/>
                  </a:lnTo>
                  <a:cubicBezTo>
                    <a:pt x="20459" y="6675"/>
                    <a:pt x="20452" y="6671"/>
                    <a:pt x="20445" y="6675"/>
                  </a:cubicBezTo>
                  <a:cubicBezTo>
                    <a:pt x="20438" y="6677"/>
                    <a:pt x="20431" y="6686"/>
                    <a:pt x="20427" y="6699"/>
                  </a:cubicBezTo>
                  <a:cubicBezTo>
                    <a:pt x="20286" y="7127"/>
                    <a:pt x="20112" y="7508"/>
                    <a:pt x="19913" y="7826"/>
                  </a:cubicBezTo>
                  <a:cubicBezTo>
                    <a:pt x="19674" y="8132"/>
                    <a:pt x="19384" y="8228"/>
                    <a:pt x="19110" y="8092"/>
                  </a:cubicBezTo>
                  <a:cubicBezTo>
                    <a:pt x="19129" y="7792"/>
                    <a:pt x="19157" y="7493"/>
                    <a:pt x="19193" y="7199"/>
                  </a:cubicBezTo>
                  <a:cubicBezTo>
                    <a:pt x="19415" y="7288"/>
                    <a:pt x="19644" y="7264"/>
                    <a:pt x="19860" y="7128"/>
                  </a:cubicBezTo>
                  <a:lnTo>
                    <a:pt x="19863" y="7131"/>
                  </a:lnTo>
                  <a:cubicBezTo>
                    <a:pt x="20046" y="6982"/>
                    <a:pt x="20204" y="6729"/>
                    <a:pt x="20319" y="6400"/>
                  </a:cubicBezTo>
                  <a:cubicBezTo>
                    <a:pt x="20323" y="6387"/>
                    <a:pt x="20325" y="6370"/>
                    <a:pt x="20322" y="6355"/>
                  </a:cubicBezTo>
                  <a:cubicBezTo>
                    <a:pt x="20292" y="6222"/>
                    <a:pt x="20254" y="6098"/>
                    <a:pt x="20207" y="5987"/>
                  </a:cubicBezTo>
                  <a:lnTo>
                    <a:pt x="20289" y="5972"/>
                  </a:lnTo>
                  <a:cubicBezTo>
                    <a:pt x="20423" y="5950"/>
                    <a:pt x="20573" y="5922"/>
                    <a:pt x="20704" y="5912"/>
                  </a:cubicBezTo>
                  <a:close/>
                  <a:moveTo>
                    <a:pt x="11882" y="5937"/>
                  </a:moveTo>
                  <a:cubicBezTo>
                    <a:pt x="11913" y="5976"/>
                    <a:pt x="11941" y="6014"/>
                    <a:pt x="11971" y="6056"/>
                  </a:cubicBezTo>
                  <a:cubicBezTo>
                    <a:pt x="12024" y="6128"/>
                    <a:pt x="12079" y="6211"/>
                    <a:pt x="12146" y="6285"/>
                  </a:cubicBezTo>
                  <a:cubicBezTo>
                    <a:pt x="12140" y="6324"/>
                    <a:pt x="12145" y="6378"/>
                    <a:pt x="12145" y="6382"/>
                  </a:cubicBezTo>
                  <a:cubicBezTo>
                    <a:pt x="12145" y="6386"/>
                    <a:pt x="12142" y="6534"/>
                    <a:pt x="12148" y="6725"/>
                  </a:cubicBezTo>
                  <a:lnTo>
                    <a:pt x="12030" y="6760"/>
                  </a:lnTo>
                  <a:cubicBezTo>
                    <a:pt x="11923" y="6802"/>
                    <a:pt x="11833" y="6852"/>
                    <a:pt x="11722" y="6868"/>
                  </a:cubicBezTo>
                  <a:lnTo>
                    <a:pt x="11729" y="6841"/>
                  </a:lnTo>
                  <a:cubicBezTo>
                    <a:pt x="11793" y="6633"/>
                    <a:pt x="11836" y="6402"/>
                    <a:pt x="11859" y="6159"/>
                  </a:cubicBezTo>
                  <a:cubicBezTo>
                    <a:pt x="11867" y="6087"/>
                    <a:pt x="11876" y="6016"/>
                    <a:pt x="11882" y="5937"/>
                  </a:cubicBezTo>
                  <a:close/>
                  <a:moveTo>
                    <a:pt x="20128" y="6064"/>
                  </a:moveTo>
                  <a:cubicBezTo>
                    <a:pt x="20123" y="6101"/>
                    <a:pt x="20119" y="6139"/>
                    <a:pt x="20116" y="6177"/>
                  </a:cubicBezTo>
                  <a:lnTo>
                    <a:pt x="20098" y="6127"/>
                  </a:lnTo>
                  <a:cubicBezTo>
                    <a:pt x="20107" y="6109"/>
                    <a:pt x="20117" y="6087"/>
                    <a:pt x="20128" y="6064"/>
                  </a:cubicBezTo>
                  <a:close/>
                  <a:moveTo>
                    <a:pt x="15628" y="6066"/>
                  </a:moveTo>
                  <a:cubicBezTo>
                    <a:pt x="15603" y="6077"/>
                    <a:pt x="15589" y="6111"/>
                    <a:pt x="15597" y="6142"/>
                  </a:cubicBezTo>
                  <a:cubicBezTo>
                    <a:pt x="15597" y="6143"/>
                    <a:pt x="15596" y="6148"/>
                    <a:pt x="15597" y="6150"/>
                  </a:cubicBezTo>
                  <a:lnTo>
                    <a:pt x="15640" y="6302"/>
                  </a:lnTo>
                  <a:cubicBezTo>
                    <a:pt x="15648" y="6326"/>
                    <a:pt x="15668" y="6342"/>
                    <a:pt x="15689" y="6339"/>
                  </a:cubicBezTo>
                  <a:lnTo>
                    <a:pt x="15706" y="6337"/>
                  </a:lnTo>
                  <a:cubicBezTo>
                    <a:pt x="15732" y="6324"/>
                    <a:pt x="15742" y="6285"/>
                    <a:pt x="15733" y="6253"/>
                  </a:cubicBezTo>
                  <a:lnTo>
                    <a:pt x="15689" y="6101"/>
                  </a:lnTo>
                  <a:cubicBezTo>
                    <a:pt x="15680" y="6070"/>
                    <a:pt x="15653" y="6052"/>
                    <a:pt x="15628" y="6066"/>
                  </a:cubicBezTo>
                  <a:close/>
                  <a:moveTo>
                    <a:pt x="16150" y="6067"/>
                  </a:moveTo>
                  <a:cubicBezTo>
                    <a:pt x="16107" y="6032"/>
                    <a:pt x="15954" y="6823"/>
                    <a:pt x="15920" y="7062"/>
                  </a:cubicBezTo>
                  <a:cubicBezTo>
                    <a:pt x="15902" y="7072"/>
                    <a:pt x="15886" y="7101"/>
                    <a:pt x="15875" y="7131"/>
                  </a:cubicBezTo>
                  <a:cubicBezTo>
                    <a:pt x="15857" y="7180"/>
                    <a:pt x="15851" y="7242"/>
                    <a:pt x="15860" y="7301"/>
                  </a:cubicBezTo>
                  <a:cubicBezTo>
                    <a:pt x="15877" y="7376"/>
                    <a:pt x="15913" y="7420"/>
                    <a:pt x="15953" y="7419"/>
                  </a:cubicBezTo>
                  <a:cubicBezTo>
                    <a:pt x="15984" y="7416"/>
                    <a:pt x="16009" y="7371"/>
                    <a:pt x="16018" y="7312"/>
                  </a:cubicBezTo>
                  <a:cubicBezTo>
                    <a:pt x="16142" y="7323"/>
                    <a:pt x="16383" y="7303"/>
                    <a:pt x="16387" y="7214"/>
                  </a:cubicBezTo>
                  <a:cubicBezTo>
                    <a:pt x="16391" y="7124"/>
                    <a:pt x="16100" y="7146"/>
                    <a:pt x="16014" y="7172"/>
                  </a:cubicBezTo>
                  <a:cubicBezTo>
                    <a:pt x="16014" y="7159"/>
                    <a:pt x="16013" y="7141"/>
                    <a:pt x="16012" y="7128"/>
                  </a:cubicBezTo>
                  <a:cubicBezTo>
                    <a:pt x="16007" y="7115"/>
                    <a:pt x="16001" y="7105"/>
                    <a:pt x="15993" y="7096"/>
                  </a:cubicBezTo>
                  <a:cubicBezTo>
                    <a:pt x="16070" y="6760"/>
                    <a:pt x="16194" y="6103"/>
                    <a:pt x="16150" y="6067"/>
                  </a:cubicBezTo>
                  <a:close/>
                  <a:moveTo>
                    <a:pt x="20180" y="6077"/>
                  </a:moveTo>
                  <a:cubicBezTo>
                    <a:pt x="20187" y="6094"/>
                    <a:pt x="20194" y="6112"/>
                    <a:pt x="20200" y="6130"/>
                  </a:cubicBezTo>
                  <a:cubicBezTo>
                    <a:pt x="20189" y="6189"/>
                    <a:pt x="20185" y="6252"/>
                    <a:pt x="20188" y="6314"/>
                  </a:cubicBezTo>
                  <a:lnTo>
                    <a:pt x="20187" y="6368"/>
                  </a:lnTo>
                  <a:lnTo>
                    <a:pt x="20169" y="6319"/>
                  </a:lnTo>
                  <a:lnTo>
                    <a:pt x="20160" y="6306"/>
                  </a:lnTo>
                  <a:cubicBezTo>
                    <a:pt x="20163" y="6228"/>
                    <a:pt x="20169" y="6152"/>
                    <a:pt x="20180" y="6077"/>
                  </a:cubicBezTo>
                  <a:close/>
                  <a:moveTo>
                    <a:pt x="16302" y="6103"/>
                  </a:moveTo>
                  <a:cubicBezTo>
                    <a:pt x="16294" y="6106"/>
                    <a:pt x="16287" y="6114"/>
                    <a:pt x="16280" y="6127"/>
                  </a:cubicBezTo>
                  <a:lnTo>
                    <a:pt x="16226" y="6277"/>
                  </a:lnTo>
                  <a:cubicBezTo>
                    <a:pt x="16214" y="6311"/>
                    <a:pt x="16216" y="6357"/>
                    <a:pt x="16234" y="6381"/>
                  </a:cubicBezTo>
                  <a:cubicBezTo>
                    <a:pt x="16242" y="6391"/>
                    <a:pt x="16251" y="6396"/>
                    <a:pt x="16260" y="6395"/>
                  </a:cubicBezTo>
                  <a:cubicBezTo>
                    <a:pt x="16272" y="6393"/>
                    <a:pt x="16282" y="6383"/>
                    <a:pt x="16289" y="6365"/>
                  </a:cubicBezTo>
                  <a:lnTo>
                    <a:pt x="16344" y="6216"/>
                  </a:lnTo>
                  <a:cubicBezTo>
                    <a:pt x="16355" y="6180"/>
                    <a:pt x="16347" y="6133"/>
                    <a:pt x="16327" y="6113"/>
                  </a:cubicBezTo>
                  <a:cubicBezTo>
                    <a:pt x="16319" y="6104"/>
                    <a:pt x="16310" y="6100"/>
                    <a:pt x="16302" y="6103"/>
                  </a:cubicBezTo>
                  <a:close/>
                  <a:moveTo>
                    <a:pt x="10579" y="6148"/>
                  </a:moveTo>
                  <a:cubicBezTo>
                    <a:pt x="10587" y="6166"/>
                    <a:pt x="10593" y="6185"/>
                    <a:pt x="10603" y="6206"/>
                  </a:cubicBezTo>
                  <a:lnTo>
                    <a:pt x="10617" y="6248"/>
                  </a:lnTo>
                  <a:cubicBezTo>
                    <a:pt x="10549" y="6343"/>
                    <a:pt x="10473" y="6403"/>
                    <a:pt x="10392" y="6431"/>
                  </a:cubicBezTo>
                  <a:cubicBezTo>
                    <a:pt x="10391" y="6385"/>
                    <a:pt x="10389" y="6344"/>
                    <a:pt x="10388" y="6300"/>
                  </a:cubicBezTo>
                  <a:cubicBezTo>
                    <a:pt x="10456" y="6275"/>
                    <a:pt x="10520" y="6223"/>
                    <a:pt x="10579" y="6148"/>
                  </a:cubicBezTo>
                  <a:close/>
                  <a:moveTo>
                    <a:pt x="11051" y="6174"/>
                  </a:moveTo>
                  <a:cubicBezTo>
                    <a:pt x="11119" y="6499"/>
                    <a:pt x="11219" y="6791"/>
                    <a:pt x="11346" y="7030"/>
                  </a:cubicBezTo>
                  <a:cubicBezTo>
                    <a:pt x="11251" y="7075"/>
                    <a:pt x="11168" y="7104"/>
                    <a:pt x="11080" y="7130"/>
                  </a:cubicBezTo>
                  <a:lnTo>
                    <a:pt x="10907" y="7183"/>
                  </a:lnTo>
                  <a:cubicBezTo>
                    <a:pt x="10879" y="6999"/>
                    <a:pt x="10857" y="6884"/>
                    <a:pt x="10852" y="6855"/>
                  </a:cubicBezTo>
                  <a:cubicBezTo>
                    <a:pt x="10847" y="6826"/>
                    <a:pt x="10839" y="6792"/>
                    <a:pt x="10832" y="6762"/>
                  </a:cubicBezTo>
                  <a:cubicBezTo>
                    <a:pt x="10883" y="6642"/>
                    <a:pt x="10935" y="6502"/>
                    <a:pt x="10984" y="6361"/>
                  </a:cubicBezTo>
                  <a:lnTo>
                    <a:pt x="11051" y="6174"/>
                  </a:lnTo>
                  <a:close/>
                  <a:moveTo>
                    <a:pt x="11790" y="6250"/>
                  </a:moveTo>
                  <a:cubicBezTo>
                    <a:pt x="11770" y="6442"/>
                    <a:pt x="11735" y="6626"/>
                    <a:pt x="11685" y="6794"/>
                  </a:cubicBezTo>
                  <a:cubicBezTo>
                    <a:pt x="11646" y="6930"/>
                    <a:pt x="11576" y="7015"/>
                    <a:pt x="11500" y="7041"/>
                  </a:cubicBezTo>
                  <a:lnTo>
                    <a:pt x="11492" y="7035"/>
                  </a:lnTo>
                  <a:cubicBezTo>
                    <a:pt x="11399" y="7048"/>
                    <a:pt x="11288" y="6830"/>
                    <a:pt x="11179" y="6419"/>
                  </a:cubicBezTo>
                  <a:cubicBezTo>
                    <a:pt x="11246" y="6452"/>
                    <a:pt x="11317" y="6463"/>
                    <a:pt x="11386" y="6450"/>
                  </a:cubicBezTo>
                  <a:cubicBezTo>
                    <a:pt x="11525" y="6427"/>
                    <a:pt x="11662" y="6363"/>
                    <a:pt x="11790" y="6250"/>
                  </a:cubicBezTo>
                  <a:close/>
                  <a:moveTo>
                    <a:pt x="20238" y="6256"/>
                  </a:moveTo>
                  <a:cubicBezTo>
                    <a:pt x="20251" y="6290"/>
                    <a:pt x="20261" y="6325"/>
                    <a:pt x="20269" y="6363"/>
                  </a:cubicBezTo>
                  <a:cubicBezTo>
                    <a:pt x="20257" y="6387"/>
                    <a:pt x="20245" y="6419"/>
                    <a:pt x="20232" y="6452"/>
                  </a:cubicBezTo>
                  <a:cubicBezTo>
                    <a:pt x="20236" y="6411"/>
                    <a:pt x="20238" y="6369"/>
                    <a:pt x="20238" y="6327"/>
                  </a:cubicBezTo>
                  <a:lnTo>
                    <a:pt x="20238" y="6256"/>
                  </a:lnTo>
                  <a:close/>
                  <a:moveTo>
                    <a:pt x="10646" y="6348"/>
                  </a:moveTo>
                  <a:cubicBezTo>
                    <a:pt x="10706" y="6522"/>
                    <a:pt x="10756" y="6704"/>
                    <a:pt x="10798" y="6899"/>
                  </a:cubicBezTo>
                  <a:cubicBezTo>
                    <a:pt x="10813" y="6981"/>
                    <a:pt x="10828" y="7068"/>
                    <a:pt x="10842" y="7157"/>
                  </a:cubicBezTo>
                  <a:cubicBezTo>
                    <a:pt x="10748" y="7284"/>
                    <a:pt x="10640" y="7367"/>
                    <a:pt x="10529" y="7398"/>
                  </a:cubicBezTo>
                  <a:cubicBezTo>
                    <a:pt x="10502" y="7296"/>
                    <a:pt x="10480" y="7192"/>
                    <a:pt x="10462" y="7081"/>
                  </a:cubicBezTo>
                  <a:lnTo>
                    <a:pt x="10457" y="7081"/>
                  </a:lnTo>
                  <a:cubicBezTo>
                    <a:pt x="10431" y="6908"/>
                    <a:pt x="10414" y="6733"/>
                    <a:pt x="10401" y="6553"/>
                  </a:cubicBezTo>
                  <a:cubicBezTo>
                    <a:pt x="10489" y="6522"/>
                    <a:pt x="10573" y="6451"/>
                    <a:pt x="10646" y="6348"/>
                  </a:cubicBezTo>
                  <a:close/>
                  <a:moveTo>
                    <a:pt x="15394" y="6476"/>
                  </a:moveTo>
                  <a:cubicBezTo>
                    <a:pt x="15385" y="6477"/>
                    <a:pt x="15376" y="6486"/>
                    <a:pt x="15369" y="6502"/>
                  </a:cubicBezTo>
                  <a:cubicBezTo>
                    <a:pt x="15356" y="6535"/>
                    <a:pt x="15359" y="6585"/>
                    <a:pt x="15374" y="6615"/>
                  </a:cubicBezTo>
                  <a:lnTo>
                    <a:pt x="15446" y="6736"/>
                  </a:lnTo>
                  <a:cubicBezTo>
                    <a:pt x="15453" y="6748"/>
                    <a:pt x="15460" y="6752"/>
                    <a:pt x="15468" y="6750"/>
                  </a:cubicBezTo>
                  <a:cubicBezTo>
                    <a:pt x="15478" y="6749"/>
                    <a:pt x="15487" y="6740"/>
                    <a:pt x="15493" y="6721"/>
                  </a:cubicBezTo>
                  <a:cubicBezTo>
                    <a:pt x="15506" y="6687"/>
                    <a:pt x="15503" y="6629"/>
                    <a:pt x="15488" y="6599"/>
                  </a:cubicBezTo>
                  <a:lnTo>
                    <a:pt x="15421" y="6494"/>
                  </a:lnTo>
                  <a:cubicBezTo>
                    <a:pt x="15413" y="6480"/>
                    <a:pt x="15404" y="6475"/>
                    <a:pt x="15394" y="6476"/>
                  </a:cubicBezTo>
                  <a:close/>
                  <a:moveTo>
                    <a:pt x="16505" y="6658"/>
                  </a:moveTo>
                  <a:lnTo>
                    <a:pt x="16424" y="6670"/>
                  </a:lnTo>
                  <a:cubicBezTo>
                    <a:pt x="16408" y="6669"/>
                    <a:pt x="16396" y="6723"/>
                    <a:pt x="16398" y="6797"/>
                  </a:cubicBezTo>
                  <a:cubicBezTo>
                    <a:pt x="16398" y="6799"/>
                    <a:pt x="16399" y="6805"/>
                    <a:pt x="16399" y="6807"/>
                  </a:cubicBezTo>
                  <a:cubicBezTo>
                    <a:pt x="16401" y="6884"/>
                    <a:pt x="16417" y="6950"/>
                    <a:pt x="16433" y="6951"/>
                  </a:cubicBezTo>
                  <a:lnTo>
                    <a:pt x="16510" y="6939"/>
                  </a:lnTo>
                  <a:cubicBezTo>
                    <a:pt x="16526" y="6937"/>
                    <a:pt x="16537" y="6869"/>
                    <a:pt x="16535" y="6794"/>
                  </a:cubicBezTo>
                  <a:cubicBezTo>
                    <a:pt x="16534" y="6720"/>
                    <a:pt x="16520" y="6662"/>
                    <a:pt x="16505" y="6658"/>
                  </a:cubicBezTo>
                  <a:close/>
                  <a:moveTo>
                    <a:pt x="13127" y="6663"/>
                  </a:moveTo>
                  <a:cubicBezTo>
                    <a:pt x="13072" y="6674"/>
                    <a:pt x="13019" y="6714"/>
                    <a:pt x="12973" y="6781"/>
                  </a:cubicBezTo>
                  <a:cubicBezTo>
                    <a:pt x="12965" y="6801"/>
                    <a:pt x="12962" y="6826"/>
                    <a:pt x="12962" y="6851"/>
                  </a:cubicBezTo>
                  <a:cubicBezTo>
                    <a:pt x="12963" y="7077"/>
                    <a:pt x="12970" y="7302"/>
                    <a:pt x="12986" y="7525"/>
                  </a:cubicBezTo>
                  <a:cubicBezTo>
                    <a:pt x="12941" y="7532"/>
                    <a:pt x="12885" y="7582"/>
                    <a:pt x="12873" y="7664"/>
                  </a:cubicBezTo>
                  <a:cubicBezTo>
                    <a:pt x="12866" y="7705"/>
                    <a:pt x="12868" y="7772"/>
                    <a:pt x="12912" y="7842"/>
                  </a:cubicBezTo>
                  <a:cubicBezTo>
                    <a:pt x="12983" y="7918"/>
                    <a:pt x="13061" y="7954"/>
                    <a:pt x="13141" y="7947"/>
                  </a:cubicBezTo>
                  <a:cubicBezTo>
                    <a:pt x="13150" y="8213"/>
                    <a:pt x="13181" y="8851"/>
                    <a:pt x="13181" y="8857"/>
                  </a:cubicBezTo>
                  <a:cubicBezTo>
                    <a:pt x="13181" y="8864"/>
                    <a:pt x="13181" y="8869"/>
                    <a:pt x="13182" y="8875"/>
                  </a:cubicBezTo>
                  <a:cubicBezTo>
                    <a:pt x="13182" y="8875"/>
                    <a:pt x="13233" y="9100"/>
                    <a:pt x="13256" y="9172"/>
                  </a:cubicBezTo>
                  <a:cubicBezTo>
                    <a:pt x="13261" y="9188"/>
                    <a:pt x="13270" y="9198"/>
                    <a:pt x="13279" y="9196"/>
                  </a:cubicBezTo>
                  <a:cubicBezTo>
                    <a:pt x="13288" y="9195"/>
                    <a:pt x="13297" y="9185"/>
                    <a:pt x="13301" y="9169"/>
                  </a:cubicBezTo>
                  <a:cubicBezTo>
                    <a:pt x="13319" y="9057"/>
                    <a:pt x="13326" y="8939"/>
                    <a:pt x="13321" y="8822"/>
                  </a:cubicBezTo>
                  <a:cubicBezTo>
                    <a:pt x="13319" y="8746"/>
                    <a:pt x="13275" y="8130"/>
                    <a:pt x="13256" y="7939"/>
                  </a:cubicBezTo>
                  <a:cubicBezTo>
                    <a:pt x="13326" y="7938"/>
                    <a:pt x="13396" y="7900"/>
                    <a:pt x="13457" y="7829"/>
                  </a:cubicBezTo>
                  <a:cubicBezTo>
                    <a:pt x="13488" y="7793"/>
                    <a:pt x="13503" y="7716"/>
                    <a:pt x="13491" y="7646"/>
                  </a:cubicBezTo>
                  <a:cubicBezTo>
                    <a:pt x="13465" y="7557"/>
                    <a:pt x="13418" y="7504"/>
                    <a:pt x="13367" y="7508"/>
                  </a:cubicBezTo>
                  <a:cubicBezTo>
                    <a:pt x="13362" y="7359"/>
                    <a:pt x="13356" y="7209"/>
                    <a:pt x="13351" y="7062"/>
                  </a:cubicBezTo>
                  <a:lnTo>
                    <a:pt x="13343" y="6842"/>
                  </a:lnTo>
                  <a:cubicBezTo>
                    <a:pt x="13341" y="6784"/>
                    <a:pt x="13317" y="6747"/>
                    <a:pt x="13290" y="6721"/>
                  </a:cubicBezTo>
                  <a:cubicBezTo>
                    <a:pt x="13238" y="6672"/>
                    <a:pt x="13182" y="6653"/>
                    <a:pt x="13127" y="6663"/>
                  </a:cubicBezTo>
                  <a:close/>
                  <a:moveTo>
                    <a:pt x="3609" y="6671"/>
                  </a:moveTo>
                  <a:cubicBezTo>
                    <a:pt x="3336" y="6777"/>
                    <a:pt x="2533" y="7328"/>
                    <a:pt x="2500" y="7351"/>
                  </a:cubicBezTo>
                  <a:cubicBezTo>
                    <a:pt x="2499" y="7351"/>
                    <a:pt x="2500" y="7360"/>
                    <a:pt x="2499" y="7361"/>
                  </a:cubicBezTo>
                  <a:cubicBezTo>
                    <a:pt x="2486" y="7372"/>
                    <a:pt x="2478" y="7399"/>
                    <a:pt x="2484" y="7425"/>
                  </a:cubicBezTo>
                  <a:cubicBezTo>
                    <a:pt x="2537" y="7596"/>
                    <a:pt x="2604" y="7752"/>
                    <a:pt x="2680" y="7881"/>
                  </a:cubicBezTo>
                  <a:cubicBezTo>
                    <a:pt x="2671" y="8109"/>
                    <a:pt x="2669" y="8339"/>
                    <a:pt x="2675" y="8568"/>
                  </a:cubicBezTo>
                  <a:cubicBezTo>
                    <a:pt x="2675" y="8573"/>
                    <a:pt x="2678" y="8575"/>
                    <a:pt x="2679" y="8580"/>
                  </a:cubicBezTo>
                  <a:cubicBezTo>
                    <a:pt x="2679" y="8584"/>
                    <a:pt x="2673" y="8582"/>
                    <a:pt x="2674" y="8586"/>
                  </a:cubicBezTo>
                  <a:cubicBezTo>
                    <a:pt x="2676" y="8599"/>
                    <a:pt x="2683" y="8604"/>
                    <a:pt x="2689" y="8610"/>
                  </a:cubicBezTo>
                  <a:cubicBezTo>
                    <a:pt x="2691" y="8614"/>
                    <a:pt x="2693" y="8620"/>
                    <a:pt x="2696" y="8622"/>
                  </a:cubicBezTo>
                  <a:lnTo>
                    <a:pt x="2708" y="8628"/>
                  </a:lnTo>
                  <a:cubicBezTo>
                    <a:pt x="2794" y="8567"/>
                    <a:pt x="2875" y="8491"/>
                    <a:pt x="2956" y="8405"/>
                  </a:cubicBezTo>
                  <a:cubicBezTo>
                    <a:pt x="2988" y="8375"/>
                    <a:pt x="3014" y="8346"/>
                    <a:pt x="3028" y="8336"/>
                  </a:cubicBezTo>
                  <a:cubicBezTo>
                    <a:pt x="3058" y="8380"/>
                    <a:pt x="3112" y="8469"/>
                    <a:pt x="3115" y="8470"/>
                  </a:cubicBezTo>
                  <a:cubicBezTo>
                    <a:pt x="3119" y="8473"/>
                    <a:pt x="3124" y="8475"/>
                    <a:pt x="3128" y="8475"/>
                  </a:cubicBezTo>
                  <a:cubicBezTo>
                    <a:pt x="3130" y="8476"/>
                    <a:pt x="3130" y="8476"/>
                    <a:pt x="3132" y="8476"/>
                  </a:cubicBezTo>
                  <a:cubicBezTo>
                    <a:pt x="3139" y="8474"/>
                    <a:pt x="3145" y="8461"/>
                    <a:pt x="3148" y="8447"/>
                  </a:cubicBezTo>
                  <a:cubicBezTo>
                    <a:pt x="3181" y="8334"/>
                    <a:pt x="3230" y="8183"/>
                    <a:pt x="3287" y="7992"/>
                  </a:cubicBezTo>
                  <a:cubicBezTo>
                    <a:pt x="3418" y="7592"/>
                    <a:pt x="3536" y="7170"/>
                    <a:pt x="3642" y="6739"/>
                  </a:cubicBezTo>
                  <a:cubicBezTo>
                    <a:pt x="3646" y="6716"/>
                    <a:pt x="3643" y="6698"/>
                    <a:pt x="3634" y="6683"/>
                  </a:cubicBezTo>
                  <a:cubicBezTo>
                    <a:pt x="3628" y="6675"/>
                    <a:pt x="3623" y="6683"/>
                    <a:pt x="3617" y="6684"/>
                  </a:cubicBezTo>
                  <a:cubicBezTo>
                    <a:pt x="3613" y="6682"/>
                    <a:pt x="3612" y="6670"/>
                    <a:pt x="3609" y="6671"/>
                  </a:cubicBezTo>
                  <a:close/>
                  <a:moveTo>
                    <a:pt x="8228" y="6702"/>
                  </a:moveTo>
                  <a:cubicBezTo>
                    <a:pt x="8215" y="6701"/>
                    <a:pt x="8202" y="6712"/>
                    <a:pt x="8193" y="6731"/>
                  </a:cubicBezTo>
                  <a:cubicBezTo>
                    <a:pt x="8090" y="6892"/>
                    <a:pt x="7993" y="7068"/>
                    <a:pt x="7903" y="7257"/>
                  </a:cubicBezTo>
                  <a:cubicBezTo>
                    <a:pt x="7870" y="7170"/>
                    <a:pt x="7817" y="7124"/>
                    <a:pt x="7763" y="7138"/>
                  </a:cubicBezTo>
                  <a:cubicBezTo>
                    <a:pt x="7741" y="7152"/>
                    <a:pt x="7713" y="7200"/>
                    <a:pt x="7714" y="7333"/>
                  </a:cubicBezTo>
                  <a:cubicBezTo>
                    <a:pt x="7730" y="7520"/>
                    <a:pt x="7769" y="7695"/>
                    <a:pt x="7828" y="7840"/>
                  </a:cubicBezTo>
                  <a:cubicBezTo>
                    <a:pt x="7718" y="8042"/>
                    <a:pt x="7447" y="8556"/>
                    <a:pt x="7446" y="8562"/>
                  </a:cubicBezTo>
                  <a:cubicBezTo>
                    <a:pt x="7445" y="8567"/>
                    <a:pt x="7445" y="8572"/>
                    <a:pt x="7444" y="8578"/>
                  </a:cubicBezTo>
                  <a:cubicBezTo>
                    <a:pt x="7444" y="8578"/>
                    <a:pt x="7381" y="8834"/>
                    <a:pt x="7364" y="8928"/>
                  </a:cubicBezTo>
                  <a:cubicBezTo>
                    <a:pt x="7361" y="8946"/>
                    <a:pt x="7363" y="8965"/>
                    <a:pt x="7369" y="8978"/>
                  </a:cubicBezTo>
                  <a:cubicBezTo>
                    <a:pt x="7373" y="8988"/>
                    <a:pt x="7378" y="8995"/>
                    <a:pt x="7384" y="8998"/>
                  </a:cubicBezTo>
                  <a:lnTo>
                    <a:pt x="7393" y="9001"/>
                  </a:lnTo>
                  <a:cubicBezTo>
                    <a:pt x="7454" y="8958"/>
                    <a:pt x="7510" y="8891"/>
                    <a:pt x="7558" y="8802"/>
                  </a:cubicBezTo>
                  <a:cubicBezTo>
                    <a:pt x="7589" y="8738"/>
                    <a:pt x="7840" y="8213"/>
                    <a:pt x="7908" y="8050"/>
                  </a:cubicBezTo>
                  <a:cubicBezTo>
                    <a:pt x="7959" y="8182"/>
                    <a:pt x="8025" y="8287"/>
                    <a:pt x="8100" y="8354"/>
                  </a:cubicBezTo>
                  <a:lnTo>
                    <a:pt x="8108" y="8357"/>
                  </a:lnTo>
                  <a:cubicBezTo>
                    <a:pt x="8142" y="8380"/>
                    <a:pt x="8179" y="8353"/>
                    <a:pt x="8199" y="8292"/>
                  </a:cubicBezTo>
                  <a:cubicBezTo>
                    <a:pt x="8221" y="8180"/>
                    <a:pt x="8210" y="8052"/>
                    <a:pt x="8172" y="7960"/>
                  </a:cubicBezTo>
                  <a:cubicBezTo>
                    <a:pt x="8236" y="7850"/>
                    <a:pt x="8298" y="7736"/>
                    <a:pt x="8360" y="7624"/>
                  </a:cubicBezTo>
                  <a:cubicBezTo>
                    <a:pt x="8392" y="7564"/>
                    <a:pt x="8424" y="7505"/>
                    <a:pt x="8457" y="7449"/>
                  </a:cubicBezTo>
                  <a:cubicBezTo>
                    <a:pt x="8487" y="7397"/>
                    <a:pt x="8481" y="7317"/>
                    <a:pt x="8475" y="7254"/>
                  </a:cubicBezTo>
                  <a:cubicBezTo>
                    <a:pt x="8441" y="6951"/>
                    <a:pt x="8302" y="6704"/>
                    <a:pt x="8228" y="6702"/>
                  </a:cubicBezTo>
                  <a:close/>
                  <a:moveTo>
                    <a:pt x="12518" y="6758"/>
                  </a:moveTo>
                  <a:cubicBezTo>
                    <a:pt x="12515" y="6789"/>
                    <a:pt x="12511" y="6818"/>
                    <a:pt x="12512" y="6847"/>
                  </a:cubicBezTo>
                  <a:lnTo>
                    <a:pt x="12461" y="6855"/>
                  </a:lnTo>
                  <a:cubicBezTo>
                    <a:pt x="12469" y="6829"/>
                    <a:pt x="12468" y="6802"/>
                    <a:pt x="12467" y="6775"/>
                  </a:cubicBezTo>
                  <a:lnTo>
                    <a:pt x="12518" y="6758"/>
                  </a:lnTo>
                  <a:close/>
                  <a:moveTo>
                    <a:pt x="13142" y="6758"/>
                  </a:moveTo>
                  <a:cubicBezTo>
                    <a:pt x="13185" y="6754"/>
                    <a:pt x="13229" y="6768"/>
                    <a:pt x="13270" y="6804"/>
                  </a:cubicBezTo>
                  <a:lnTo>
                    <a:pt x="13270" y="6809"/>
                  </a:lnTo>
                  <a:lnTo>
                    <a:pt x="13283" y="6823"/>
                  </a:lnTo>
                  <a:cubicBezTo>
                    <a:pt x="13195" y="6861"/>
                    <a:pt x="13105" y="6864"/>
                    <a:pt x="13017" y="6831"/>
                  </a:cubicBezTo>
                  <a:cubicBezTo>
                    <a:pt x="13056" y="6787"/>
                    <a:pt x="13099" y="6763"/>
                    <a:pt x="13142" y="6758"/>
                  </a:cubicBezTo>
                  <a:close/>
                  <a:moveTo>
                    <a:pt x="12188" y="6763"/>
                  </a:moveTo>
                  <a:lnTo>
                    <a:pt x="12227" y="6775"/>
                  </a:lnTo>
                  <a:cubicBezTo>
                    <a:pt x="12226" y="6796"/>
                    <a:pt x="12224" y="6817"/>
                    <a:pt x="12221" y="6838"/>
                  </a:cubicBezTo>
                  <a:lnTo>
                    <a:pt x="12191" y="6825"/>
                  </a:lnTo>
                  <a:lnTo>
                    <a:pt x="12188" y="6763"/>
                  </a:lnTo>
                  <a:close/>
                  <a:moveTo>
                    <a:pt x="12298" y="6784"/>
                  </a:moveTo>
                  <a:cubicBezTo>
                    <a:pt x="12304" y="6780"/>
                    <a:pt x="12309" y="6779"/>
                    <a:pt x="12309" y="6789"/>
                  </a:cubicBezTo>
                  <a:cubicBezTo>
                    <a:pt x="12310" y="6810"/>
                    <a:pt x="12311" y="6841"/>
                    <a:pt x="12312" y="6868"/>
                  </a:cubicBezTo>
                  <a:cubicBezTo>
                    <a:pt x="12298" y="6854"/>
                    <a:pt x="12287" y="6855"/>
                    <a:pt x="12273" y="6857"/>
                  </a:cubicBezTo>
                  <a:cubicBezTo>
                    <a:pt x="12281" y="6834"/>
                    <a:pt x="12280" y="6815"/>
                    <a:pt x="12279" y="6794"/>
                  </a:cubicBezTo>
                  <a:cubicBezTo>
                    <a:pt x="12285" y="6795"/>
                    <a:pt x="12292" y="6788"/>
                    <a:pt x="12298" y="6784"/>
                  </a:cubicBezTo>
                  <a:close/>
                  <a:moveTo>
                    <a:pt x="12416" y="6791"/>
                  </a:moveTo>
                  <a:cubicBezTo>
                    <a:pt x="12416" y="6818"/>
                    <a:pt x="12414" y="6845"/>
                    <a:pt x="12410" y="6871"/>
                  </a:cubicBezTo>
                  <a:lnTo>
                    <a:pt x="12368" y="6878"/>
                  </a:lnTo>
                  <a:cubicBezTo>
                    <a:pt x="12367" y="6851"/>
                    <a:pt x="12366" y="6821"/>
                    <a:pt x="12366" y="6799"/>
                  </a:cubicBezTo>
                  <a:cubicBezTo>
                    <a:pt x="12380" y="6797"/>
                    <a:pt x="12394" y="6794"/>
                    <a:pt x="12416" y="6791"/>
                  </a:cubicBezTo>
                  <a:close/>
                  <a:moveTo>
                    <a:pt x="8225" y="6809"/>
                  </a:moveTo>
                  <a:lnTo>
                    <a:pt x="8233" y="6812"/>
                  </a:lnTo>
                  <a:cubicBezTo>
                    <a:pt x="8245" y="6817"/>
                    <a:pt x="8257" y="6826"/>
                    <a:pt x="8268" y="6839"/>
                  </a:cubicBezTo>
                  <a:cubicBezTo>
                    <a:pt x="8345" y="6939"/>
                    <a:pt x="8401" y="7095"/>
                    <a:pt x="8425" y="7277"/>
                  </a:cubicBezTo>
                  <a:cubicBezTo>
                    <a:pt x="8427" y="7295"/>
                    <a:pt x="8429" y="7315"/>
                    <a:pt x="8429" y="7333"/>
                  </a:cubicBezTo>
                  <a:cubicBezTo>
                    <a:pt x="8343" y="7192"/>
                    <a:pt x="8273" y="7013"/>
                    <a:pt x="8225" y="6809"/>
                  </a:cubicBezTo>
                  <a:close/>
                  <a:moveTo>
                    <a:pt x="3517" y="6813"/>
                  </a:moveTo>
                  <a:cubicBezTo>
                    <a:pt x="3351" y="7043"/>
                    <a:pt x="3179" y="7253"/>
                    <a:pt x="3001" y="7438"/>
                  </a:cubicBezTo>
                  <a:cubicBezTo>
                    <a:pt x="2888" y="7562"/>
                    <a:pt x="2782" y="7679"/>
                    <a:pt x="2708" y="7776"/>
                  </a:cubicBezTo>
                  <a:cubicBezTo>
                    <a:pt x="2648" y="7672"/>
                    <a:pt x="2591" y="7561"/>
                    <a:pt x="2544" y="7432"/>
                  </a:cubicBezTo>
                  <a:lnTo>
                    <a:pt x="2545" y="7424"/>
                  </a:lnTo>
                  <a:cubicBezTo>
                    <a:pt x="2677" y="7333"/>
                    <a:pt x="3225" y="6959"/>
                    <a:pt x="3517" y="6813"/>
                  </a:cubicBezTo>
                  <a:close/>
                  <a:moveTo>
                    <a:pt x="20481" y="6846"/>
                  </a:moveTo>
                  <a:lnTo>
                    <a:pt x="20521" y="6907"/>
                  </a:lnTo>
                  <a:cubicBezTo>
                    <a:pt x="20514" y="6958"/>
                    <a:pt x="20510" y="7009"/>
                    <a:pt x="20508" y="7062"/>
                  </a:cubicBezTo>
                  <a:lnTo>
                    <a:pt x="20507" y="7086"/>
                  </a:lnTo>
                  <a:lnTo>
                    <a:pt x="20478" y="7056"/>
                  </a:lnTo>
                  <a:cubicBezTo>
                    <a:pt x="20481" y="7010"/>
                    <a:pt x="20483" y="6963"/>
                    <a:pt x="20481" y="6917"/>
                  </a:cubicBezTo>
                  <a:lnTo>
                    <a:pt x="20481" y="6846"/>
                  </a:lnTo>
                  <a:close/>
                  <a:moveTo>
                    <a:pt x="8188" y="6868"/>
                  </a:moveTo>
                  <a:cubicBezTo>
                    <a:pt x="8237" y="7072"/>
                    <a:pt x="8305" y="7254"/>
                    <a:pt x="8390" y="7401"/>
                  </a:cubicBezTo>
                  <a:lnTo>
                    <a:pt x="8396" y="7403"/>
                  </a:lnTo>
                  <a:cubicBezTo>
                    <a:pt x="8373" y="7455"/>
                    <a:pt x="8350" y="7498"/>
                    <a:pt x="8326" y="7540"/>
                  </a:cubicBezTo>
                  <a:cubicBezTo>
                    <a:pt x="8253" y="7676"/>
                    <a:pt x="8179" y="7815"/>
                    <a:pt x="8102" y="7940"/>
                  </a:cubicBezTo>
                  <a:cubicBezTo>
                    <a:pt x="8002" y="7837"/>
                    <a:pt x="7928" y="7651"/>
                    <a:pt x="7898" y="7428"/>
                  </a:cubicBezTo>
                  <a:cubicBezTo>
                    <a:pt x="7985" y="7221"/>
                    <a:pt x="8082" y="7033"/>
                    <a:pt x="8188" y="6868"/>
                  </a:cubicBezTo>
                  <a:close/>
                  <a:moveTo>
                    <a:pt x="20431" y="6894"/>
                  </a:moveTo>
                  <a:lnTo>
                    <a:pt x="20431" y="6910"/>
                  </a:lnTo>
                  <a:cubicBezTo>
                    <a:pt x="20433" y="6955"/>
                    <a:pt x="20432" y="7001"/>
                    <a:pt x="20427" y="7046"/>
                  </a:cubicBezTo>
                  <a:lnTo>
                    <a:pt x="20425" y="7060"/>
                  </a:lnTo>
                  <a:cubicBezTo>
                    <a:pt x="20418" y="7083"/>
                    <a:pt x="20411" y="7105"/>
                    <a:pt x="20402" y="7125"/>
                  </a:cubicBezTo>
                  <a:cubicBezTo>
                    <a:pt x="20400" y="7119"/>
                    <a:pt x="20398" y="7114"/>
                    <a:pt x="20395" y="7112"/>
                  </a:cubicBezTo>
                  <a:cubicBezTo>
                    <a:pt x="20380" y="7108"/>
                    <a:pt x="20365" y="7106"/>
                    <a:pt x="20350" y="7106"/>
                  </a:cubicBezTo>
                  <a:cubicBezTo>
                    <a:pt x="20378" y="7026"/>
                    <a:pt x="20408" y="6959"/>
                    <a:pt x="20431" y="6894"/>
                  </a:cubicBezTo>
                  <a:close/>
                  <a:moveTo>
                    <a:pt x="3556" y="6902"/>
                  </a:moveTo>
                  <a:cubicBezTo>
                    <a:pt x="3472" y="7209"/>
                    <a:pt x="3351" y="7604"/>
                    <a:pt x="3250" y="7932"/>
                  </a:cubicBezTo>
                  <a:cubicBezTo>
                    <a:pt x="3200" y="8090"/>
                    <a:pt x="3156" y="8230"/>
                    <a:pt x="3123" y="8339"/>
                  </a:cubicBezTo>
                  <a:cubicBezTo>
                    <a:pt x="3072" y="8269"/>
                    <a:pt x="2949" y="8087"/>
                    <a:pt x="2879" y="7979"/>
                  </a:cubicBezTo>
                  <a:cubicBezTo>
                    <a:pt x="2979" y="7822"/>
                    <a:pt x="3334" y="7250"/>
                    <a:pt x="3556" y="6902"/>
                  </a:cubicBezTo>
                  <a:close/>
                  <a:moveTo>
                    <a:pt x="13297" y="6925"/>
                  </a:moveTo>
                  <a:lnTo>
                    <a:pt x="13303" y="7072"/>
                  </a:lnTo>
                  <a:cubicBezTo>
                    <a:pt x="13309" y="7246"/>
                    <a:pt x="13315" y="7425"/>
                    <a:pt x="13321" y="7600"/>
                  </a:cubicBezTo>
                  <a:cubicBezTo>
                    <a:pt x="13236" y="7682"/>
                    <a:pt x="13139" y="7690"/>
                    <a:pt x="13052" y="7619"/>
                  </a:cubicBezTo>
                  <a:cubicBezTo>
                    <a:pt x="13029" y="7394"/>
                    <a:pt x="13018" y="7164"/>
                    <a:pt x="13019" y="6934"/>
                  </a:cubicBezTo>
                  <a:cubicBezTo>
                    <a:pt x="13080" y="6959"/>
                    <a:pt x="13142" y="6966"/>
                    <a:pt x="13204" y="6955"/>
                  </a:cubicBezTo>
                  <a:cubicBezTo>
                    <a:pt x="13235" y="6952"/>
                    <a:pt x="13267" y="6941"/>
                    <a:pt x="13297" y="6925"/>
                  </a:cubicBezTo>
                  <a:close/>
                  <a:moveTo>
                    <a:pt x="12195" y="6930"/>
                  </a:moveTo>
                  <a:cubicBezTo>
                    <a:pt x="12273" y="6972"/>
                    <a:pt x="12354" y="6985"/>
                    <a:pt x="12435" y="6973"/>
                  </a:cubicBezTo>
                  <a:cubicBezTo>
                    <a:pt x="12455" y="6972"/>
                    <a:pt x="12475" y="6969"/>
                    <a:pt x="12495" y="6964"/>
                  </a:cubicBezTo>
                  <a:cubicBezTo>
                    <a:pt x="12484" y="7057"/>
                    <a:pt x="12470" y="7153"/>
                    <a:pt x="12453" y="7243"/>
                  </a:cubicBezTo>
                  <a:lnTo>
                    <a:pt x="12407" y="7251"/>
                  </a:lnTo>
                  <a:cubicBezTo>
                    <a:pt x="12344" y="7240"/>
                    <a:pt x="12281" y="7237"/>
                    <a:pt x="12218" y="7243"/>
                  </a:cubicBezTo>
                  <a:cubicBezTo>
                    <a:pt x="12203" y="7140"/>
                    <a:pt x="12199" y="7043"/>
                    <a:pt x="12195" y="6930"/>
                  </a:cubicBezTo>
                  <a:close/>
                  <a:moveTo>
                    <a:pt x="20566" y="6975"/>
                  </a:moveTo>
                  <a:lnTo>
                    <a:pt x="20598" y="7025"/>
                  </a:lnTo>
                  <a:cubicBezTo>
                    <a:pt x="20589" y="7073"/>
                    <a:pt x="20578" y="7121"/>
                    <a:pt x="20566" y="7167"/>
                  </a:cubicBezTo>
                  <a:lnTo>
                    <a:pt x="20555" y="7144"/>
                  </a:lnTo>
                  <a:cubicBezTo>
                    <a:pt x="20556" y="7121"/>
                    <a:pt x="20558" y="7097"/>
                    <a:pt x="20558" y="7073"/>
                  </a:cubicBezTo>
                  <a:cubicBezTo>
                    <a:pt x="20560" y="7040"/>
                    <a:pt x="20563" y="7004"/>
                    <a:pt x="20566" y="6975"/>
                  </a:cubicBezTo>
                  <a:close/>
                  <a:moveTo>
                    <a:pt x="15222" y="7060"/>
                  </a:moveTo>
                  <a:cubicBezTo>
                    <a:pt x="15209" y="7064"/>
                    <a:pt x="15199" y="7104"/>
                    <a:pt x="15200" y="7152"/>
                  </a:cubicBezTo>
                  <a:cubicBezTo>
                    <a:pt x="15202" y="7203"/>
                    <a:pt x="15214" y="7245"/>
                    <a:pt x="15229" y="7244"/>
                  </a:cubicBezTo>
                  <a:cubicBezTo>
                    <a:pt x="15306" y="7245"/>
                    <a:pt x="15384" y="7265"/>
                    <a:pt x="15462" y="7307"/>
                  </a:cubicBezTo>
                  <a:lnTo>
                    <a:pt x="15470" y="7306"/>
                  </a:lnTo>
                  <a:cubicBezTo>
                    <a:pt x="15481" y="7304"/>
                    <a:pt x="15487" y="7277"/>
                    <a:pt x="15490" y="7241"/>
                  </a:cubicBezTo>
                  <a:cubicBezTo>
                    <a:pt x="15492" y="7194"/>
                    <a:pt x="15486" y="7143"/>
                    <a:pt x="15473" y="7128"/>
                  </a:cubicBezTo>
                  <a:cubicBezTo>
                    <a:pt x="15390" y="7079"/>
                    <a:pt x="15306" y="7060"/>
                    <a:pt x="15222" y="7060"/>
                  </a:cubicBezTo>
                  <a:close/>
                  <a:moveTo>
                    <a:pt x="15936" y="7165"/>
                  </a:moveTo>
                  <a:cubicBezTo>
                    <a:pt x="15947" y="7166"/>
                    <a:pt x="15960" y="7170"/>
                    <a:pt x="15967" y="7188"/>
                  </a:cubicBezTo>
                  <a:cubicBezTo>
                    <a:pt x="15976" y="7214"/>
                    <a:pt x="15979" y="7252"/>
                    <a:pt x="15975" y="7283"/>
                  </a:cubicBezTo>
                  <a:lnTo>
                    <a:pt x="15971" y="7283"/>
                  </a:lnTo>
                  <a:cubicBezTo>
                    <a:pt x="15967" y="7303"/>
                    <a:pt x="15956" y="7314"/>
                    <a:pt x="15946" y="7314"/>
                  </a:cubicBezTo>
                  <a:cubicBezTo>
                    <a:pt x="15927" y="7313"/>
                    <a:pt x="15911" y="7292"/>
                    <a:pt x="15901" y="7259"/>
                  </a:cubicBezTo>
                  <a:cubicBezTo>
                    <a:pt x="15899" y="7233"/>
                    <a:pt x="15899" y="7209"/>
                    <a:pt x="15907" y="7188"/>
                  </a:cubicBezTo>
                  <a:cubicBezTo>
                    <a:pt x="15913" y="7173"/>
                    <a:pt x="15923" y="7169"/>
                    <a:pt x="15932" y="7167"/>
                  </a:cubicBezTo>
                  <a:lnTo>
                    <a:pt x="15936" y="7165"/>
                  </a:lnTo>
                  <a:close/>
                  <a:moveTo>
                    <a:pt x="20306" y="7206"/>
                  </a:moveTo>
                  <a:cubicBezTo>
                    <a:pt x="20320" y="7210"/>
                    <a:pt x="20333" y="7213"/>
                    <a:pt x="20348" y="7212"/>
                  </a:cubicBezTo>
                  <a:lnTo>
                    <a:pt x="20368" y="7215"/>
                  </a:lnTo>
                  <a:cubicBezTo>
                    <a:pt x="20353" y="7256"/>
                    <a:pt x="20337" y="7302"/>
                    <a:pt x="20313" y="7346"/>
                  </a:cubicBezTo>
                  <a:lnTo>
                    <a:pt x="20308" y="7340"/>
                  </a:lnTo>
                  <a:cubicBezTo>
                    <a:pt x="20290" y="7338"/>
                    <a:pt x="20272" y="7334"/>
                    <a:pt x="20254" y="7327"/>
                  </a:cubicBezTo>
                  <a:cubicBezTo>
                    <a:pt x="20268" y="7283"/>
                    <a:pt x="20286" y="7242"/>
                    <a:pt x="20300" y="7211"/>
                  </a:cubicBezTo>
                  <a:lnTo>
                    <a:pt x="20306" y="7206"/>
                  </a:lnTo>
                  <a:close/>
                  <a:moveTo>
                    <a:pt x="19137" y="7220"/>
                  </a:moveTo>
                  <a:lnTo>
                    <a:pt x="19142" y="7228"/>
                  </a:lnTo>
                  <a:cubicBezTo>
                    <a:pt x="19136" y="7277"/>
                    <a:pt x="19131" y="7330"/>
                    <a:pt x="19125" y="7387"/>
                  </a:cubicBezTo>
                  <a:cubicBezTo>
                    <a:pt x="19100" y="7385"/>
                    <a:pt x="19075" y="7378"/>
                    <a:pt x="19051" y="7366"/>
                  </a:cubicBezTo>
                  <a:lnTo>
                    <a:pt x="19057" y="7348"/>
                  </a:lnTo>
                  <a:cubicBezTo>
                    <a:pt x="19083" y="7302"/>
                    <a:pt x="19109" y="7260"/>
                    <a:pt x="19137" y="7220"/>
                  </a:cubicBezTo>
                  <a:close/>
                  <a:moveTo>
                    <a:pt x="3269" y="7223"/>
                  </a:moveTo>
                  <a:cubicBezTo>
                    <a:pt x="3069" y="7544"/>
                    <a:pt x="2817" y="7945"/>
                    <a:pt x="2817" y="7945"/>
                  </a:cubicBezTo>
                  <a:cubicBezTo>
                    <a:pt x="2815" y="7950"/>
                    <a:pt x="2817" y="7957"/>
                    <a:pt x="2816" y="7963"/>
                  </a:cubicBezTo>
                  <a:cubicBezTo>
                    <a:pt x="2787" y="8123"/>
                    <a:pt x="2752" y="8299"/>
                    <a:pt x="2725" y="8410"/>
                  </a:cubicBezTo>
                  <a:cubicBezTo>
                    <a:pt x="2720" y="8232"/>
                    <a:pt x="2723" y="8053"/>
                    <a:pt x="2733" y="7876"/>
                  </a:cubicBezTo>
                  <a:cubicBezTo>
                    <a:pt x="2807" y="7780"/>
                    <a:pt x="2912" y="7661"/>
                    <a:pt x="3022" y="7537"/>
                  </a:cubicBezTo>
                  <a:cubicBezTo>
                    <a:pt x="3110" y="7451"/>
                    <a:pt x="3186" y="7325"/>
                    <a:pt x="3269" y="7223"/>
                  </a:cubicBezTo>
                  <a:close/>
                  <a:moveTo>
                    <a:pt x="7778" y="7238"/>
                  </a:moveTo>
                  <a:cubicBezTo>
                    <a:pt x="7792" y="7228"/>
                    <a:pt x="7840" y="7275"/>
                    <a:pt x="7873" y="7341"/>
                  </a:cubicBezTo>
                  <a:cubicBezTo>
                    <a:pt x="7871" y="7362"/>
                    <a:pt x="7860" y="7379"/>
                    <a:pt x="7854" y="7396"/>
                  </a:cubicBezTo>
                  <a:cubicBezTo>
                    <a:pt x="7851" y="7407"/>
                    <a:pt x="7850" y="7418"/>
                    <a:pt x="7851" y="7430"/>
                  </a:cubicBezTo>
                  <a:cubicBezTo>
                    <a:pt x="7882" y="7709"/>
                    <a:pt x="7976" y="7942"/>
                    <a:pt x="8104" y="8055"/>
                  </a:cubicBezTo>
                  <a:lnTo>
                    <a:pt x="8109" y="8057"/>
                  </a:lnTo>
                  <a:cubicBezTo>
                    <a:pt x="8117" y="8059"/>
                    <a:pt x="8125" y="8057"/>
                    <a:pt x="8131" y="8048"/>
                  </a:cubicBezTo>
                  <a:cubicBezTo>
                    <a:pt x="8135" y="8040"/>
                    <a:pt x="8139" y="8033"/>
                    <a:pt x="8143" y="8026"/>
                  </a:cubicBezTo>
                  <a:cubicBezTo>
                    <a:pt x="8162" y="8087"/>
                    <a:pt x="8166" y="8161"/>
                    <a:pt x="8156" y="8229"/>
                  </a:cubicBezTo>
                  <a:cubicBezTo>
                    <a:pt x="8154" y="8252"/>
                    <a:pt x="8136" y="8253"/>
                    <a:pt x="8113" y="8244"/>
                  </a:cubicBezTo>
                  <a:cubicBezTo>
                    <a:pt x="8013" y="8193"/>
                    <a:pt x="7765" y="7583"/>
                    <a:pt x="7764" y="7330"/>
                  </a:cubicBezTo>
                  <a:cubicBezTo>
                    <a:pt x="7767" y="7307"/>
                    <a:pt x="7765" y="7248"/>
                    <a:pt x="7778" y="7238"/>
                  </a:cubicBezTo>
                  <a:close/>
                  <a:moveTo>
                    <a:pt x="10861" y="7243"/>
                  </a:moveTo>
                  <a:lnTo>
                    <a:pt x="10868" y="7303"/>
                  </a:lnTo>
                  <a:lnTo>
                    <a:pt x="10843" y="7333"/>
                  </a:lnTo>
                  <a:lnTo>
                    <a:pt x="10839" y="7333"/>
                  </a:lnTo>
                  <a:cubicBezTo>
                    <a:pt x="10835" y="7318"/>
                    <a:pt x="10832" y="7308"/>
                    <a:pt x="10829" y="7291"/>
                  </a:cubicBezTo>
                  <a:lnTo>
                    <a:pt x="10861" y="7243"/>
                  </a:lnTo>
                  <a:close/>
                  <a:moveTo>
                    <a:pt x="16484" y="7278"/>
                  </a:moveTo>
                  <a:cubicBezTo>
                    <a:pt x="16470" y="7269"/>
                    <a:pt x="16459" y="7289"/>
                    <a:pt x="16455" y="7327"/>
                  </a:cubicBezTo>
                  <a:cubicBezTo>
                    <a:pt x="16453" y="7365"/>
                    <a:pt x="16457" y="7402"/>
                    <a:pt x="16471" y="7412"/>
                  </a:cubicBezTo>
                  <a:lnTo>
                    <a:pt x="16634" y="7529"/>
                  </a:lnTo>
                  <a:lnTo>
                    <a:pt x="16642" y="7527"/>
                  </a:lnTo>
                  <a:cubicBezTo>
                    <a:pt x="16653" y="7527"/>
                    <a:pt x="16664" y="7511"/>
                    <a:pt x="16666" y="7480"/>
                  </a:cubicBezTo>
                  <a:cubicBezTo>
                    <a:pt x="16668" y="7442"/>
                    <a:pt x="16659" y="7404"/>
                    <a:pt x="16646" y="7395"/>
                  </a:cubicBezTo>
                  <a:lnTo>
                    <a:pt x="16484" y="7278"/>
                  </a:lnTo>
                  <a:close/>
                  <a:moveTo>
                    <a:pt x="10783" y="7333"/>
                  </a:moveTo>
                  <a:lnTo>
                    <a:pt x="10803" y="7391"/>
                  </a:lnTo>
                  <a:cubicBezTo>
                    <a:pt x="10790" y="7406"/>
                    <a:pt x="10774" y="7421"/>
                    <a:pt x="10761" y="7433"/>
                  </a:cubicBezTo>
                  <a:cubicBezTo>
                    <a:pt x="10754" y="7411"/>
                    <a:pt x="10751" y="7383"/>
                    <a:pt x="10750" y="7364"/>
                  </a:cubicBezTo>
                  <a:lnTo>
                    <a:pt x="10783" y="7333"/>
                  </a:lnTo>
                  <a:close/>
                  <a:moveTo>
                    <a:pt x="12436" y="7353"/>
                  </a:moveTo>
                  <a:cubicBezTo>
                    <a:pt x="12421" y="7428"/>
                    <a:pt x="12398" y="7497"/>
                    <a:pt x="12370" y="7556"/>
                  </a:cubicBezTo>
                  <a:lnTo>
                    <a:pt x="12362" y="7556"/>
                  </a:lnTo>
                  <a:cubicBezTo>
                    <a:pt x="12334" y="7545"/>
                    <a:pt x="12308" y="7548"/>
                    <a:pt x="12280" y="7551"/>
                  </a:cubicBezTo>
                  <a:lnTo>
                    <a:pt x="12276" y="7551"/>
                  </a:lnTo>
                  <a:cubicBezTo>
                    <a:pt x="12254" y="7495"/>
                    <a:pt x="12240" y="7428"/>
                    <a:pt x="12235" y="7356"/>
                  </a:cubicBezTo>
                  <a:cubicBezTo>
                    <a:pt x="12287" y="7352"/>
                    <a:pt x="12350" y="7351"/>
                    <a:pt x="12406" y="7356"/>
                  </a:cubicBezTo>
                  <a:lnTo>
                    <a:pt x="12436" y="7353"/>
                  </a:lnTo>
                  <a:close/>
                  <a:moveTo>
                    <a:pt x="10705" y="7416"/>
                  </a:moveTo>
                  <a:cubicBezTo>
                    <a:pt x="10711" y="7440"/>
                    <a:pt x="10716" y="7468"/>
                    <a:pt x="10720" y="7493"/>
                  </a:cubicBezTo>
                  <a:lnTo>
                    <a:pt x="10683" y="7516"/>
                  </a:lnTo>
                  <a:lnTo>
                    <a:pt x="10674" y="7508"/>
                  </a:lnTo>
                  <a:cubicBezTo>
                    <a:pt x="10669" y="7487"/>
                    <a:pt x="10667" y="7470"/>
                    <a:pt x="10663" y="7448"/>
                  </a:cubicBezTo>
                  <a:lnTo>
                    <a:pt x="10705" y="7416"/>
                  </a:lnTo>
                  <a:close/>
                  <a:moveTo>
                    <a:pt x="20213" y="7417"/>
                  </a:moveTo>
                  <a:cubicBezTo>
                    <a:pt x="20229" y="7397"/>
                    <a:pt x="20252" y="7433"/>
                    <a:pt x="20271" y="7438"/>
                  </a:cubicBezTo>
                  <a:lnTo>
                    <a:pt x="20237" y="7516"/>
                  </a:lnTo>
                  <a:cubicBezTo>
                    <a:pt x="20237" y="7516"/>
                    <a:pt x="20232" y="7510"/>
                    <a:pt x="20231" y="7508"/>
                  </a:cubicBezTo>
                  <a:lnTo>
                    <a:pt x="20200" y="7498"/>
                  </a:lnTo>
                  <a:lnTo>
                    <a:pt x="20178" y="7491"/>
                  </a:lnTo>
                  <a:cubicBezTo>
                    <a:pt x="20188" y="7464"/>
                    <a:pt x="20197" y="7437"/>
                    <a:pt x="20213" y="7417"/>
                  </a:cubicBezTo>
                  <a:close/>
                  <a:moveTo>
                    <a:pt x="10881" y="7424"/>
                  </a:moveTo>
                  <a:cubicBezTo>
                    <a:pt x="10895" y="7527"/>
                    <a:pt x="10910" y="7634"/>
                    <a:pt x="10913" y="7729"/>
                  </a:cubicBezTo>
                  <a:cubicBezTo>
                    <a:pt x="10860" y="7762"/>
                    <a:pt x="10791" y="7829"/>
                    <a:pt x="10734" y="7877"/>
                  </a:cubicBezTo>
                  <a:lnTo>
                    <a:pt x="10697" y="7910"/>
                  </a:lnTo>
                  <a:lnTo>
                    <a:pt x="10692" y="7902"/>
                  </a:lnTo>
                  <a:cubicBezTo>
                    <a:pt x="10661" y="7829"/>
                    <a:pt x="10634" y="7746"/>
                    <a:pt x="10606" y="7667"/>
                  </a:cubicBezTo>
                  <a:cubicBezTo>
                    <a:pt x="10706" y="7624"/>
                    <a:pt x="10799" y="7546"/>
                    <a:pt x="10881" y="7424"/>
                  </a:cubicBezTo>
                  <a:close/>
                  <a:moveTo>
                    <a:pt x="19017" y="7454"/>
                  </a:moveTo>
                  <a:cubicBezTo>
                    <a:pt x="19048" y="7474"/>
                    <a:pt x="19080" y="7486"/>
                    <a:pt x="19112" y="7490"/>
                  </a:cubicBezTo>
                  <a:cubicBezTo>
                    <a:pt x="19107" y="7537"/>
                    <a:pt x="19102" y="7587"/>
                    <a:pt x="19098" y="7637"/>
                  </a:cubicBezTo>
                  <a:cubicBezTo>
                    <a:pt x="19086" y="7628"/>
                    <a:pt x="19072" y="7623"/>
                    <a:pt x="19059" y="7619"/>
                  </a:cubicBezTo>
                  <a:cubicBezTo>
                    <a:pt x="19039" y="7614"/>
                    <a:pt x="19020" y="7602"/>
                    <a:pt x="19002" y="7585"/>
                  </a:cubicBezTo>
                  <a:cubicBezTo>
                    <a:pt x="19003" y="7529"/>
                    <a:pt x="19007" y="7483"/>
                    <a:pt x="19017" y="7454"/>
                  </a:cubicBezTo>
                  <a:close/>
                  <a:moveTo>
                    <a:pt x="10609" y="7474"/>
                  </a:moveTo>
                  <a:cubicBezTo>
                    <a:pt x="10615" y="7500"/>
                    <a:pt x="10621" y="7523"/>
                    <a:pt x="10628" y="7550"/>
                  </a:cubicBezTo>
                  <a:cubicBezTo>
                    <a:pt x="10613" y="7565"/>
                    <a:pt x="10598" y="7563"/>
                    <a:pt x="10582" y="7566"/>
                  </a:cubicBezTo>
                  <a:lnTo>
                    <a:pt x="10558" y="7490"/>
                  </a:lnTo>
                  <a:lnTo>
                    <a:pt x="10609" y="7474"/>
                  </a:lnTo>
                  <a:close/>
                  <a:moveTo>
                    <a:pt x="20138" y="7577"/>
                  </a:moveTo>
                  <a:cubicBezTo>
                    <a:pt x="20156" y="7591"/>
                    <a:pt x="20175" y="7599"/>
                    <a:pt x="20194" y="7603"/>
                  </a:cubicBezTo>
                  <a:cubicBezTo>
                    <a:pt x="20174" y="7638"/>
                    <a:pt x="20154" y="7676"/>
                    <a:pt x="20133" y="7716"/>
                  </a:cubicBezTo>
                  <a:lnTo>
                    <a:pt x="20136" y="7719"/>
                  </a:lnTo>
                  <a:cubicBezTo>
                    <a:pt x="20123" y="7710"/>
                    <a:pt x="20109" y="7703"/>
                    <a:pt x="20096" y="7697"/>
                  </a:cubicBezTo>
                  <a:lnTo>
                    <a:pt x="20082" y="7687"/>
                  </a:lnTo>
                  <a:cubicBezTo>
                    <a:pt x="20100" y="7652"/>
                    <a:pt x="20119" y="7616"/>
                    <a:pt x="20138" y="7577"/>
                  </a:cubicBezTo>
                  <a:close/>
                  <a:moveTo>
                    <a:pt x="13373" y="7611"/>
                  </a:moveTo>
                  <a:cubicBezTo>
                    <a:pt x="13404" y="7606"/>
                    <a:pt x="13441" y="7648"/>
                    <a:pt x="13448" y="7685"/>
                  </a:cubicBezTo>
                  <a:cubicBezTo>
                    <a:pt x="13454" y="7722"/>
                    <a:pt x="13436" y="7727"/>
                    <a:pt x="13427" y="7743"/>
                  </a:cubicBezTo>
                  <a:lnTo>
                    <a:pt x="13431" y="7742"/>
                  </a:lnTo>
                  <a:cubicBezTo>
                    <a:pt x="13362" y="7855"/>
                    <a:pt x="13032" y="7884"/>
                    <a:pt x="12947" y="7753"/>
                  </a:cubicBezTo>
                  <a:cubicBezTo>
                    <a:pt x="12932" y="7730"/>
                    <a:pt x="12925" y="7706"/>
                    <a:pt x="12926" y="7693"/>
                  </a:cubicBezTo>
                  <a:cubicBezTo>
                    <a:pt x="12928" y="7680"/>
                    <a:pt x="12966" y="7631"/>
                    <a:pt x="13002" y="7624"/>
                  </a:cubicBezTo>
                  <a:cubicBezTo>
                    <a:pt x="13002" y="7641"/>
                    <a:pt x="13003" y="7660"/>
                    <a:pt x="13009" y="7674"/>
                  </a:cubicBezTo>
                  <a:cubicBezTo>
                    <a:pt x="13011" y="7686"/>
                    <a:pt x="13016" y="7695"/>
                    <a:pt x="13021" y="7701"/>
                  </a:cubicBezTo>
                  <a:cubicBezTo>
                    <a:pt x="13076" y="7759"/>
                    <a:pt x="13138" y="7784"/>
                    <a:pt x="13200" y="7772"/>
                  </a:cubicBezTo>
                  <a:cubicBezTo>
                    <a:pt x="13256" y="7764"/>
                    <a:pt x="13311" y="7732"/>
                    <a:pt x="13361" y="7679"/>
                  </a:cubicBezTo>
                  <a:cubicBezTo>
                    <a:pt x="13369" y="7671"/>
                    <a:pt x="13374" y="7652"/>
                    <a:pt x="13374" y="7632"/>
                  </a:cubicBezTo>
                  <a:lnTo>
                    <a:pt x="13373" y="7611"/>
                  </a:lnTo>
                  <a:close/>
                  <a:moveTo>
                    <a:pt x="15443" y="7627"/>
                  </a:moveTo>
                  <a:lnTo>
                    <a:pt x="15362" y="7638"/>
                  </a:lnTo>
                  <a:cubicBezTo>
                    <a:pt x="15347" y="7647"/>
                    <a:pt x="15338" y="7711"/>
                    <a:pt x="15338" y="7784"/>
                  </a:cubicBezTo>
                  <a:cubicBezTo>
                    <a:pt x="15340" y="7861"/>
                    <a:pt x="15351" y="7919"/>
                    <a:pt x="15368" y="7919"/>
                  </a:cubicBezTo>
                  <a:lnTo>
                    <a:pt x="15449" y="7908"/>
                  </a:lnTo>
                  <a:cubicBezTo>
                    <a:pt x="15465" y="7906"/>
                    <a:pt x="15476" y="7848"/>
                    <a:pt x="15474" y="7772"/>
                  </a:cubicBezTo>
                  <a:cubicBezTo>
                    <a:pt x="15473" y="7698"/>
                    <a:pt x="15458" y="7631"/>
                    <a:pt x="15443" y="7627"/>
                  </a:cubicBezTo>
                  <a:close/>
                  <a:moveTo>
                    <a:pt x="18992" y="7682"/>
                  </a:moveTo>
                  <a:cubicBezTo>
                    <a:pt x="19011" y="7699"/>
                    <a:pt x="19030" y="7712"/>
                    <a:pt x="19050" y="7721"/>
                  </a:cubicBezTo>
                  <a:cubicBezTo>
                    <a:pt x="19062" y="7725"/>
                    <a:pt x="19075" y="7731"/>
                    <a:pt x="19087" y="7740"/>
                  </a:cubicBezTo>
                  <a:lnTo>
                    <a:pt x="19075" y="7889"/>
                  </a:lnTo>
                  <a:lnTo>
                    <a:pt x="19064" y="7872"/>
                  </a:lnTo>
                  <a:cubicBezTo>
                    <a:pt x="19037" y="7853"/>
                    <a:pt x="19010" y="7828"/>
                    <a:pt x="18985" y="7797"/>
                  </a:cubicBezTo>
                  <a:lnTo>
                    <a:pt x="18992" y="7682"/>
                  </a:lnTo>
                  <a:close/>
                  <a:moveTo>
                    <a:pt x="5301" y="7714"/>
                  </a:moveTo>
                  <a:lnTo>
                    <a:pt x="5650" y="7892"/>
                  </a:lnTo>
                  <a:lnTo>
                    <a:pt x="5638" y="8013"/>
                  </a:lnTo>
                  <a:cubicBezTo>
                    <a:pt x="5622" y="8184"/>
                    <a:pt x="5606" y="8420"/>
                    <a:pt x="5589" y="8530"/>
                  </a:cubicBezTo>
                  <a:cubicBezTo>
                    <a:pt x="5587" y="8544"/>
                    <a:pt x="5586" y="8554"/>
                    <a:pt x="5590" y="8567"/>
                  </a:cubicBezTo>
                  <a:cubicBezTo>
                    <a:pt x="5593" y="8579"/>
                    <a:pt x="5598" y="8589"/>
                    <a:pt x="5605" y="8591"/>
                  </a:cubicBezTo>
                  <a:cubicBezTo>
                    <a:pt x="5636" y="8619"/>
                    <a:pt x="5700" y="8646"/>
                    <a:pt x="5767" y="8673"/>
                  </a:cubicBezTo>
                  <a:cubicBezTo>
                    <a:pt x="5850" y="8713"/>
                    <a:pt x="5940" y="8771"/>
                    <a:pt x="5990" y="8791"/>
                  </a:cubicBezTo>
                  <a:cubicBezTo>
                    <a:pt x="5981" y="8892"/>
                    <a:pt x="5969" y="8993"/>
                    <a:pt x="5954" y="9090"/>
                  </a:cubicBezTo>
                  <a:cubicBezTo>
                    <a:pt x="5767" y="9064"/>
                    <a:pt x="5135" y="8755"/>
                    <a:pt x="4763" y="8563"/>
                  </a:cubicBezTo>
                  <a:cubicBezTo>
                    <a:pt x="4764" y="8551"/>
                    <a:pt x="4765" y="8546"/>
                    <a:pt x="4765" y="8546"/>
                  </a:cubicBezTo>
                  <a:cubicBezTo>
                    <a:pt x="4767" y="8470"/>
                    <a:pt x="4774" y="8402"/>
                    <a:pt x="4786" y="8329"/>
                  </a:cubicBezTo>
                  <a:cubicBezTo>
                    <a:pt x="4894" y="8336"/>
                    <a:pt x="5003" y="8361"/>
                    <a:pt x="5109" y="8407"/>
                  </a:cubicBezTo>
                  <a:lnTo>
                    <a:pt x="5192" y="8405"/>
                  </a:lnTo>
                  <a:cubicBezTo>
                    <a:pt x="5205" y="8408"/>
                    <a:pt x="5218" y="8390"/>
                    <a:pt x="5222" y="8363"/>
                  </a:cubicBezTo>
                  <a:cubicBezTo>
                    <a:pt x="5229" y="8296"/>
                    <a:pt x="5244" y="8222"/>
                    <a:pt x="5252" y="8144"/>
                  </a:cubicBezTo>
                  <a:cubicBezTo>
                    <a:pt x="5274" y="8004"/>
                    <a:pt x="5289" y="7859"/>
                    <a:pt x="5301" y="7714"/>
                  </a:cubicBezTo>
                  <a:close/>
                  <a:moveTo>
                    <a:pt x="20036" y="7771"/>
                  </a:moveTo>
                  <a:cubicBezTo>
                    <a:pt x="20052" y="7783"/>
                    <a:pt x="20067" y="7792"/>
                    <a:pt x="20084" y="7798"/>
                  </a:cubicBezTo>
                  <a:lnTo>
                    <a:pt x="20090" y="7806"/>
                  </a:lnTo>
                  <a:cubicBezTo>
                    <a:pt x="20069" y="7834"/>
                    <a:pt x="20048" y="7872"/>
                    <a:pt x="20028" y="7905"/>
                  </a:cubicBezTo>
                  <a:cubicBezTo>
                    <a:pt x="20027" y="7904"/>
                    <a:pt x="20027" y="7905"/>
                    <a:pt x="20026" y="7903"/>
                  </a:cubicBezTo>
                  <a:cubicBezTo>
                    <a:pt x="20022" y="7897"/>
                    <a:pt x="19992" y="7889"/>
                    <a:pt x="19971" y="7876"/>
                  </a:cubicBezTo>
                  <a:cubicBezTo>
                    <a:pt x="19992" y="7846"/>
                    <a:pt x="20013" y="7812"/>
                    <a:pt x="20036" y="7771"/>
                  </a:cubicBezTo>
                  <a:close/>
                  <a:moveTo>
                    <a:pt x="16450" y="7819"/>
                  </a:moveTo>
                  <a:cubicBezTo>
                    <a:pt x="16441" y="7818"/>
                    <a:pt x="16433" y="7826"/>
                    <a:pt x="16426" y="7842"/>
                  </a:cubicBezTo>
                  <a:cubicBezTo>
                    <a:pt x="16414" y="7873"/>
                    <a:pt x="16412" y="7927"/>
                    <a:pt x="16426" y="7956"/>
                  </a:cubicBezTo>
                  <a:cubicBezTo>
                    <a:pt x="16428" y="7961"/>
                    <a:pt x="16433" y="7961"/>
                    <a:pt x="16435" y="7965"/>
                  </a:cubicBezTo>
                  <a:lnTo>
                    <a:pt x="16503" y="8078"/>
                  </a:lnTo>
                  <a:cubicBezTo>
                    <a:pt x="16510" y="8089"/>
                    <a:pt x="16517" y="8094"/>
                    <a:pt x="16525" y="8092"/>
                  </a:cubicBezTo>
                  <a:cubicBezTo>
                    <a:pt x="16535" y="8091"/>
                    <a:pt x="16544" y="8080"/>
                    <a:pt x="16549" y="8061"/>
                  </a:cubicBezTo>
                  <a:cubicBezTo>
                    <a:pt x="16561" y="8029"/>
                    <a:pt x="16560" y="7975"/>
                    <a:pt x="16546" y="7947"/>
                  </a:cubicBezTo>
                  <a:lnTo>
                    <a:pt x="16473" y="7843"/>
                  </a:lnTo>
                  <a:cubicBezTo>
                    <a:pt x="16466" y="7829"/>
                    <a:pt x="16458" y="7820"/>
                    <a:pt x="16450" y="7819"/>
                  </a:cubicBezTo>
                  <a:close/>
                  <a:moveTo>
                    <a:pt x="10921" y="7842"/>
                  </a:moveTo>
                  <a:cubicBezTo>
                    <a:pt x="10927" y="7913"/>
                    <a:pt x="10927" y="7985"/>
                    <a:pt x="10915" y="8053"/>
                  </a:cubicBezTo>
                  <a:cubicBezTo>
                    <a:pt x="10889" y="8071"/>
                    <a:pt x="10861" y="8100"/>
                    <a:pt x="10837" y="8128"/>
                  </a:cubicBezTo>
                  <a:lnTo>
                    <a:pt x="10824" y="8129"/>
                  </a:lnTo>
                  <a:cubicBezTo>
                    <a:pt x="10789" y="8099"/>
                    <a:pt x="10761" y="8056"/>
                    <a:pt x="10734" y="8002"/>
                  </a:cubicBezTo>
                  <a:lnTo>
                    <a:pt x="10759" y="7981"/>
                  </a:lnTo>
                  <a:cubicBezTo>
                    <a:pt x="10811" y="7935"/>
                    <a:pt x="10872" y="7874"/>
                    <a:pt x="10921" y="7842"/>
                  </a:cubicBezTo>
                  <a:close/>
                  <a:moveTo>
                    <a:pt x="18981" y="7921"/>
                  </a:moveTo>
                  <a:cubicBezTo>
                    <a:pt x="19003" y="7943"/>
                    <a:pt x="19025" y="7963"/>
                    <a:pt x="19048" y="7981"/>
                  </a:cubicBezTo>
                  <a:lnTo>
                    <a:pt x="19071" y="7998"/>
                  </a:lnTo>
                  <a:cubicBezTo>
                    <a:pt x="19068" y="8031"/>
                    <a:pt x="19066" y="8063"/>
                    <a:pt x="19064" y="8094"/>
                  </a:cubicBezTo>
                  <a:lnTo>
                    <a:pt x="19051" y="8074"/>
                  </a:lnTo>
                  <a:cubicBezTo>
                    <a:pt x="19025" y="8060"/>
                    <a:pt x="19001" y="8036"/>
                    <a:pt x="18979" y="8005"/>
                  </a:cubicBezTo>
                  <a:lnTo>
                    <a:pt x="18981" y="7921"/>
                  </a:lnTo>
                  <a:close/>
                  <a:moveTo>
                    <a:pt x="7859" y="7927"/>
                  </a:moveTo>
                  <a:lnTo>
                    <a:pt x="7874" y="7966"/>
                  </a:lnTo>
                  <a:cubicBezTo>
                    <a:pt x="7829" y="8077"/>
                    <a:pt x="7609" y="8539"/>
                    <a:pt x="7523" y="8717"/>
                  </a:cubicBezTo>
                  <a:cubicBezTo>
                    <a:pt x="7495" y="8765"/>
                    <a:pt x="7466" y="8810"/>
                    <a:pt x="7435" y="8848"/>
                  </a:cubicBezTo>
                  <a:cubicBezTo>
                    <a:pt x="7455" y="8761"/>
                    <a:pt x="7481" y="8651"/>
                    <a:pt x="7487" y="8635"/>
                  </a:cubicBezTo>
                  <a:cubicBezTo>
                    <a:pt x="7517" y="8576"/>
                    <a:pt x="7755" y="8116"/>
                    <a:pt x="7859" y="7927"/>
                  </a:cubicBezTo>
                  <a:close/>
                  <a:moveTo>
                    <a:pt x="13207" y="7942"/>
                  </a:moveTo>
                  <a:cubicBezTo>
                    <a:pt x="13219" y="8054"/>
                    <a:pt x="13252" y="8521"/>
                    <a:pt x="13273" y="8828"/>
                  </a:cubicBezTo>
                  <a:cubicBezTo>
                    <a:pt x="13274" y="8884"/>
                    <a:pt x="13274" y="8941"/>
                    <a:pt x="13271" y="8996"/>
                  </a:cubicBezTo>
                  <a:cubicBezTo>
                    <a:pt x="13254" y="8929"/>
                    <a:pt x="13238" y="8857"/>
                    <a:pt x="13232" y="8835"/>
                  </a:cubicBezTo>
                  <a:cubicBezTo>
                    <a:pt x="13229" y="8755"/>
                    <a:pt x="13201" y="8193"/>
                    <a:pt x="13192" y="7944"/>
                  </a:cubicBezTo>
                  <a:lnTo>
                    <a:pt x="13207" y="7942"/>
                  </a:lnTo>
                  <a:close/>
                  <a:moveTo>
                    <a:pt x="19917" y="7944"/>
                  </a:moveTo>
                  <a:cubicBezTo>
                    <a:pt x="19939" y="7961"/>
                    <a:pt x="19960" y="7973"/>
                    <a:pt x="19983" y="7984"/>
                  </a:cubicBezTo>
                  <a:cubicBezTo>
                    <a:pt x="19955" y="8020"/>
                    <a:pt x="19934" y="8057"/>
                    <a:pt x="19910" y="8092"/>
                  </a:cubicBezTo>
                  <a:lnTo>
                    <a:pt x="19907" y="8087"/>
                  </a:lnTo>
                  <a:cubicBezTo>
                    <a:pt x="19889" y="8071"/>
                    <a:pt x="19870" y="8055"/>
                    <a:pt x="19851" y="8044"/>
                  </a:cubicBezTo>
                  <a:lnTo>
                    <a:pt x="19840" y="8029"/>
                  </a:lnTo>
                  <a:cubicBezTo>
                    <a:pt x="19866" y="8003"/>
                    <a:pt x="19891" y="7973"/>
                    <a:pt x="19917" y="7944"/>
                  </a:cubicBezTo>
                  <a:close/>
                  <a:moveTo>
                    <a:pt x="2845" y="8065"/>
                  </a:moveTo>
                  <a:cubicBezTo>
                    <a:pt x="2887" y="8131"/>
                    <a:pt x="2922" y="8178"/>
                    <a:pt x="2978" y="8262"/>
                  </a:cubicBezTo>
                  <a:cubicBezTo>
                    <a:pt x="2964" y="8275"/>
                    <a:pt x="2955" y="8288"/>
                    <a:pt x="2935" y="8307"/>
                  </a:cubicBezTo>
                  <a:cubicBezTo>
                    <a:pt x="2873" y="8372"/>
                    <a:pt x="2809" y="8430"/>
                    <a:pt x="2744" y="8481"/>
                  </a:cubicBezTo>
                  <a:cubicBezTo>
                    <a:pt x="2780" y="8373"/>
                    <a:pt x="2816" y="8222"/>
                    <a:pt x="2845" y="8065"/>
                  </a:cubicBezTo>
                  <a:close/>
                  <a:moveTo>
                    <a:pt x="19781" y="8099"/>
                  </a:moveTo>
                  <a:cubicBezTo>
                    <a:pt x="19802" y="8120"/>
                    <a:pt x="19823" y="8137"/>
                    <a:pt x="19845" y="8150"/>
                  </a:cubicBezTo>
                  <a:lnTo>
                    <a:pt x="19871" y="8168"/>
                  </a:lnTo>
                  <a:lnTo>
                    <a:pt x="19850" y="8194"/>
                  </a:lnTo>
                  <a:cubicBezTo>
                    <a:pt x="19819" y="8224"/>
                    <a:pt x="19788" y="8248"/>
                    <a:pt x="19755" y="8265"/>
                  </a:cubicBezTo>
                  <a:lnTo>
                    <a:pt x="19759" y="8279"/>
                  </a:lnTo>
                  <a:cubicBezTo>
                    <a:pt x="19743" y="8255"/>
                    <a:pt x="19723" y="8226"/>
                    <a:pt x="19706" y="8200"/>
                  </a:cubicBezTo>
                  <a:lnTo>
                    <a:pt x="19685" y="8168"/>
                  </a:lnTo>
                  <a:cubicBezTo>
                    <a:pt x="19717" y="8148"/>
                    <a:pt x="19750" y="8124"/>
                    <a:pt x="19781" y="8099"/>
                  </a:cubicBezTo>
                  <a:close/>
                  <a:moveTo>
                    <a:pt x="18971" y="8118"/>
                  </a:moveTo>
                  <a:lnTo>
                    <a:pt x="18977" y="8128"/>
                  </a:lnTo>
                  <a:cubicBezTo>
                    <a:pt x="18992" y="8140"/>
                    <a:pt x="19006" y="8151"/>
                    <a:pt x="19021" y="8160"/>
                  </a:cubicBezTo>
                  <a:cubicBezTo>
                    <a:pt x="19012" y="8185"/>
                    <a:pt x="18996" y="8205"/>
                    <a:pt x="18980" y="8237"/>
                  </a:cubicBezTo>
                  <a:cubicBezTo>
                    <a:pt x="18975" y="8198"/>
                    <a:pt x="18973" y="8158"/>
                    <a:pt x="18971" y="8118"/>
                  </a:cubicBezTo>
                  <a:close/>
                  <a:moveTo>
                    <a:pt x="18117" y="8140"/>
                  </a:moveTo>
                  <a:cubicBezTo>
                    <a:pt x="18114" y="8139"/>
                    <a:pt x="18113" y="8140"/>
                    <a:pt x="18109" y="8142"/>
                  </a:cubicBezTo>
                  <a:cubicBezTo>
                    <a:pt x="17931" y="8157"/>
                    <a:pt x="17754" y="8193"/>
                    <a:pt x="17578" y="8265"/>
                  </a:cubicBezTo>
                  <a:cubicBezTo>
                    <a:pt x="17576" y="8263"/>
                    <a:pt x="17572" y="8264"/>
                    <a:pt x="17570" y="8266"/>
                  </a:cubicBezTo>
                  <a:cubicBezTo>
                    <a:pt x="17566" y="8273"/>
                    <a:pt x="17564" y="8285"/>
                    <a:pt x="17562" y="8294"/>
                  </a:cubicBezTo>
                  <a:cubicBezTo>
                    <a:pt x="17562" y="8300"/>
                    <a:pt x="17563" y="8312"/>
                    <a:pt x="17563" y="8312"/>
                  </a:cubicBezTo>
                  <a:cubicBezTo>
                    <a:pt x="17562" y="8316"/>
                    <a:pt x="17563" y="8325"/>
                    <a:pt x="17563" y="8329"/>
                  </a:cubicBezTo>
                  <a:cubicBezTo>
                    <a:pt x="17559" y="8474"/>
                    <a:pt x="17561" y="8615"/>
                    <a:pt x="17570" y="8759"/>
                  </a:cubicBezTo>
                  <a:cubicBezTo>
                    <a:pt x="17576" y="8859"/>
                    <a:pt x="17580" y="8957"/>
                    <a:pt x="17581" y="9058"/>
                  </a:cubicBezTo>
                  <a:cubicBezTo>
                    <a:pt x="17419" y="9046"/>
                    <a:pt x="17254" y="9071"/>
                    <a:pt x="17095" y="9130"/>
                  </a:cubicBezTo>
                  <a:cubicBezTo>
                    <a:pt x="17091" y="9133"/>
                    <a:pt x="17091" y="9140"/>
                    <a:pt x="17087" y="9148"/>
                  </a:cubicBezTo>
                  <a:lnTo>
                    <a:pt x="17087" y="9166"/>
                  </a:lnTo>
                  <a:cubicBezTo>
                    <a:pt x="17087" y="9171"/>
                    <a:pt x="17087" y="9170"/>
                    <a:pt x="17088" y="9175"/>
                  </a:cubicBezTo>
                  <a:cubicBezTo>
                    <a:pt x="17091" y="9242"/>
                    <a:pt x="17089" y="9312"/>
                    <a:pt x="17091" y="9385"/>
                  </a:cubicBezTo>
                  <a:cubicBezTo>
                    <a:pt x="17103" y="9610"/>
                    <a:pt x="17111" y="9844"/>
                    <a:pt x="17111" y="10070"/>
                  </a:cubicBezTo>
                  <a:cubicBezTo>
                    <a:pt x="17042" y="10097"/>
                    <a:pt x="16803" y="10185"/>
                    <a:pt x="16664" y="10260"/>
                  </a:cubicBezTo>
                  <a:cubicBezTo>
                    <a:pt x="16650" y="10262"/>
                    <a:pt x="16639" y="10288"/>
                    <a:pt x="16640" y="10317"/>
                  </a:cubicBezTo>
                  <a:cubicBezTo>
                    <a:pt x="16643" y="10378"/>
                    <a:pt x="16645" y="10449"/>
                    <a:pt x="16647" y="10527"/>
                  </a:cubicBezTo>
                  <a:cubicBezTo>
                    <a:pt x="16659" y="10753"/>
                    <a:pt x="16667" y="10974"/>
                    <a:pt x="16667" y="11202"/>
                  </a:cubicBezTo>
                  <a:cubicBezTo>
                    <a:pt x="16531" y="11232"/>
                    <a:pt x="16395" y="11285"/>
                    <a:pt x="16262" y="11350"/>
                  </a:cubicBezTo>
                  <a:lnTo>
                    <a:pt x="16249" y="11361"/>
                  </a:lnTo>
                  <a:cubicBezTo>
                    <a:pt x="16247" y="11366"/>
                    <a:pt x="16246" y="11373"/>
                    <a:pt x="16245" y="11379"/>
                  </a:cubicBezTo>
                  <a:cubicBezTo>
                    <a:pt x="16245" y="11384"/>
                    <a:pt x="16245" y="11384"/>
                    <a:pt x="16246" y="11389"/>
                  </a:cubicBezTo>
                  <a:cubicBezTo>
                    <a:pt x="16253" y="11599"/>
                    <a:pt x="16260" y="11847"/>
                    <a:pt x="16259" y="12020"/>
                  </a:cubicBezTo>
                  <a:cubicBezTo>
                    <a:pt x="16258" y="12193"/>
                    <a:pt x="16263" y="12359"/>
                    <a:pt x="16267" y="12487"/>
                  </a:cubicBezTo>
                  <a:cubicBezTo>
                    <a:pt x="16259" y="12509"/>
                    <a:pt x="16264" y="12538"/>
                    <a:pt x="16274" y="12556"/>
                  </a:cubicBezTo>
                  <a:cubicBezTo>
                    <a:pt x="16277" y="12560"/>
                    <a:pt x="16571" y="12903"/>
                    <a:pt x="16830" y="13160"/>
                  </a:cubicBezTo>
                  <a:cubicBezTo>
                    <a:pt x="16891" y="13219"/>
                    <a:pt x="16942" y="13269"/>
                    <a:pt x="16993" y="13312"/>
                  </a:cubicBezTo>
                  <a:cubicBezTo>
                    <a:pt x="16997" y="13313"/>
                    <a:pt x="17003" y="13313"/>
                    <a:pt x="17007" y="13310"/>
                  </a:cubicBezTo>
                  <a:lnTo>
                    <a:pt x="17014" y="13309"/>
                  </a:lnTo>
                  <a:cubicBezTo>
                    <a:pt x="17132" y="13291"/>
                    <a:pt x="17647" y="13101"/>
                    <a:pt x="18076" y="12940"/>
                  </a:cubicBezTo>
                  <a:cubicBezTo>
                    <a:pt x="18995" y="12595"/>
                    <a:pt x="18992" y="12579"/>
                    <a:pt x="18990" y="12522"/>
                  </a:cubicBezTo>
                  <a:cubicBezTo>
                    <a:pt x="18988" y="12388"/>
                    <a:pt x="18988" y="12176"/>
                    <a:pt x="18986" y="11923"/>
                  </a:cubicBezTo>
                  <a:cubicBezTo>
                    <a:pt x="18979" y="10956"/>
                    <a:pt x="18966" y="9335"/>
                    <a:pt x="18948" y="9004"/>
                  </a:cubicBezTo>
                  <a:cubicBezTo>
                    <a:pt x="18947" y="8993"/>
                    <a:pt x="18943" y="8986"/>
                    <a:pt x="18939" y="8978"/>
                  </a:cubicBezTo>
                  <a:cubicBezTo>
                    <a:pt x="18937" y="8964"/>
                    <a:pt x="18932" y="8953"/>
                    <a:pt x="18925" y="8946"/>
                  </a:cubicBezTo>
                  <a:cubicBezTo>
                    <a:pt x="18771" y="8812"/>
                    <a:pt x="18619" y="8659"/>
                    <a:pt x="18472" y="8492"/>
                  </a:cubicBezTo>
                  <a:cubicBezTo>
                    <a:pt x="18320" y="8329"/>
                    <a:pt x="18173" y="8181"/>
                    <a:pt x="18117" y="8140"/>
                  </a:cubicBezTo>
                  <a:close/>
                  <a:moveTo>
                    <a:pt x="15633" y="8181"/>
                  </a:moveTo>
                  <a:cubicBezTo>
                    <a:pt x="15624" y="8184"/>
                    <a:pt x="15615" y="8194"/>
                    <a:pt x="15609" y="8210"/>
                  </a:cubicBezTo>
                  <a:lnTo>
                    <a:pt x="15554" y="8350"/>
                  </a:lnTo>
                  <a:cubicBezTo>
                    <a:pt x="15540" y="8381"/>
                    <a:pt x="15542" y="8429"/>
                    <a:pt x="15558" y="8455"/>
                  </a:cubicBezTo>
                  <a:cubicBezTo>
                    <a:pt x="15565" y="8466"/>
                    <a:pt x="15571" y="8471"/>
                    <a:pt x="15580" y="8470"/>
                  </a:cubicBezTo>
                  <a:cubicBezTo>
                    <a:pt x="15592" y="8468"/>
                    <a:pt x="15602" y="8457"/>
                    <a:pt x="15608" y="8439"/>
                  </a:cubicBezTo>
                  <a:lnTo>
                    <a:pt x="15663" y="8291"/>
                  </a:lnTo>
                  <a:cubicBezTo>
                    <a:pt x="15677" y="8260"/>
                    <a:pt x="15676" y="8220"/>
                    <a:pt x="15660" y="8194"/>
                  </a:cubicBezTo>
                  <a:cubicBezTo>
                    <a:pt x="15652" y="8182"/>
                    <a:pt x="15642" y="8178"/>
                    <a:pt x="15633" y="8181"/>
                  </a:cubicBezTo>
                  <a:close/>
                  <a:moveTo>
                    <a:pt x="19616" y="8195"/>
                  </a:moveTo>
                  <a:lnTo>
                    <a:pt x="19625" y="8208"/>
                  </a:lnTo>
                  <a:cubicBezTo>
                    <a:pt x="19642" y="8236"/>
                    <a:pt x="19659" y="8262"/>
                    <a:pt x="19677" y="8286"/>
                  </a:cubicBezTo>
                  <a:lnTo>
                    <a:pt x="19698" y="8318"/>
                  </a:lnTo>
                  <a:cubicBezTo>
                    <a:pt x="19671" y="8316"/>
                    <a:pt x="19648" y="8328"/>
                    <a:pt x="19624" y="8337"/>
                  </a:cubicBezTo>
                  <a:lnTo>
                    <a:pt x="19548" y="8223"/>
                  </a:lnTo>
                  <a:cubicBezTo>
                    <a:pt x="19570" y="8215"/>
                    <a:pt x="19593" y="8206"/>
                    <a:pt x="19616" y="8195"/>
                  </a:cubicBezTo>
                  <a:close/>
                  <a:moveTo>
                    <a:pt x="19070" y="8200"/>
                  </a:moveTo>
                  <a:lnTo>
                    <a:pt x="19073" y="8207"/>
                  </a:lnTo>
                  <a:cubicBezTo>
                    <a:pt x="19077" y="8239"/>
                    <a:pt x="19082" y="8270"/>
                    <a:pt x="19084" y="8302"/>
                  </a:cubicBezTo>
                  <a:lnTo>
                    <a:pt x="19089" y="8358"/>
                  </a:lnTo>
                  <a:cubicBezTo>
                    <a:pt x="19062" y="8352"/>
                    <a:pt x="19036" y="8342"/>
                    <a:pt x="19010" y="8326"/>
                  </a:cubicBezTo>
                  <a:cubicBezTo>
                    <a:pt x="19022" y="8290"/>
                    <a:pt x="19051" y="8234"/>
                    <a:pt x="19070" y="8200"/>
                  </a:cubicBezTo>
                  <a:close/>
                  <a:moveTo>
                    <a:pt x="19127" y="8207"/>
                  </a:moveTo>
                  <a:lnTo>
                    <a:pt x="19198" y="8229"/>
                  </a:lnTo>
                  <a:cubicBezTo>
                    <a:pt x="19213" y="8281"/>
                    <a:pt x="19225" y="8335"/>
                    <a:pt x="19235" y="8392"/>
                  </a:cubicBezTo>
                  <a:cubicBezTo>
                    <a:pt x="19201" y="8390"/>
                    <a:pt x="19171" y="8383"/>
                    <a:pt x="19142" y="8376"/>
                  </a:cubicBezTo>
                  <a:lnTo>
                    <a:pt x="19143" y="8367"/>
                  </a:lnTo>
                  <a:cubicBezTo>
                    <a:pt x="19140" y="8341"/>
                    <a:pt x="19139" y="8316"/>
                    <a:pt x="19137" y="8291"/>
                  </a:cubicBezTo>
                  <a:lnTo>
                    <a:pt x="19127" y="8207"/>
                  </a:lnTo>
                  <a:close/>
                  <a:moveTo>
                    <a:pt x="16217" y="8208"/>
                  </a:moveTo>
                  <a:cubicBezTo>
                    <a:pt x="16180" y="8212"/>
                    <a:pt x="16147" y="8239"/>
                    <a:pt x="16146" y="8271"/>
                  </a:cubicBezTo>
                  <a:lnTo>
                    <a:pt x="16152" y="8438"/>
                  </a:lnTo>
                  <a:cubicBezTo>
                    <a:pt x="16150" y="8468"/>
                    <a:pt x="16179" y="8493"/>
                    <a:pt x="16214" y="8491"/>
                  </a:cubicBezTo>
                  <a:cubicBezTo>
                    <a:pt x="16217" y="8491"/>
                    <a:pt x="16220" y="8490"/>
                    <a:pt x="16222" y="8489"/>
                  </a:cubicBezTo>
                  <a:cubicBezTo>
                    <a:pt x="16260" y="8484"/>
                    <a:pt x="16288" y="8449"/>
                    <a:pt x="16288" y="8417"/>
                  </a:cubicBezTo>
                  <a:lnTo>
                    <a:pt x="16283" y="8250"/>
                  </a:lnTo>
                  <a:cubicBezTo>
                    <a:pt x="16282" y="8218"/>
                    <a:pt x="16254" y="8204"/>
                    <a:pt x="16217" y="8208"/>
                  </a:cubicBezTo>
                  <a:close/>
                  <a:moveTo>
                    <a:pt x="18124" y="8220"/>
                  </a:moveTo>
                  <a:cubicBezTo>
                    <a:pt x="18181" y="8262"/>
                    <a:pt x="18320" y="8407"/>
                    <a:pt x="18466" y="8565"/>
                  </a:cubicBezTo>
                  <a:cubicBezTo>
                    <a:pt x="18603" y="8710"/>
                    <a:pt x="18749" y="8865"/>
                    <a:pt x="18839" y="8949"/>
                  </a:cubicBezTo>
                  <a:lnTo>
                    <a:pt x="18818" y="8953"/>
                  </a:lnTo>
                  <a:cubicBezTo>
                    <a:pt x="18682" y="8968"/>
                    <a:pt x="18545" y="9000"/>
                    <a:pt x="18410" y="9048"/>
                  </a:cubicBezTo>
                  <a:cubicBezTo>
                    <a:pt x="18377" y="9023"/>
                    <a:pt x="18324" y="8976"/>
                    <a:pt x="18261" y="8922"/>
                  </a:cubicBezTo>
                  <a:cubicBezTo>
                    <a:pt x="18054" y="8746"/>
                    <a:pt x="17852" y="8542"/>
                    <a:pt x="17658" y="8315"/>
                  </a:cubicBezTo>
                  <a:cubicBezTo>
                    <a:pt x="17812" y="8263"/>
                    <a:pt x="17968" y="8235"/>
                    <a:pt x="18124" y="8220"/>
                  </a:cubicBezTo>
                  <a:close/>
                  <a:moveTo>
                    <a:pt x="19258" y="8241"/>
                  </a:moveTo>
                  <a:cubicBezTo>
                    <a:pt x="19287" y="8245"/>
                    <a:pt x="19316" y="8251"/>
                    <a:pt x="19344" y="8252"/>
                  </a:cubicBezTo>
                  <a:cubicBezTo>
                    <a:pt x="19349" y="8287"/>
                    <a:pt x="19355" y="8321"/>
                    <a:pt x="19364" y="8352"/>
                  </a:cubicBezTo>
                  <a:lnTo>
                    <a:pt x="19376" y="8399"/>
                  </a:lnTo>
                  <a:lnTo>
                    <a:pt x="19289" y="8397"/>
                  </a:lnTo>
                  <a:lnTo>
                    <a:pt x="19284" y="8383"/>
                  </a:lnTo>
                  <a:lnTo>
                    <a:pt x="19290" y="8391"/>
                  </a:lnTo>
                  <a:cubicBezTo>
                    <a:pt x="19280" y="8339"/>
                    <a:pt x="19270" y="8290"/>
                    <a:pt x="19258" y="8241"/>
                  </a:cubicBezTo>
                  <a:close/>
                  <a:moveTo>
                    <a:pt x="19469" y="8241"/>
                  </a:moveTo>
                  <a:cubicBezTo>
                    <a:pt x="19480" y="8262"/>
                    <a:pt x="19492" y="8282"/>
                    <a:pt x="19504" y="8299"/>
                  </a:cubicBezTo>
                  <a:lnTo>
                    <a:pt x="19507" y="8302"/>
                  </a:lnTo>
                  <a:lnTo>
                    <a:pt x="19552" y="8371"/>
                  </a:lnTo>
                  <a:cubicBezTo>
                    <a:pt x="19509" y="8382"/>
                    <a:pt x="19466" y="8391"/>
                    <a:pt x="19420" y="8389"/>
                  </a:cubicBezTo>
                  <a:cubicBezTo>
                    <a:pt x="19420" y="8389"/>
                    <a:pt x="19420" y="8388"/>
                    <a:pt x="19424" y="8378"/>
                  </a:cubicBezTo>
                  <a:cubicBezTo>
                    <a:pt x="19418" y="8350"/>
                    <a:pt x="19412" y="8323"/>
                    <a:pt x="19404" y="8297"/>
                  </a:cubicBezTo>
                  <a:lnTo>
                    <a:pt x="19391" y="8249"/>
                  </a:lnTo>
                  <a:cubicBezTo>
                    <a:pt x="19418" y="8247"/>
                    <a:pt x="19443" y="8246"/>
                    <a:pt x="19469" y="8241"/>
                  </a:cubicBezTo>
                  <a:close/>
                  <a:moveTo>
                    <a:pt x="15953" y="8265"/>
                  </a:moveTo>
                  <a:cubicBezTo>
                    <a:pt x="15921" y="8261"/>
                    <a:pt x="15886" y="8282"/>
                    <a:pt x="15878" y="8312"/>
                  </a:cubicBezTo>
                  <a:cubicBezTo>
                    <a:pt x="15860" y="8462"/>
                    <a:pt x="15861" y="8605"/>
                    <a:pt x="15877" y="8752"/>
                  </a:cubicBezTo>
                  <a:cubicBezTo>
                    <a:pt x="15880" y="8779"/>
                    <a:pt x="15906" y="8801"/>
                    <a:pt x="15938" y="8796"/>
                  </a:cubicBezTo>
                  <a:cubicBezTo>
                    <a:pt x="15970" y="8790"/>
                    <a:pt x="15993" y="8762"/>
                    <a:pt x="15991" y="8735"/>
                  </a:cubicBezTo>
                  <a:cubicBezTo>
                    <a:pt x="15978" y="8594"/>
                    <a:pt x="15976" y="8454"/>
                    <a:pt x="15989" y="8312"/>
                  </a:cubicBezTo>
                  <a:cubicBezTo>
                    <a:pt x="15992" y="8288"/>
                    <a:pt x="15979" y="8270"/>
                    <a:pt x="15953" y="8265"/>
                  </a:cubicBezTo>
                  <a:close/>
                  <a:moveTo>
                    <a:pt x="20613" y="8305"/>
                  </a:moveTo>
                  <a:cubicBezTo>
                    <a:pt x="20262" y="8296"/>
                    <a:pt x="20145" y="8988"/>
                    <a:pt x="20134" y="9356"/>
                  </a:cubicBezTo>
                  <a:cubicBezTo>
                    <a:pt x="20131" y="9743"/>
                    <a:pt x="20245" y="10098"/>
                    <a:pt x="20420" y="10243"/>
                  </a:cubicBezTo>
                  <a:cubicBezTo>
                    <a:pt x="20417" y="10353"/>
                    <a:pt x="20418" y="10619"/>
                    <a:pt x="20471" y="10711"/>
                  </a:cubicBezTo>
                  <a:cubicBezTo>
                    <a:pt x="20474" y="10714"/>
                    <a:pt x="20479" y="10716"/>
                    <a:pt x="20483" y="10716"/>
                  </a:cubicBezTo>
                  <a:lnTo>
                    <a:pt x="20491" y="10719"/>
                  </a:lnTo>
                  <a:cubicBezTo>
                    <a:pt x="20498" y="10717"/>
                    <a:pt x="20502" y="10709"/>
                    <a:pt x="20507" y="10698"/>
                  </a:cubicBezTo>
                  <a:cubicBezTo>
                    <a:pt x="20514" y="10677"/>
                    <a:pt x="20523" y="10649"/>
                    <a:pt x="20532" y="10619"/>
                  </a:cubicBezTo>
                  <a:cubicBezTo>
                    <a:pt x="20553" y="10542"/>
                    <a:pt x="20580" y="10478"/>
                    <a:pt x="20612" y="10419"/>
                  </a:cubicBezTo>
                  <a:lnTo>
                    <a:pt x="20682" y="10448"/>
                  </a:lnTo>
                  <a:cubicBezTo>
                    <a:pt x="20830" y="10497"/>
                    <a:pt x="21137" y="10600"/>
                    <a:pt x="21340" y="10399"/>
                  </a:cubicBezTo>
                  <a:cubicBezTo>
                    <a:pt x="21464" y="10274"/>
                    <a:pt x="21548" y="10031"/>
                    <a:pt x="21567" y="9749"/>
                  </a:cubicBezTo>
                  <a:cubicBezTo>
                    <a:pt x="21594" y="9401"/>
                    <a:pt x="21543" y="9047"/>
                    <a:pt x="21423" y="8794"/>
                  </a:cubicBezTo>
                  <a:cubicBezTo>
                    <a:pt x="21317" y="8581"/>
                    <a:pt x="21155" y="8459"/>
                    <a:pt x="21001" y="8391"/>
                  </a:cubicBezTo>
                  <a:cubicBezTo>
                    <a:pt x="20846" y="8323"/>
                    <a:pt x="20700" y="8307"/>
                    <a:pt x="20613" y="8305"/>
                  </a:cubicBezTo>
                  <a:close/>
                  <a:moveTo>
                    <a:pt x="20613" y="8396"/>
                  </a:moveTo>
                  <a:cubicBezTo>
                    <a:pt x="20733" y="8398"/>
                    <a:pt x="20850" y="8422"/>
                    <a:pt x="20968" y="8467"/>
                  </a:cubicBezTo>
                  <a:cubicBezTo>
                    <a:pt x="21122" y="8512"/>
                    <a:pt x="21268" y="8647"/>
                    <a:pt x="21387" y="8852"/>
                  </a:cubicBezTo>
                  <a:cubicBezTo>
                    <a:pt x="21495" y="9079"/>
                    <a:pt x="21543" y="9398"/>
                    <a:pt x="21518" y="9711"/>
                  </a:cubicBezTo>
                  <a:cubicBezTo>
                    <a:pt x="21505" y="9966"/>
                    <a:pt x="21430" y="10189"/>
                    <a:pt x="21318" y="10302"/>
                  </a:cubicBezTo>
                  <a:cubicBezTo>
                    <a:pt x="21131" y="10488"/>
                    <a:pt x="20835" y="10381"/>
                    <a:pt x="20689" y="10333"/>
                  </a:cubicBezTo>
                  <a:cubicBezTo>
                    <a:pt x="20660" y="10320"/>
                    <a:pt x="20629" y="10317"/>
                    <a:pt x="20599" y="10315"/>
                  </a:cubicBezTo>
                  <a:cubicBezTo>
                    <a:pt x="20596" y="10312"/>
                    <a:pt x="20595" y="10311"/>
                    <a:pt x="20591" y="10312"/>
                  </a:cubicBezTo>
                  <a:cubicBezTo>
                    <a:pt x="20548" y="10378"/>
                    <a:pt x="20511" y="10458"/>
                    <a:pt x="20486" y="10556"/>
                  </a:cubicBezTo>
                  <a:cubicBezTo>
                    <a:pt x="20470" y="10437"/>
                    <a:pt x="20467" y="10315"/>
                    <a:pt x="20472" y="10193"/>
                  </a:cubicBezTo>
                  <a:cubicBezTo>
                    <a:pt x="20473" y="10170"/>
                    <a:pt x="20465" y="10151"/>
                    <a:pt x="20455" y="10141"/>
                  </a:cubicBezTo>
                  <a:cubicBezTo>
                    <a:pt x="20292" y="10021"/>
                    <a:pt x="20182" y="9706"/>
                    <a:pt x="20183" y="9350"/>
                  </a:cubicBezTo>
                  <a:cubicBezTo>
                    <a:pt x="20183" y="9350"/>
                    <a:pt x="20222" y="8385"/>
                    <a:pt x="20613" y="8396"/>
                  </a:cubicBezTo>
                  <a:close/>
                  <a:moveTo>
                    <a:pt x="17648" y="8431"/>
                  </a:moveTo>
                  <a:cubicBezTo>
                    <a:pt x="17688" y="8482"/>
                    <a:pt x="17740" y="8545"/>
                    <a:pt x="17800" y="8610"/>
                  </a:cubicBezTo>
                  <a:cubicBezTo>
                    <a:pt x="17829" y="8754"/>
                    <a:pt x="17937" y="9207"/>
                    <a:pt x="18001" y="9453"/>
                  </a:cubicBezTo>
                  <a:cubicBezTo>
                    <a:pt x="17985" y="9438"/>
                    <a:pt x="17971" y="9415"/>
                    <a:pt x="17956" y="9398"/>
                  </a:cubicBezTo>
                  <a:lnTo>
                    <a:pt x="17872" y="9314"/>
                  </a:lnTo>
                  <a:cubicBezTo>
                    <a:pt x="17871" y="9302"/>
                    <a:pt x="17872" y="9305"/>
                    <a:pt x="17872" y="9305"/>
                  </a:cubicBezTo>
                  <a:cubicBezTo>
                    <a:pt x="17802" y="9055"/>
                    <a:pt x="17714" y="8714"/>
                    <a:pt x="17648" y="8431"/>
                  </a:cubicBezTo>
                  <a:close/>
                  <a:moveTo>
                    <a:pt x="17627" y="8567"/>
                  </a:moveTo>
                  <a:cubicBezTo>
                    <a:pt x="17680" y="8782"/>
                    <a:pt x="17741" y="9026"/>
                    <a:pt x="17796" y="9229"/>
                  </a:cubicBezTo>
                  <a:cubicBezTo>
                    <a:pt x="17730" y="9159"/>
                    <a:pt x="17677" y="9096"/>
                    <a:pt x="17641" y="9066"/>
                  </a:cubicBezTo>
                  <a:cubicBezTo>
                    <a:pt x="17641" y="8955"/>
                    <a:pt x="17637" y="8852"/>
                    <a:pt x="17629" y="8743"/>
                  </a:cubicBezTo>
                  <a:lnTo>
                    <a:pt x="17627" y="8567"/>
                  </a:lnTo>
                  <a:close/>
                  <a:moveTo>
                    <a:pt x="17875" y="8670"/>
                  </a:moveTo>
                  <a:cubicBezTo>
                    <a:pt x="17916" y="8712"/>
                    <a:pt x="17955" y="8753"/>
                    <a:pt x="17999" y="8793"/>
                  </a:cubicBezTo>
                  <a:cubicBezTo>
                    <a:pt x="17999" y="8800"/>
                    <a:pt x="18000" y="8812"/>
                    <a:pt x="18000" y="8819"/>
                  </a:cubicBezTo>
                  <a:cubicBezTo>
                    <a:pt x="18019" y="8887"/>
                    <a:pt x="18065" y="9086"/>
                    <a:pt x="18101" y="9245"/>
                  </a:cubicBezTo>
                  <a:cubicBezTo>
                    <a:pt x="18136" y="9404"/>
                    <a:pt x="18167" y="9554"/>
                    <a:pt x="18192" y="9653"/>
                  </a:cubicBezTo>
                  <a:cubicBezTo>
                    <a:pt x="18159" y="9618"/>
                    <a:pt x="18122" y="9578"/>
                    <a:pt x="18085" y="9537"/>
                  </a:cubicBezTo>
                  <a:lnTo>
                    <a:pt x="18081" y="9547"/>
                  </a:lnTo>
                  <a:cubicBezTo>
                    <a:pt x="18046" y="9430"/>
                    <a:pt x="17928" y="8939"/>
                    <a:pt x="17875" y="8670"/>
                  </a:cubicBezTo>
                  <a:close/>
                  <a:moveTo>
                    <a:pt x="4761" y="8678"/>
                  </a:moveTo>
                  <a:lnTo>
                    <a:pt x="4849" y="8714"/>
                  </a:lnTo>
                  <a:cubicBezTo>
                    <a:pt x="4844" y="8776"/>
                    <a:pt x="4835" y="8833"/>
                    <a:pt x="4823" y="8891"/>
                  </a:cubicBezTo>
                  <a:lnTo>
                    <a:pt x="4798" y="8882"/>
                  </a:lnTo>
                  <a:cubicBezTo>
                    <a:pt x="4783" y="8878"/>
                    <a:pt x="4767" y="8871"/>
                    <a:pt x="4752" y="8862"/>
                  </a:cubicBezTo>
                  <a:lnTo>
                    <a:pt x="4754" y="8846"/>
                  </a:lnTo>
                  <a:cubicBezTo>
                    <a:pt x="4753" y="8790"/>
                    <a:pt x="4756" y="8733"/>
                    <a:pt x="4761" y="8678"/>
                  </a:cubicBezTo>
                  <a:close/>
                  <a:moveTo>
                    <a:pt x="4898" y="8743"/>
                  </a:moveTo>
                  <a:lnTo>
                    <a:pt x="4987" y="8778"/>
                  </a:lnTo>
                  <a:cubicBezTo>
                    <a:pt x="4981" y="8838"/>
                    <a:pt x="4973" y="8892"/>
                    <a:pt x="4962" y="8948"/>
                  </a:cubicBezTo>
                  <a:lnTo>
                    <a:pt x="4873" y="8920"/>
                  </a:lnTo>
                  <a:cubicBezTo>
                    <a:pt x="4884" y="8862"/>
                    <a:pt x="4893" y="8804"/>
                    <a:pt x="4898" y="8743"/>
                  </a:cubicBezTo>
                  <a:close/>
                  <a:moveTo>
                    <a:pt x="5037" y="8799"/>
                  </a:moveTo>
                  <a:lnTo>
                    <a:pt x="5129" y="8836"/>
                  </a:lnTo>
                  <a:cubicBezTo>
                    <a:pt x="5122" y="8894"/>
                    <a:pt x="5110" y="8949"/>
                    <a:pt x="5100" y="9004"/>
                  </a:cubicBezTo>
                  <a:lnTo>
                    <a:pt x="5011" y="8977"/>
                  </a:lnTo>
                  <a:cubicBezTo>
                    <a:pt x="5022" y="8921"/>
                    <a:pt x="5031" y="8858"/>
                    <a:pt x="5037" y="8799"/>
                  </a:cubicBezTo>
                  <a:close/>
                  <a:moveTo>
                    <a:pt x="20385" y="8806"/>
                  </a:moveTo>
                  <a:cubicBezTo>
                    <a:pt x="20378" y="8803"/>
                    <a:pt x="20371" y="8806"/>
                    <a:pt x="20365" y="8814"/>
                  </a:cubicBezTo>
                  <a:cubicBezTo>
                    <a:pt x="20352" y="8831"/>
                    <a:pt x="20350" y="8859"/>
                    <a:pt x="20358" y="8883"/>
                  </a:cubicBezTo>
                  <a:cubicBezTo>
                    <a:pt x="20364" y="8903"/>
                    <a:pt x="20369" y="8922"/>
                    <a:pt x="20374" y="8943"/>
                  </a:cubicBezTo>
                  <a:cubicBezTo>
                    <a:pt x="20392" y="9015"/>
                    <a:pt x="20416" y="9112"/>
                    <a:pt x="20460" y="9130"/>
                  </a:cubicBezTo>
                  <a:lnTo>
                    <a:pt x="20482" y="9138"/>
                  </a:lnTo>
                  <a:cubicBezTo>
                    <a:pt x="20511" y="9135"/>
                    <a:pt x="20536" y="9082"/>
                    <a:pt x="20562" y="9028"/>
                  </a:cubicBezTo>
                  <a:lnTo>
                    <a:pt x="20576" y="9007"/>
                  </a:lnTo>
                  <a:lnTo>
                    <a:pt x="20584" y="9027"/>
                  </a:lnTo>
                  <a:cubicBezTo>
                    <a:pt x="20615" y="9108"/>
                    <a:pt x="20631" y="9143"/>
                    <a:pt x="20649" y="9153"/>
                  </a:cubicBezTo>
                  <a:cubicBezTo>
                    <a:pt x="20680" y="9168"/>
                    <a:pt x="20715" y="9149"/>
                    <a:pt x="20733" y="9098"/>
                  </a:cubicBezTo>
                  <a:cubicBezTo>
                    <a:pt x="20745" y="9077"/>
                    <a:pt x="20748" y="9059"/>
                    <a:pt x="20759" y="9054"/>
                  </a:cubicBezTo>
                  <a:cubicBezTo>
                    <a:pt x="20770" y="9050"/>
                    <a:pt x="20776" y="9060"/>
                    <a:pt x="20787" y="9075"/>
                  </a:cubicBezTo>
                  <a:cubicBezTo>
                    <a:pt x="20798" y="9099"/>
                    <a:pt x="20810" y="9118"/>
                    <a:pt x="20826" y="9125"/>
                  </a:cubicBezTo>
                  <a:cubicBezTo>
                    <a:pt x="20844" y="9132"/>
                    <a:pt x="20862" y="9123"/>
                    <a:pt x="20876" y="9101"/>
                  </a:cubicBezTo>
                  <a:cubicBezTo>
                    <a:pt x="20882" y="9091"/>
                    <a:pt x="20891" y="9091"/>
                    <a:pt x="20899" y="9093"/>
                  </a:cubicBezTo>
                  <a:cubicBezTo>
                    <a:pt x="20905" y="9100"/>
                    <a:pt x="20914" y="9100"/>
                    <a:pt x="20919" y="9109"/>
                  </a:cubicBezTo>
                  <a:cubicBezTo>
                    <a:pt x="20932" y="9135"/>
                    <a:pt x="20944" y="9162"/>
                    <a:pt x="20961" y="9172"/>
                  </a:cubicBezTo>
                  <a:cubicBezTo>
                    <a:pt x="20985" y="9180"/>
                    <a:pt x="21011" y="9176"/>
                    <a:pt x="21035" y="9166"/>
                  </a:cubicBezTo>
                  <a:cubicBezTo>
                    <a:pt x="21048" y="9160"/>
                    <a:pt x="21059" y="9155"/>
                    <a:pt x="21071" y="9154"/>
                  </a:cubicBezTo>
                  <a:cubicBezTo>
                    <a:pt x="21135" y="9154"/>
                    <a:pt x="21204" y="9167"/>
                    <a:pt x="21265" y="9179"/>
                  </a:cubicBezTo>
                  <a:cubicBezTo>
                    <a:pt x="21279" y="9181"/>
                    <a:pt x="21291" y="9156"/>
                    <a:pt x="21292" y="9127"/>
                  </a:cubicBezTo>
                  <a:cubicBezTo>
                    <a:pt x="21293" y="9099"/>
                    <a:pt x="21284" y="9077"/>
                    <a:pt x="21271" y="9074"/>
                  </a:cubicBezTo>
                  <a:cubicBezTo>
                    <a:pt x="21206" y="9063"/>
                    <a:pt x="21138" y="9045"/>
                    <a:pt x="21073" y="9046"/>
                  </a:cubicBezTo>
                  <a:cubicBezTo>
                    <a:pt x="21058" y="9046"/>
                    <a:pt x="21044" y="9050"/>
                    <a:pt x="21029" y="9056"/>
                  </a:cubicBezTo>
                  <a:cubicBezTo>
                    <a:pt x="21011" y="9066"/>
                    <a:pt x="20993" y="9077"/>
                    <a:pt x="20975" y="9070"/>
                  </a:cubicBezTo>
                  <a:cubicBezTo>
                    <a:pt x="20966" y="9062"/>
                    <a:pt x="20956" y="9046"/>
                    <a:pt x="20948" y="9032"/>
                  </a:cubicBezTo>
                  <a:cubicBezTo>
                    <a:pt x="20938" y="9008"/>
                    <a:pt x="20924" y="8996"/>
                    <a:pt x="20909" y="8990"/>
                  </a:cubicBezTo>
                  <a:cubicBezTo>
                    <a:pt x="20889" y="8982"/>
                    <a:pt x="20871" y="8988"/>
                    <a:pt x="20855" y="9012"/>
                  </a:cubicBezTo>
                  <a:cubicBezTo>
                    <a:pt x="20845" y="9024"/>
                    <a:pt x="20841" y="9024"/>
                    <a:pt x="20836" y="9022"/>
                  </a:cubicBezTo>
                  <a:cubicBezTo>
                    <a:pt x="20831" y="9016"/>
                    <a:pt x="20826" y="9006"/>
                    <a:pt x="20821" y="8998"/>
                  </a:cubicBezTo>
                  <a:cubicBezTo>
                    <a:pt x="20803" y="8955"/>
                    <a:pt x="20778" y="8939"/>
                    <a:pt x="20751" y="8953"/>
                  </a:cubicBezTo>
                  <a:cubicBezTo>
                    <a:pt x="20730" y="8962"/>
                    <a:pt x="20711" y="8987"/>
                    <a:pt x="20697" y="9020"/>
                  </a:cubicBezTo>
                  <a:cubicBezTo>
                    <a:pt x="20681" y="9052"/>
                    <a:pt x="20674" y="9053"/>
                    <a:pt x="20664" y="9051"/>
                  </a:cubicBezTo>
                  <a:cubicBezTo>
                    <a:pt x="20648" y="9023"/>
                    <a:pt x="20633" y="8997"/>
                    <a:pt x="20620" y="8962"/>
                  </a:cubicBezTo>
                  <a:cubicBezTo>
                    <a:pt x="20612" y="8938"/>
                    <a:pt x="20603" y="8908"/>
                    <a:pt x="20592" y="8888"/>
                  </a:cubicBezTo>
                  <a:cubicBezTo>
                    <a:pt x="20585" y="8871"/>
                    <a:pt x="20573" y="8867"/>
                    <a:pt x="20563" y="8877"/>
                  </a:cubicBezTo>
                  <a:cubicBezTo>
                    <a:pt x="20549" y="8896"/>
                    <a:pt x="20537" y="8925"/>
                    <a:pt x="20526" y="8951"/>
                  </a:cubicBezTo>
                  <a:cubicBezTo>
                    <a:pt x="20514" y="8976"/>
                    <a:pt x="20488" y="9030"/>
                    <a:pt x="20478" y="9030"/>
                  </a:cubicBezTo>
                  <a:cubicBezTo>
                    <a:pt x="20469" y="9031"/>
                    <a:pt x="20440" y="8976"/>
                    <a:pt x="20421" y="8899"/>
                  </a:cubicBezTo>
                  <a:lnTo>
                    <a:pt x="20402" y="8828"/>
                  </a:lnTo>
                  <a:cubicBezTo>
                    <a:pt x="20399" y="8816"/>
                    <a:pt x="20392" y="8808"/>
                    <a:pt x="20385" y="8806"/>
                  </a:cubicBezTo>
                  <a:close/>
                  <a:moveTo>
                    <a:pt x="5174" y="8864"/>
                  </a:moveTo>
                  <a:lnTo>
                    <a:pt x="5267" y="8901"/>
                  </a:lnTo>
                  <a:cubicBezTo>
                    <a:pt x="5262" y="8958"/>
                    <a:pt x="5252" y="9007"/>
                    <a:pt x="5242" y="9061"/>
                  </a:cubicBezTo>
                  <a:lnTo>
                    <a:pt x="5234" y="9058"/>
                  </a:lnTo>
                  <a:lnTo>
                    <a:pt x="5154" y="9035"/>
                  </a:lnTo>
                  <a:cubicBezTo>
                    <a:pt x="5163" y="8980"/>
                    <a:pt x="5168" y="8921"/>
                    <a:pt x="5174" y="8864"/>
                  </a:cubicBezTo>
                  <a:close/>
                  <a:moveTo>
                    <a:pt x="18066" y="8870"/>
                  </a:moveTo>
                  <a:lnTo>
                    <a:pt x="18229" y="9014"/>
                  </a:lnTo>
                  <a:cubicBezTo>
                    <a:pt x="18246" y="9106"/>
                    <a:pt x="18265" y="9214"/>
                    <a:pt x="18283" y="9332"/>
                  </a:cubicBezTo>
                  <a:cubicBezTo>
                    <a:pt x="18310" y="9501"/>
                    <a:pt x="18333" y="9681"/>
                    <a:pt x="18360" y="9823"/>
                  </a:cubicBezTo>
                  <a:cubicBezTo>
                    <a:pt x="18334" y="9801"/>
                    <a:pt x="18305" y="9768"/>
                    <a:pt x="18268" y="9731"/>
                  </a:cubicBezTo>
                  <a:cubicBezTo>
                    <a:pt x="18268" y="9723"/>
                    <a:pt x="18268" y="9713"/>
                    <a:pt x="18267" y="9705"/>
                  </a:cubicBezTo>
                  <a:cubicBezTo>
                    <a:pt x="18245" y="9647"/>
                    <a:pt x="18192" y="9407"/>
                    <a:pt x="18146" y="9203"/>
                  </a:cubicBezTo>
                  <a:cubicBezTo>
                    <a:pt x="18117" y="9070"/>
                    <a:pt x="18087" y="8958"/>
                    <a:pt x="18066" y="8870"/>
                  </a:cubicBezTo>
                  <a:close/>
                  <a:moveTo>
                    <a:pt x="5317" y="8922"/>
                  </a:moveTo>
                  <a:lnTo>
                    <a:pt x="5405" y="8957"/>
                  </a:lnTo>
                  <a:cubicBezTo>
                    <a:pt x="5400" y="9015"/>
                    <a:pt x="5391" y="9063"/>
                    <a:pt x="5380" y="9117"/>
                  </a:cubicBezTo>
                  <a:lnTo>
                    <a:pt x="5292" y="9082"/>
                  </a:lnTo>
                  <a:cubicBezTo>
                    <a:pt x="5302" y="9029"/>
                    <a:pt x="5312" y="8978"/>
                    <a:pt x="5317" y="8922"/>
                  </a:cubicBezTo>
                  <a:close/>
                  <a:moveTo>
                    <a:pt x="5455" y="8977"/>
                  </a:moveTo>
                  <a:lnTo>
                    <a:pt x="5543" y="9012"/>
                  </a:lnTo>
                  <a:cubicBezTo>
                    <a:pt x="5537" y="9069"/>
                    <a:pt x="5530" y="9121"/>
                    <a:pt x="5519" y="9174"/>
                  </a:cubicBezTo>
                  <a:lnTo>
                    <a:pt x="5430" y="9146"/>
                  </a:lnTo>
                  <a:cubicBezTo>
                    <a:pt x="5439" y="9092"/>
                    <a:pt x="5450" y="9034"/>
                    <a:pt x="5455" y="8977"/>
                  </a:cubicBezTo>
                  <a:close/>
                  <a:moveTo>
                    <a:pt x="5593" y="9033"/>
                  </a:moveTo>
                  <a:lnTo>
                    <a:pt x="5681" y="9069"/>
                  </a:lnTo>
                  <a:cubicBezTo>
                    <a:pt x="5676" y="9125"/>
                    <a:pt x="5672" y="9177"/>
                    <a:pt x="5661" y="9230"/>
                  </a:cubicBezTo>
                  <a:lnTo>
                    <a:pt x="5569" y="9193"/>
                  </a:lnTo>
                  <a:cubicBezTo>
                    <a:pt x="5579" y="9140"/>
                    <a:pt x="5588" y="9090"/>
                    <a:pt x="5593" y="9033"/>
                  </a:cubicBezTo>
                  <a:close/>
                  <a:moveTo>
                    <a:pt x="18920" y="9053"/>
                  </a:moveTo>
                  <a:cubicBezTo>
                    <a:pt x="18938" y="9468"/>
                    <a:pt x="18945" y="10982"/>
                    <a:pt x="18952" y="11902"/>
                  </a:cubicBezTo>
                  <a:cubicBezTo>
                    <a:pt x="18953" y="12134"/>
                    <a:pt x="18954" y="12330"/>
                    <a:pt x="18959" y="12464"/>
                  </a:cubicBezTo>
                  <a:lnTo>
                    <a:pt x="18954" y="12466"/>
                  </a:lnTo>
                  <a:cubicBezTo>
                    <a:pt x="18790" y="12557"/>
                    <a:pt x="17339" y="13100"/>
                    <a:pt x="17044" y="13163"/>
                  </a:cubicBezTo>
                  <a:cubicBezTo>
                    <a:pt x="17038" y="13025"/>
                    <a:pt x="17032" y="12896"/>
                    <a:pt x="17019" y="12700"/>
                  </a:cubicBezTo>
                  <a:cubicBezTo>
                    <a:pt x="17006" y="12504"/>
                    <a:pt x="16993" y="12304"/>
                    <a:pt x="16986" y="12123"/>
                  </a:cubicBezTo>
                  <a:cubicBezTo>
                    <a:pt x="17091" y="12101"/>
                    <a:pt x="17194" y="12061"/>
                    <a:pt x="17294" y="11999"/>
                  </a:cubicBezTo>
                  <a:cubicBezTo>
                    <a:pt x="17336" y="11976"/>
                    <a:pt x="17377" y="11948"/>
                    <a:pt x="17425" y="11927"/>
                  </a:cubicBezTo>
                  <a:cubicBezTo>
                    <a:pt x="17433" y="11923"/>
                    <a:pt x="17443" y="11915"/>
                    <a:pt x="17445" y="11897"/>
                  </a:cubicBezTo>
                  <a:cubicBezTo>
                    <a:pt x="17463" y="11735"/>
                    <a:pt x="17464" y="11567"/>
                    <a:pt x="17449" y="11403"/>
                  </a:cubicBezTo>
                  <a:cubicBezTo>
                    <a:pt x="17447" y="11343"/>
                    <a:pt x="17445" y="11282"/>
                    <a:pt x="17443" y="11227"/>
                  </a:cubicBezTo>
                  <a:lnTo>
                    <a:pt x="17569" y="11164"/>
                  </a:lnTo>
                  <a:cubicBezTo>
                    <a:pt x="17699" y="11095"/>
                    <a:pt x="17828" y="11043"/>
                    <a:pt x="17961" y="11001"/>
                  </a:cubicBezTo>
                  <a:cubicBezTo>
                    <a:pt x="17971" y="10999"/>
                    <a:pt x="17978" y="10981"/>
                    <a:pt x="17981" y="10963"/>
                  </a:cubicBezTo>
                  <a:cubicBezTo>
                    <a:pt x="18007" y="10755"/>
                    <a:pt x="18010" y="10538"/>
                    <a:pt x="17993" y="10327"/>
                  </a:cubicBezTo>
                  <a:cubicBezTo>
                    <a:pt x="17991" y="10261"/>
                    <a:pt x="17988" y="10191"/>
                    <a:pt x="17985" y="10117"/>
                  </a:cubicBezTo>
                  <a:cubicBezTo>
                    <a:pt x="18097" y="10052"/>
                    <a:pt x="18213" y="10007"/>
                    <a:pt x="18328" y="9986"/>
                  </a:cubicBezTo>
                  <a:lnTo>
                    <a:pt x="18409" y="9975"/>
                  </a:lnTo>
                  <a:cubicBezTo>
                    <a:pt x="18422" y="9971"/>
                    <a:pt x="18433" y="9953"/>
                    <a:pt x="18432" y="9926"/>
                  </a:cubicBezTo>
                  <a:cubicBezTo>
                    <a:pt x="18431" y="9777"/>
                    <a:pt x="18435" y="9626"/>
                    <a:pt x="18430" y="9477"/>
                  </a:cubicBezTo>
                  <a:lnTo>
                    <a:pt x="18422" y="9153"/>
                  </a:lnTo>
                  <a:cubicBezTo>
                    <a:pt x="18557" y="9107"/>
                    <a:pt x="18694" y="9081"/>
                    <a:pt x="18831" y="9066"/>
                  </a:cubicBezTo>
                  <a:lnTo>
                    <a:pt x="18920" y="9053"/>
                  </a:lnTo>
                  <a:close/>
                  <a:moveTo>
                    <a:pt x="18291" y="9066"/>
                  </a:moveTo>
                  <a:cubicBezTo>
                    <a:pt x="18323" y="9092"/>
                    <a:pt x="18353" y="9118"/>
                    <a:pt x="18375" y="9133"/>
                  </a:cubicBezTo>
                  <a:cubicBezTo>
                    <a:pt x="18372" y="9250"/>
                    <a:pt x="18374" y="9370"/>
                    <a:pt x="18378" y="9485"/>
                  </a:cubicBezTo>
                  <a:cubicBezTo>
                    <a:pt x="18380" y="9534"/>
                    <a:pt x="18382" y="9580"/>
                    <a:pt x="18384" y="9626"/>
                  </a:cubicBezTo>
                  <a:cubicBezTo>
                    <a:pt x="18367" y="9525"/>
                    <a:pt x="18350" y="9407"/>
                    <a:pt x="18334" y="9298"/>
                  </a:cubicBezTo>
                  <a:lnTo>
                    <a:pt x="18291" y="9066"/>
                  </a:lnTo>
                  <a:close/>
                  <a:moveTo>
                    <a:pt x="5732" y="9090"/>
                  </a:moveTo>
                  <a:lnTo>
                    <a:pt x="5823" y="9127"/>
                  </a:lnTo>
                  <a:cubicBezTo>
                    <a:pt x="5818" y="9183"/>
                    <a:pt x="5810" y="9234"/>
                    <a:pt x="5800" y="9287"/>
                  </a:cubicBezTo>
                  <a:lnTo>
                    <a:pt x="5711" y="9251"/>
                  </a:lnTo>
                  <a:cubicBezTo>
                    <a:pt x="5721" y="9198"/>
                    <a:pt x="5727" y="9146"/>
                    <a:pt x="5732" y="9090"/>
                  </a:cubicBezTo>
                  <a:close/>
                  <a:moveTo>
                    <a:pt x="5866" y="9143"/>
                  </a:moveTo>
                  <a:cubicBezTo>
                    <a:pt x="5893" y="9153"/>
                    <a:pt x="5918" y="9163"/>
                    <a:pt x="5946" y="9167"/>
                  </a:cubicBezTo>
                  <a:cubicBezTo>
                    <a:pt x="5942" y="9202"/>
                    <a:pt x="5939" y="9234"/>
                    <a:pt x="5936" y="9271"/>
                  </a:cubicBezTo>
                  <a:lnTo>
                    <a:pt x="5929" y="9340"/>
                  </a:lnTo>
                  <a:lnTo>
                    <a:pt x="5841" y="9313"/>
                  </a:lnTo>
                  <a:cubicBezTo>
                    <a:pt x="5851" y="9260"/>
                    <a:pt x="5860" y="9199"/>
                    <a:pt x="5866" y="9143"/>
                  </a:cubicBezTo>
                  <a:close/>
                  <a:moveTo>
                    <a:pt x="17605" y="9159"/>
                  </a:moveTo>
                  <a:cubicBezTo>
                    <a:pt x="17660" y="9202"/>
                    <a:pt x="17786" y="9340"/>
                    <a:pt x="17930" y="9498"/>
                  </a:cubicBezTo>
                  <a:cubicBezTo>
                    <a:pt x="18074" y="9656"/>
                    <a:pt x="18223" y="9817"/>
                    <a:pt x="18316" y="9900"/>
                  </a:cubicBezTo>
                  <a:cubicBezTo>
                    <a:pt x="18197" y="9923"/>
                    <a:pt x="18077" y="9971"/>
                    <a:pt x="17962" y="10041"/>
                  </a:cubicBezTo>
                  <a:cubicBezTo>
                    <a:pt x="17687" y="9806"/>
                    <a:pt x="17422" y="9531"/>
                    <a:pt x="17167" y="9216"/>
                  </a:cubicBezTo>
                  <a:lnTo>
                    <a:pt x="17167" y="9208"/>
                  </a:lnTo>
                  <a:cubicBezTo>
                    <a:pt x="17313" y="9169"/>
                    <a:pt x="17458" y="9152"/>
                    <a:pt x="17605" y="9159"/>
                  </a:cubicBezTo>
                  <a:close/>
                  <a:moveTo>
                    <a:pt x="3722" y="9324"/>
                  </a:moveTo>
                  <a:cubicBezTo>
                    <a:pt x="3449" y="9430"/>
                    <a:pt x="2646" y="9981"/>
                    <a:pt x="2613" y="10004"/>
                  </a:cubicBezTo>
                  <a:cubicBezTo>
                    <a:pt x="2612" y="10004"/>
                    <a:pt x="2613" y="10011"/>
                    <a:pt x="2612" y="10012"/>
                  </a:cubicBezTo>
                  <a:cubicBezTo>
                    <a:pt x="2599" y="10023"/>
                    <a:pt x="2591" y="10051"/>
                    <a:pt x="2597" y="10078"/>
                  </a:cubicBezTo>
                  <a:cubicBezTo>
                    <a:pt x="2650" y="10249"/>
                    <a:pt x="2716" y="10405"/>
                    <a:pt x="2792" y="10533"/>
                  </a:cubicBezTo>
                  <a:cubicBezTo>
                    <a:pt x="2783" y="10762"/>
                    <a:pt x="2781" y="10992"/>
                    <a:pt x="2788" y="11221"/>
                  </a:cubicBezTo>
                  <a:cubicBezTo>
                    <a:pt x="2788" y="11225"/>
                    <a:pt x="2791" y="11226"/>
                    <a:pt x="2792" y="11231"/>
                  </a:cubicBezTo>
                  <a:cubicBezTo>
                    <a:pt x="2792" y="11235"/>
                    <a:pt x="2786" y="11235"/>
                    <a:pt x="2786" y="11239"/>
                  </a:cubicBezTo>
                  <a:cubicBezTo>
                    <a:pt x="2788" y="11251"/>
                    <a:pt x="2796" y="11256"/>
                    <a:pt x="2801" y="11263"/>
                  </a:cubicBezTo>
                  <a:cubicBezTo>
                    <a:pt x="2804" y="11266"/>
                    <a:pt x="2806" y="11273"/>
                    <a:pt x="2809" y="11274"/>
                  </a:cubicBezTo>
                  <a:lnTo>
                    <a:pt x="2821" y="11279"/>
                  </a:lnTo>
                  <a:cubicBezTo>
                    <a:pt x="2907" y="11218"/>
                    <a:pt x="2988" y="11143"/>
                    <a:pt x="3069" y="11058"/>
                  </a:cubicBezTo>
                  <a:cubicBezTo>
                    <a:pt x="3101" y="11028"/>
                    <a:pt x="3126" y="10999"/>
                    <a:pt x="3140" y="10988"/>
                  </a:cubicBezTo>
                  <a:cubicBezTo>
                    <a:pt x="3171" y="11032"/>
                    <a:pt x="3225" y="11120"/>
                    <a:pt x="3228" y="11121"/>
                  </a:cubicBezTo>
                  <a:cubicBezTo>
                    <a:pt x="3231" y="11124"/>
                    <a:pt x="3237" y="11128"/>
                    <a:pt x="3241" y="11127"/>
                  </a:cubicBezTo>
                  <a:cubicBezTo>
                    <a:pt x="3242" y="11129"/>
                    <a:pt x="3243" y="11129"/>
                    <a:pt x="3245" y="11129"/>
                  </a:cubicBezTo>
                  <a:cubicBezTo>
                    <a:pt x="3252" y="11127"/>
                    <a:pt x="3257" y="11112"/>
                    <a:pt x="3260" y="11098"/>
                  </a:cubicBezTo>
                  <a:cubicBezTo>
                    <a:pt x="3293" y="10985"/>
                    <a:pt x="3343" y="10836"/>
                    <a:pt x="3400" y="10645"/>
                  </a:cubicBezTo>
                  <a:cubicBezTo>
                    <a:pt x="3531" y="10244"/>
                    <a:pt x="3649" y="9822"/>
                    <a:pt x="3755" y="9392"/>
                  </a:cubicBezTo>
                  <a:cubicBezTo>
                    <a:pt x="3759" y="9369"/>
                    <a:pt x="3756" y="9349"/>
                    <a:pt x="3747" y="9334"/>
                  </a:cubicBezTo>
                  <a:cubicBezTo>
                    <a:pt x="3741" y="9326"/>
                    <a:pt x="3736" y="9335"/>
                    <a:pt x="3729" y="9337"/>
                  </a:cubicBezTo>
                  <a:cubicBezTo>
                    <a:pt x="3726" y="9335"/>
                    <a:pt x="3725" y="9323"/>
                    <a:pt x="3722" y="9324"/>
                  </a:cubicBezTo>
                  <a:close/>
                  <a:moveTo>
                    <a:pt x="18694" y="9332"/>
                  </a:moveTo>
                  <a:cubicBezTo>
                    <a:pt x="18687" y="9326"/>
                    <a:pt x="18680" y="9327"/>
                    <a:pt x="18673" y="9335"/>
                  </a:cubicBezTo>
                  <a:cubicBezTo>
                    <a:pt x="18667" y="9346"/>
                    <a:pt x="18666" y="9356"/>
                    <a:pt x="18666" y="9372"/>
                  </a:cubicBezTo>
                  <a:cubicBezTo>
                    <a:pt x="18671" y="9500"/>
                    <a:pt x="18675" y="9632"/>
                    <a:pt x="18679" y="9758"/>
                  </a:cubicBezTo>
                  <a:lnTo>
                    <a:pt x="18685" y="9915"/>
                  </a:lnTo>
                  <a:lnTo>
                    <a:pt x="18639" y="9939"/>
                  </a:lnTo>
                  <a:cubicBezTo>
                    <a:pt x="18637" y="9940"/>
                    <a:pt x="18635" y="9939"/>
                    <a:pt x="18634" y="9941"/>
                  </a:cubicBezTo>
                  <a:cubicBezTo>
                    <a:pt x="18622" y="9955"/>
                    <a:pt x="18617" y="9986"/>
                    <a:pt x="18624" y="10012"/>
                  </a:cubicBezTo>
                  <a:cubicBezTo>
                    <a:pt x="18627" y="10036"/>
                    <a:pt x="18639" y="10053"/>
                    <a:pt x="18651" y="10052"/>
                  </a:cubicBezTo>
                  <a:lnTo>
                    <a:pt x="18693" y="10028"/>
                  </a:lnTo>
                  <a:cubicBezTo>
                    <a:pt x="18739" y="10011"/>
                    <a:pt x="18784" y="9985"/>
                    <a:pt x="18827" y="9939"/>
                  </a:cubicBezTo>
                  <a:cubicBezTo>
                    <a:pt x="18839" y="9924"/>
                    <a:pt x="18844" y="9891"/>
                    <a:pt x="18837" y="9866"/>
                  </a:cubicBezTo>
                  <a:cubicBezTo>
                    <a:pt x="18829" y="9842"/>
                    <a:pt x="18810" y="9831"/>
                    <a:pt x="18798" y="9845"/>
                  </a:cubicBezTo>
                  <a:cubicBezTo>
                    <a:pt x="18778" y="9868"/>
                    <a:pt x="18758" y="9886"/>
                    <a:pt x="18736" y="9899"/>
                  </a:cubicBezTo>
                  <a:lnTo>
                    <a:pt x="18731" y="9768"/>
                  </a:lnTo>
                  <a:cubicBezTo>
                    <a:pt x="18728" y="9672"/>
                    <a:pt x="18724" y="9564"/>
                    <a:pt x="18720" y="9461"/>
                  </a:cubicBezTo>
                  <a:cubicBezTo>
                    <a:pt x="18730" y="9470"/>
                    <a:pt x="18738" y="9478"/>
                    <a:pt x="18747" y="9492"/>
                  </a:cubicBezTo>
                  <a:cubicBezTo>
                    <a:pt x="18757" y="9510"/>
                    <a:pt x="18776" y="9508"/>
                    <a:pt x="18785" y="9487"/>
                  </a:cubicBezTo>
                  <a:cubicBezTo>
                    <a:pt x="18794" y="9464"/>
                    <a:pt x="18794" y="9436"/>
                    <a:pt x="18783" y="9416"/>
                  </a:cubicBezTo>
                  <a:cubicBezTo>
                    <a:pt x="18758" y="9373"/>
                    <a:pt x="18726" y="9346"/>
                    <a:pt x="18694" y="9332"/>
                  </a:cubicBezTo>
                  <a:close/>
                  <a:moveTo>
                    <a:pt x="17175" y="9338"/>
                  </a:moveTo>
                  <a:cubicBezTo>
                    <a:pt x="17217" y="9402"/>
                    <a:pt x="17265" y="9462"/>
                    <a:pt x="17323" y="9527"/>
                  </a:cubicBezTo>
                  <a:cubicBezTo>
                    <a:pt x="17323" y="9540"/>
                    <a:pt x="17323" y="9535"/>
                    <a:pt x="17323" y="9535"/>
                  </a:cubicBezTo>
                  <a:cubicBezTo>
                    <a:pt x="17351" y="9677"/>
                    <a:pt x="17462" y="10195"/>
                    <a:pt x="17527" y="10457"/>
                  </a:cubicBezTo>
                  <a:lnTo>
                    <a:pt x="17505" y="10425"/>
                  </a:lnTo>
                  <a:lnTo>
                    <a:pt x="17398" y="10318"/>
                  </a:lnTo>
                  <a:cubicBezTo>
                    <a:pt x="17330" y="10082"/>
                    <a:pt x="17256" y="9737"/>
                    <a:pt x="17197" y="9468"/>
                  </a:cubicBezTo>
                  <a:lnTo>
                    <a:pt x="17175" y="9338"/>
                  </a:lnTo>
                  <a:close/>
                  <a:moveTo>
                    <a:pt x="20409" y="9397"/>
                  </a:moveTo>
                  <a:cubicBezTo>
                    <a:pt x="20395" y="9391"/>
                    <a:pt x="20382" y="9408"/>
                    <a:pt x="20379" y="9437"/>
                  </a:cubicBezTo>
                  <a:cubicBezTo>
                    <a:pt x="20377" y="9465"/>
                    <a:pt x="20386" y="9493"/>
                    <a:pt x="20399" y="9500"/>
                  </a:cubicBezTo>
                  <a:lnTo>
                    <a:pt x="20516" y="9547"/>
                  </a:lnTo>
                  <a:cubicBezTo>
                    <a:pt x="20674" y="9635"/>
                    <a:pt x="20839" y="9651"/>
                    <a:pt x="20999" y="9590"/>
                  </a:cubicBezTo>
                  <a:cubicBezTo>
                    <a:pt x="21014" y="9580"/>
                    <a:pt x="21030" y="9563"/>
                    <a:pt x="21043" y="9545"/>
                  </a:cubicBezTo>
                  <a:cubicBezTo>
                    <a:pt x="21057" y="9523"/>
                    <a:pt x="21076" y="9515"/>
                    <a:pt x="21093" y="9521"/>
                  </a:cubicBezTo>
                  <a:cubicBezTo>
                    <a:pt x="21105" y="9530"/>
                    <a:pt x="21115" y="9540"/>
                    <a:pt x="21124" y="9560"/>
                  </a:cubicBezTo>
                  <a:cubicBezTo>
                    <a:pt x="21141" y="9599"/>
                    <a:pt x="21162" y="9625"/>
                    <a:pt x="21187" y="9631"/>
                  </a:cubicBezTo>
                  <a:cubicBezTo>
                    <a:pt x="21220" y="9635"/>
                    <a:pt x="21251" y="9629"/>
                    <a:pt x="21281" y="9605"/>
                  </a:cubicBezTo>
                  <a:cubicBezTo>
                    <a:pt x="21310" y="9573"/>
                    <a:pt x="21348" y="9574"/>
                    <a:pt x="21376" y="9608"/>
                  </a:cubicBezTo>
                  <a:cubicBezTo>
                    <a:pt x="21389" y="9622"/>
                    <a:pt x="21401" y="9610"/>
                    <a:pt x="21409" y="9585"/>
                  </a:cubicBezTo>
                  <a:cubicBezTo>
                    <a:pt x="21415" y="9560"/>
                    <a:pt x="21415" y="9526"/>
                    <a:pt x="21403" y="9511"/>
                  </a:cubicBezTo>
                  <a:cubicBezTo>
                    <a:pt x="21362" y="9464"/>
                    <a:pt x="21308" y="9460"/>
                    <a:pt x="21265" y="9500"/>
                  </a:cubicBezTo>
                  <a:cubicBezTo>
                    <a:pt x="21242" y="9521"/>
                    <a:pt x="21218" y="9530"/>
                    <a:pt x="21193" y="9526"/>
                  </a:cubicBezTo>
                  <a:cubicBezTo>
                    <a:pt x="21179" y="9521"/>
                    <a:pt x="21167" y="9506"/>
                    <a:pt x="21158" y="9484"/>
                  </a:cubicBezTo>
                  <a:cubicBezTo>
                    <a:pt x="21143" y="9452"/>
                    <a:pt x="21123" y="9430"/>
                    <a:pt x="21103" y="9418"/>
                  </a:cubicBezTo>
                  <a:cubicBezTo>
                    <a:pt x="21073" y="9405"/>
                    <a:pt x="21041" y="9418"/>
                    <a:pt x="21016" y="9455"/>
                  </a:cubicBezTo>
                  <a:cubicBezTo>
                    <a:pt x="21006" y="9469"/>
                    <a:pt x="20999" y="9478"/>
                    <a:pt x="20987" y="9487"/>
                  </a:cubicBezTo>
                  <a:cubicBezTo>
                    <a:pt x="20851" y="9575"/>
                    <a:pt x="20631" y="9488"/>
                    <a:pt x="20471" y="9421"/>
                  </a:cubicBezTo>
                  <a:lnTo>
                    <a:pt x="20409" y="9397"/>
                  </a:lnTo>
                  <a:close/>
                  <a:moveTo>
                    <a:pt x="6870" y="9463"/>
                  </a:moveTo>
                  <a:cubicBezTo>
                    <a:pt x="6742" y="9460"/>
                    <a:pt x="6616" y="9553"/>
                    <a:pt x="6515" y="9724"/>
                  </a:cubicBezTo>
                  <a:cubicBezTo>
                    <a:pt x="6373" y="9952"/>
                    <a:pt x="6298" y="10315"/>
                    <a:pt x="6319" y="10683"/>
                  </a:cubicBezTo>
                  <a:cubicBezTo>
                    <a:pt x="6331" y="11075"/>
                    <a:pt x="6434" y="11426"/>
                    <a:pt x="6593" y="11644"/>
                  </a:cubicBezTo>
                  <a:cubicBezTo>
                    <a:pt x="6635" y="11689"/>
                    <a:pt x="6676" y="11725"/>
                    <a:pt x="6722" y="11742"/>
                  </a:cubicBezTo>
                  <a:cubicBezTo>
                    <a:pt x="6935" y="11811"/>
                    <a:pt x="7153" y="11677"/>
                    <a:pt x="7313" y="11381"/>
                  </a:cubicBezTo>
                  <a:cubicBezTo>
                    <a:pt x="7463" y="11129"/>
                    <a:pt x="7514" y="10705"/>
                    <a:pt x="7439" y="10339"/>
                  </a:cubicBezTo>
                  <a:cubicBezTo>
                    <a:pt x="7364" y="9933"/>
                    <a:pt x="7200" y="9622"/>
                    <a:pt x="6997" y="9498"/>
                  </a:cubicBezTo>
                  <a:cubicBezTo>
                    <a:pt x="6955" y="9476"/>
                    <a:pt x="6913" y="9464"/>
                    <a:pt x="6870" y="9463"/>
                  </a:cubicBezTo>
                  <a:close/>
                  <a:moveTo>
                    <a:pt x="3630" y="9466"/>
                  </a:moveTo>
                  <a:cubicBezTo>
                    <a:pt x="3464" y="9696"/>
                    <a:pt x="3291" y="9906"/>
                    <a:pt x="3113" y="10091"/>
                  </a:cubicBezTo>
                  <a:cubicBezTo>
                    <a:pt x="3000" y="10214"/>
                    <a:pt x="2895" y="10332"/>
                    <a:pt x="2820" y="10428"/>
                  </a:cubicBezTo>
                  <a:cubicBezTo>
                    <a:pt x="2760" y="10325"/>
                    <a:pt x="2704" y="10214"/>
                    <a:pt x="2657" y="10084"/>
                  </a:cubicBezTo>
                  <a:lnTo>
                    <a:pt x="2658" y="10076"/>
                  </a:lnTo>
                  <a:cubicBezTo>
                    <a:pt x="2790" y="9986"/>
                    <a:pt x="3338" y="9611"/>
                    <a:pt x="3630" y="9466"/>
                  </a:cubicBezTo>
                  <a:close/>
                  <a:moveTo>
                    <a:pt x="17151" y="9510"/>
                  </a:moveTo>
                  <a:cubicBezTo>
                    <a:pt x="17200" y="9738"/>
                    <a:pt x="17259" y="10013"/>
                    <a:pt x="17318" y="10243"/>
                  </a:cubicBezTo>
                  <a:cubicBezTo>
                    <a:pt x="17252" y="10174"/>
                    <a:pt x="17198" y="10118"/>
                    <a:pt x="17163" y="10089"/>
                  </a:cubicBezTo>
                  <a:lnTo>
                    <a:pt x="17163" y="10071"/>
                  </a:lnTo>
                  <a:cubicBezTo>
                    <a:pt x="17164" y="9883"/>
                    <a:pt x="17160" y="9697"/>
                    <a:pt x="17151" y="9510"/>
                  </a:cubicBezTo>
                  <a:close/>
                  <a:moveTo>
                    <a:pt x="3669" y="9553"/>
                  </a:moveTo>
                  <a:cubicBezTo>
                    <a:pt x="3585" y="9860"/>
                    <a:pt x="3463" y="10257"/>
                    <a:pt x="3362" y="10585"/>
                  </a:cubicBezTo>
                  <a:cubicBezTo>
                    <a:pt x="3312" y="10743"/>
                    <a:pt x="3268" y="10881"/>
                    <a:pt x="3236" y="10990"/>
                  </a:cubicBezTo>
                  <a:cubicBezTo>
                    <a:pt x="3184" y="10920"/>
                    <a:pt x="3062" y="10739"/>
                    <a:pt x="2992" y="10632"/>
                  </a:cubicBezTo>
                  <a:cubicBezTo>
                    <a:pt x="3092" y="10475"/>
                    <a:pt x="3447" y="9901"/>
                    <a:pt x="3669" y="9553"/>
                  </a:cubicBezTo>
                  <a:close/>
                  <a:moveTo>
                    <a:pt x="6806" y="9576"/>
                  </a:moveTo>
                  <a:cubicBezTo>
                    <a:pt x="6838" y="9570"/>
                    <a:pt x="6871" y="9569"/>
                    <a:pt x="6903" y="9576"/>
                  </a:cubicBezTo>
                  <a:cubicBezTo>
                    <a:pt x="6840" y="9765"/>
                    <a:pt x="6710" y="10302"/>
                    <a:pt x="6604" y="10754"/>
                  </a:cubicBezTo>
                  <a:cubicBezTo>
                    <a:pt x="6550" y="10979"/>
                    <a:pt x="6499" y="11199"/>
                    <a:pt x="6474" y="11292"/>
                  </a:cubicBezTo>
                  <a:cubicBezTo>
                    <a:pt x="6415" y="11107"/>
                    <a:pt x="6381" y="10890"/>
                    <a:pt x="6372" y="10669"/>
                  </a:cubicBezTo>
                  <a:lnTo>
                    <a:pt x="6365" y="10666"/>
                  </a:lnTo>
                  <a:cubicBezTo>
                    <a:pt x="6346" y="10332"/>
                    <a:pt x="6414" y="10003"/>
                    <a:pt x="6543" y="9797"/>
                  </a:cubicBezTo>
                  <a:cubicBezTo>
                    <a:pt x="6619" y="9668"/>
                    <a:pt x="6710" y="9594"/>
                    <a:pt x="6806" y="9576"/>
                  </a:cubicBezTo>
                  <a:close/>
                  <a:moveTo>
                    <a:pt x="17389" y="9597"/>
                  </a:moveTo>
                  <a:lnTo>
                    <a:pt x="17537" y="9760"/>
                  </a:lnTo>
                  <a:cubicBezTo>
                    <a:pt x="17588" y="10070"/>
                    <a:pt x="17650" y="10375"/>
                    <a:pt x="17723" y="10667"/>
                  </a:cubicBezTo>
                  <a:lnTo>
                    <a:pt x="17607" y="10543"/>
                  </a:lnTo>
                  <a:lnTo>
                    <a:pt x="17607" y="10525"/>
                  </a:lnTo>
                  <a:cubicBezTo>
                    <a:pt x="17570" y="10423"/>
                    <a:pt x="17447" y="9860"/>
                    <a:pt x="17389" y="9597"/>
                  </a:cubicBezTo>
                  <a:close/>
                  <a:moveTo>
                    <a:pt x="6957" y="9598"/>
                  </a:moveTo>
                  <a:lnTo>
                    <a:pt x="6979" y="9606"/>
                  </a:lnTo>
                  <a:cubicBezTo>
                    <a:pt x="7012" y="9625"/>
                    <a:pt x="7045" y="9651"/>
                    <a:pt x="7076" y="9682"/>
                  </a:cubicBezTo>
                  <a:cubicBezTo>
                    <a:pt x="7035" y="9899"/>
                    <a:pt x="6892" y="10461"/>
                    <a:pt x="6773" y="10938"/>
                  </a:cubicBezTo>
                  <a:cubicBezTo>
                    <a:pt x="6707" y="11197"/>
                    <a:pt x="6650" y="11424"/>
                    <a:pt x="6619" y="11557"/>
                  </a:cubicBezTo>
                  <a:lnTo>
                    <a:pt x="6611" y="11545"/>
                  </a:lnTo>
                  <a:cubicBezTo>
                    <a:pt x="6573" y="11502"/>
                    <a:pt x="6537" y="11445"/>
                    <a:pt x="6510" y="11378"/>
                  </a:cubicBezTo>
                  <a:cubicBezTo>
                    <a:pt x="6530" y="11308"/>
                    <a:pt x="6578" y="11113"/>
                    <a:pt x="6652" y="10800"/>
                  </a:cubicBezTo>
                  <a:cubicBezTo>
                    <a:pt x="6743" y="10387"/>
                    <a:pt x="6844" y="9986"/>
                    <a:pt x="6957" y="9598"/>
                  </a:cubicBezTo>
                  <a:close/>
                  <a:moveTo>
                    <a:pt x="7116" y="9716"/>
                  </a:moveTo>
                  <a:cubicBezTo>
                    <a:pt x="7215" y="9839"/>
                    <a:pt x="7299" y="10023"/>
                    <a:pt x="7353" y="10233"/>
                  </a:cubicBezTo>
                  <a:cubicBezTo>
                    <a:pt x="7353" y="10233"/>
                    <a:pt x="7354" y="10230"/>
                    <a:pt x="7353" y="10243"/>
                  </a:cubicBezTo>
                  <a:lnTo>
                    <a:pt x="7334" y="10306"/>
                  </a:lnTo>
                  <a:cubicBezTo>
                    <a:pt x="7262" y="10596"/>
                    <a:pt x="7071" y="11366"/>
                    <a:pt x="7006" y="11597"/>
                  </a:cubicBezTo>
                  <a:cubicBezTo>
                    <a:pt x="6893" y="11663"/>
                    <a:pt x="6774" y="11667"/>
                    <a:pt x="6663" y="11592"/>
                  </a:cubicBezTo>
                  <a:lnTo>
                    <a:pt x="6659" y="11591"/>
                  </a:lnTo>
                  <a:cubicBezTo>
                    <a:pt x="6690" y="11460"/>
                    <a:pt x="6748" y="11235"/>
                    <a:pt x="6812" y="10982"/>
                  </a:cubicBezTo>
                  <a:cubicBezTo>
                    <a:pt x="6935" y="10496"/>
                    <a:pt x="7072" y="9947"/>
                    <a:pt x="7116" y="9716"/>
                  </a:cubicBezTo>
                  <a:close/>
                  <a:moveTo>
                    <a:pt x="20478" y="9810"/>
                  </a:moveTo>
                  <a:cubicBezTo>
                    <a:pt x="20465" y="9803"/>
                    <a:pt x="20451" y="9822"/>
                    <a:pt x="20448" y="9850"/>
                  </a:cubicBezTo>
                  <a:cubicBezTo>
                    <a:pt x="20445" y="9878"/>
                    <a:pt x="20455" y="9906"/>
                    <a:pt x="20468" y="9913"/>
                  </a:cubicBezTo>
                  <a:cubicBezTo>
                    <a:pt x="20514" y="9924"/>
                    <a:pt x="20560" y="9927"/>
                    <a:pt x="20606" y="9923"/>
                  </a:cubicBezTo>
                  <a:cubicBezTo>
                    <a:pt x="20643" y="9919"/>
                    <a:pt x="20678" y="9923"/>
                    <a:pt x="20715" y="9931"/>
                  </a:cubicBezTo>
                  <a:cubicBezTo>
                    <a:pt x="20736" y="9939"/>
                    <a:pt x="20756" y="9951"/>
                    <a:pt x="20776" y="9975"/>
                  </a:cubicBezTo>
                  <a:cubicBezTo>
                    <a:pt x="20797" y="9996"/>
                    <a:pt x="20822" y="10009"/>
                    <a:pt x="20845" y="10020"/>
                  </a:cubicBezTo>
                  <a:cubicBezTo>
                    <a:pt x="20877" y="10027"/>
                    <a:pt x="20907" y="10030"/>
                    <a:pt x="20937" y="10013"/>
                  </a:cubicBezTo>
                  <a:cubicBezTo>
                    <a:pt x="20953" y="10007"/>
                    <a:pt x="20972" y="10000"/>
                    <a:pt x="20987" y="9997"/>
                  </a:cubicBezTo>
                  <a:cubicBezTo>
                    <a:pt x="21001" y="9995"/>
                    <a:pt x="21045" y="9996"/>
                    <a:pt x="21074" y="9997"/>
                  </a:cubicBezTo>
                  <a:cubicBezTo>
                    <a:pt x="21120" y="10002"/>
                    <a:pt x="21165" y="9993"/>
                    <a:pt x="21210" y="9979"/>
                  </a:cubicBezTo>
                  <a:cubicBezTo>
                    <a:pt x="21224" y="9981"/>
                    <a:pt x="21236" y="9957"/>
                    <a:pt x="21237" y="9928"/>
                  </a:cubicBezTo>
                  <a:cubicBezTo>
                    <a:pt x="21237" y="9899"/>
                    <a:pt x="21226" y="9874"/>
                    <a:pt x="21212" y="9873"/>
                  </a:cubicBezTo>
                  <a:cubicBezTo>
                    <a:pt x="21208" y="9873"/>
                    <a:pt x="21205" y="9875"/>
                    <a:pt x="21202" y="9878"/>
                  </a:cubicBezTo>
                  <a:cubicBezTo>
                    <a:pt x="21161" y="9887"/>
                    <a:pt x="21121" y="9894"/>
                    <a:pt x="21079" y="9891"/>
                  </a:cubicBezTo>
                  <a:cubicBezTo>
                    <a:pt x="21048" y="9888"/>
                    <a:pt x="21019" y="9887"/>
                    <a:pt x="20988" y="9891"/>
                  </a:cubicBezTo>
                  <a:cubicBezTo>
                    <a:pt x="20970" y="9893"/>
                    <a:pt x="20947" y="9903"/>
                    <a:pt x="20929" y="9912"/>
                  </a:cubicBezTo>
                  <a:cubicBezTo>
                    <a:pt x="20905" y="9925"/>
                    <a:pt x="20885" y="9923"/>
                    <a:pt x="20860" y="9918"/>
                  </a:cubicBezTo>
                  <a:cubicBezTo>
                    <a:pt x="20841" y="9910"/>
                    <a:pt x="20819" y="9897"/>
                    <a:pt x="20802" y="9878"/>
                  </a:cubicBezTo>
                  <a:cubicBezTo>
                    <a:pt x="20778" y="9852"/>
                    <a:pt x="20751" y="9838"/>
                    <a:pt x="20725" y="9828"/>
                  </a:cubicBezTo>
                  <a:cubicBezTo>
                    <a:pt x="20686" y="9819"/>
                    <a:pt x="20647" y="9812"/>
                    <a:pt x="20608" y="9816"/>
                  </a:cubicBezTo>
                  <a:cubicBezTo>
                    <a:pt x="20564" y="9821"/>
                    <a:pt x="20522" y="9819"/>
                    <a:pt x="20478" y="9810"/>
                  </a:cubicBezTo>
                  <a:close/>
                  <a:moveTo>
                    <a:pt x="17595" y="9821"/>
                  </a:moveTo>
                  <a:cubicBezTo>
                    <a:pt x="17661" y="9883"/>
                    <a:pt x="17714" y="9942"/>
                    <a:pt x="17767" y="9991"/>
                  </a:cubicBezTo>
                  <a:cubicBezTo>
                    <a:pt x="17768" y="9997"/>
                    <a:pt x="17768" y="10007"/>
                    <a:pt x="17768" y="10007"/>
                  </a:cubicBezTo>
                  <a:cubicBezTo>
                    <a:pt x="17785" y="10104"/>
                    <a:pt x="17804" y="10227"/>
                    <a:pt x="17823" y="10352"/>
                  </a:cubicBezTo>
                  <a:cubicBezTo>
                    <a:pt x="17850" y="10528"/>
                    <a:pt x="17875" y="10698"/>
                    <a:pt x="17904" y="10842"/>
                  </a:cubicBezTo>
                  <a:cubicBezTo>
                    <a:pt x="17877" y="10814"/>
                    <a:pt x="17840" y="10777"/>
                    <a:pt x="17798" y="10735"/>
                  </a:cubicBezTo>
                  <a:cubicBezTo>
                    <a:pt x="17798" y="10729"/>
                    <a:pt x="17798" y="10723"/>
                    <a:pt x="17797" y="10717"/>
                  </a:cubicBezTo>
                  <a:cubicBezTo>
                    <a:pt x="17720" y="10427"/>
                    <a:pt x="17653" y="10129"/>
                    <a:pt x="17595" y="9821"/>
                  </a:cubicBezTo>
                  <a:close/>
                  <a:moveTo>
                    <a:pt x="3382" y="9876"/>
                  </a:moveTo>
                  <a:cubicBezTo>
                    <a:pt x="3182" y="10197"/>
                    <a:pt x="2930" y="10598"/>
                    <a:pt x="2930" y="10598"/>
                  </a:cubicBezTo>
                  <a:cubicBezTo>
                    <a:pt x="2928" y="10603"/>
                    <a:pt x="2930" y="10610"/>
                    <a:pt x="2929" y="10616"/>
                  </a:cubicBezTo>
                  <a:cubicBezTo>
                    <a:pt x="2900" y="10775"/>
                    <a:pt x="2865" y="10952"/>
                    <a:pt x="2838" y="11063"/>
                  </a:cubicBezTo>
                  <a:cubicBezTo>
                    <a:pt x="2833" y="10884"/>
                    <a:pt x="2836" y="10706"/>
                    <a:pt x="2846" y="10528"/>
                  </a:cubicBezTo>
                  <a:cubicBezTo>
                    <a:pt x="2920" y="10433"/>
                    <a:pt x="3024" y="10312"/>
                    <a:pt x="3134" y="10188"/>
                  </a:cubicBezTo>
                  <a:cubicBezTo>
                    <a:pt x="3222" y="10102"/>
                    <a:pt x="3299" y="9978"/>
                    <a:pt x="3382" y="9876"/>
                  </a:cubicBezTo>
                  <a:close/>
                  <a:moveTo>
                    <a:pt x="17833" y="10042"/>
                  </a:moveTo>
                  <a:cubicBezTo>
                    <a:pt x="17877" y="10082"/>
                    <a:pt x="17913" y="10112"/>
                    <a:pt x="17939" y="10131"/>
                  </a:cubicBezTo>
                  <a:cubicBezTo>
                    <a:pt x="17942" y="10207"/>
                    <a:pt x="17944" y="10283"/>
                    <a:pt x="17947" y="10360"/>
                  </a:cubicBezTo>
                  <a:cubicBezTo>
                    <a:pt x="17955" y="10500"/>
                    <a:pt x="17957" y="10642"/>
                    <a:pt x="17953" y="10782"/>
                  </a:cubicBezTo>
                  <a:cubicBezTo>
                    <a:pt x="17927" y="10647"/>
                    <a:pt x="17902" y="10482"/>
                    <a:pt x="17877" y="10317"/>
                  </a:cubicBezTo>
                  <a:lnTo>
                    <a:pt x="17872" y="10309"/>
                  </a:lnTo>
                  <a:cubicBezTo>
                    <a:pt x="17860" y="10211"/>
                    <a:pt x="17847" y="10123"/>
                    <a:pt x="17833" y="10042"/>
                  </a:cubicBezTo>
                  <a:close/>
                  <a:moveTo>
                    <a:pt x="17136" y="10172"/>
                  </a:moveTo>
                  <a:cubicBezTo>
                    <a:pt x="17194" y="10216"/>
                    <a:pt x="17328" y="10362"/>
                    <a:pt x="17482" y="10525"/>
                  </a:cubicBezTo>
                  <a:cubicBezTo>
                    <a:pt x="17635" y="10688"/>
                    <a:pt x="17792" y="10861"/>
                    <a:pt x="17890" y="10950"/>
                  </a:cubicBezTo>
                  <a:cubicBezTo>
                    <a:pt x="17784" y="10987"/>
                    <a:pt x="17673" y="11033"/>
                    <a:pt x="17562" y="11087"/>
                  </a:cubicBezTo>
                  <a:lnTo>
                    <a:pt x="17427" y="11152"/>
                  </a:lnTo>
                  <a:cubicBezTo>
                    <a:pt x="17381" y="11093"/>
                    <a:pt x="17292" y="11000"/>
                    <a:pt x="17191" y="10887"/>
                  </a:cubicBezTo>
                  <a:lnTo>
                    <a:pt x="17186" y="10879"/>
                  </a:lnTo>
                  <a:cubicBezTo>
                    <a:pt x="17033" y="10710"/>
                    <a:pt x="16812" y="10464"/>
                    <a:pt x="16731" y="10348"/>
                  </a:cubicBezTo>
                  <a:cubicBezTo>
                    <a:pt x="16878" y="10273"/>
                    <a:pt x="17095" y="10178"/>
                    <a:pt x="17136" y="10172"/>
                  </a:cubicBezTo>
                  <a:close/>
                  <a:moveTo>
                    <a:pt x="18330" y="10223"/>
                  </a:moveTo>
                  <a:cubicBezTo>
                    <a:pt x="18312" y="10218"/>
                    <a:pt x="18294" y="10224"/>
                    <a:pt x="18277" y="10241"/>
                  </a:cubicBezTo>
                  <a:cubicBezTo>
                    <a:pt x="18242" y="10276"/>
                    <a:pt x="18220" y="10354"/>
                    <a:pt x="18224" y="10433"/>
                  </a:cubicBezTo>
                  <a:cubicBezTo>
                    <a:pt x="18234" y="10531"/>
                    <a:pt x="18261" y="10617"/>
                    <a:pt x="18301" y="10677"/>
                  </a:cubicBezTo>
                  <a:cubicBezTo>
                    <a:pt x="18317" y="10706"/>
                    <a:pt x="18334" y="10733"/>
                    <a:pt x="18347" y="10767"/>
                  </a:cubicBezTo>
                  <a:lnTo>
                    <a:pt x="18301" y="10792"/>
                  </a:lnTo>
                  <a:lnTo>
                    <a:pt x="18246" y="10817"/>
                  </a:lnTo>
                  <a:cubicBezTo>
                    <a:pt x="18235" y="10830"/>
                    <a:pt x="18231" y="10857"/>
                    <a:pt x="18235" y="10880"/>
                  </a:cubicBezTo>
                  <a:cubicBezTo>
                    <a:pt x="18239" y="10903"/>
                    <a:pt x="18251" y="10921"/>
                    <a:pt x="18262" y="10921"/>
                  </a:cubicBezTo>
                  <a:lnTo>
                    <a:pt x="18266" y="10921"/>
                  </a:lnTo>
                  <a:lnTo>
                    <a:pt x="18312" y="10896"/>
                  </a:lnTo>
                  <a:cubicBezTo>
                    <a:pt x="18342" y="10886"/>
                    <a:pt x="18373" y="10863"/>
                    <a:pt x="18400" y="10838"/>
                  </a:cubicBezTo>
                  <a:cubicBezTo>
                    <a:pt x="18413" y="10827"/>
                    <a:pt x="18416" y="10801"/>
                    <a:pt x="18411" y="10775"/>
                  </a:cubicBezTo>
                  <a:cubicBezTo>
                    <a:pt x="18394" y="10708"/>
                    <a:pt x="18374" y="10648"/>
                    <a:pt x="18345" y="10599"/>
                  </a:cubicBezTo>
                  <a:cubicBezTo>
                    <a:pt x="18316" y="10541"/>
                    <a:pt x="18285" y="10477"/>
                    <a:pt x="18283" y="10425"/>
                  </a:cubicBezTo>
                  <a:cubicBezTo>
                    <a:pt x="18282" y="10401"/>
                    <a:pt x="18282" y="10381"/>
                    <a:pt x="18290" y="10362"/>
                  </a:cubicBezTo>
                  <a:cubicBezTo>
                    <a:pt x="18304" y="10326"/>
                    <a:pt x="18332" y="10315"/>
                    <a:pt x="18349" y="10344"/>
                  </a:cubicBezTo>
                  <a:cubicBezTo>
                    <a:pt x="18355" y="10357"/>
                    <a:pt x="18356" y="10381"/>
                    <a:pt x="18351" y="10396"/>
                  </a:cubicBezTo>
                  <a:cubicBezTo>
                    <a:pt x="18346" y="10423"/>
                    <a:pt x="18352" y="10456"/>
                    <a:pt x="18366" y="10465"/>
                  </a:cubicBezTo>
                  <a:cubicBezTo>
                    <a:pt x="18379" y="10475"/>
                    <a:pt x="18394" y="10460"/>
                    <a:pt x="18399" y="10433"/>
                  </a:cubicBezTo>
                  <a:cubicBezTo>
                    <a:pt x="18410" y="10378"/>
                    <a:pt x="18402" y="10310"/>
                    <a:pt x="18381" y="10268"/>
                  </a:cubicBezTo>
                  <a:cubicBezTo>
                    <a:pt x="18366" y="10243"/>
                    <a:pt x="18349" y="10228"/>
                    <a:pt x="18330" y="10223"/>
                  </a:cubicBezTo>
                  <a:close/>
                  <a:moveTo>
                    <a:pt x="1487" y="10276"/>
                  </a:moveTo>
                  <a:cubicBezTo>
                    <a:pt x="1461" y="10278"/>
                    <a:pt x="1435" y="10285"/>
                    <a:pt x="1408" y="10297"/>
                  </a:cubicBezTo>
                  <a:cubicBezTo>
                    <a:pt x="1177" y="10376"/>
                    <a:pt x="1054" y="10845"/>
                    <a:pt x="981" y="11126"/>
                  </a:cubicBezTo>
                  <a:lnTo>
                    <a:pt x="952" y="11227"/>
                  </a:lnTo>
                  <a:cubicBezTo>
                    <a:pt x="934" y="11218"/>
                    <a:pt x="897" y="11192"/>
                    <a:pt x="862" y="11169"/>
                  </a:cubicBezTo>
                  <a:cubicBezTo>
                    <a:pt x="769" y="11096"/>
                    <a:pt x="673" y="11040"/>
                    <a:pt x="574" y="11001"/>
                  </a:cubicBezTo>
                  <a:cubicBezTo>
                    <a:pt x="327" y="10954"/>
                    <a:pt x="97" y="11267"/>
                    <a:pt x="23" y="11754"/>
                  </a:cubicBezTo>
                  <a:cubicBezTo>
                    <a:pt x="-1" y="11897"/>
                    <a:pt x="-6" y="12052"/>
                    <a:pt x="9" y="12201"/>
                  </a:cubicBezTo>
                  <a:cubicBezTo>
                    <a:pt x="31" y="12509"/>
                    <a:pt x="122" y="12777"/>
                    <a:pt x="255" y="12926"/>
                  </a:cubicBezTo>
                  <a:cubicBezTo>
                    <a:pt x="350" y="13037"/>
                    <a:pt x="459" y="13088"/>
                    <a:pt x="568" y="13071"/>
                  </a:cubicBezTo>
                  <a:cubicBezTo>
                    <a:pt x="638" y="13061"/>
                    <a:pt x="706" y="13027"/>
                    <a:pt x="770" y="12969"/>
                  </a:cubicBezTo>
                  <a:cubicBezTo>
                    <a:pt x="935" y="12797"/>
                    <a:pt x="1076" y="12543"/>
                    <a:pt x="1181" y="12230"/>
                  </a:cubicBezTo>
                  <a:cubicBezTo>
                    <a:pt x="1238" y="12242"/>
                    <a:pt x="1378" y="12258"/>
                    <a:pt x="1510" y="12211"/>
                  </a:cubicBezTo>
                  <a:cubicBezTo>
                    <a:pt x="1489" y="12250"/>
                    <a:pt x="1466" y="12287"/>
                    <a:pt x="1449" y="12337"/>
                  </a:cubicBezTo>
                  <a:cubicBezTo>
                    <a:pt x="1417" y="12425"/>
                    <a:pt x="1399" y="12530"/>
                    <a:pt x="1396" y="12639"/>
                  </a:cubicBezTo>
                  <a:cubicBezTo>
                    <a:pt x="1384" y="12860"/>
                    <a:pt x="1429" y="13083"/>
                    <a:pt x="1516" y="13241"/>
                  </a:cubicBezTo>
                  <a:cubicBezTo>
                    <a:pt x="1579" y="13357"/>
                    <a:pt x="1657" y="13437"/>
                    <a:pt x="1742" y="13472"/>
                  </a:cubicBezTo>
                  <a:cubicBezTo>
                    <a:pt x="1796" y="13494"/>
                    <a:pt x="1853" y="13497"/>
                    <a:pt x="1907" y="13485"/>
                  </a:cubicBezTo>
                  <a:cubicBezTo>
                    <a:pt x="2050" y="13435"/>
                    <a:pt x="2182" y="13319"/>
                    <a:pt x="2292" y="13147"/>
                  </a:cubicBezTo>
                  <a:cubicBezTo>
                    <a:pt x="2356" y="13196"/>
                    <a:pt x="2568" y="13345"/>
                    <a:pt x="2702" y="13257"/>
                  </a:cubicBezTo>
                  <a:cubicBezTo>
                    <a:pt x="2885" y="13142"/>
                    <a:pt x="2973" y="12912"/>
                    <a:pt x="2964" y="12576"/>
                  </a:cubicBezTo>
                  <a:cubicBezTo>
                    <a:pt x="2964" y="12576"/>
                    <a:pt x="2965" y="12575"/>
                    <a:pt x="2961" y="12561"/>
                  </a:cubicBezTo>
                  <a:cubicBezTo>
                    <a:pt x="2963" y="12548"/>
                    <a:pt x="2963" y="12537"/>
                    <a:pt x="2964" y="12524"/>
                  </a:cubicBezTo>
                  <a:cubicBezTo>
                    <a:pt x="2959" y="12201"/>
                    <a:pt x="2820" y="11931"/>
                    <a:pt x="2647" y="11912"/>
                  </a:cubicBezTo>
                  <a:cubicBezTo>
                    <a:pt x="2463" y="11869"/>
                    <a:pt x="2324" y="12142"/>
                    <a:pt x="2242" y="12304"/>
                  </a:cubicBezTo>
                  <a:lnTo>
                    <a:pt x="2210" y="12362"/>
                  </a:lnTo>
                  <a:cubicBezTo>
                    <a:pt x="2197" y="12348"/>
                    <a:pt x="2171" y="12315"/>
                    <a:pt x="2147" y="12285"/>
                  </a:cubicBezTo>
                  <a:cubicBezTo>
                    <a:pt x="2082" y="12195"/>
                    <a:pt x="2014" y="12115"/>
                    <a:pt x="1942" y="12048"/>
                  </a:cubicBezTo>
                  <a:cubicBezTo>
                    <a:pt x="1873" y="11997"/>
                    <a:pt x="1802" y="11992"/>
                    <a:pt x="1734" y="12009"/>
                  </a:cubicBezTo>
                  <a:cubicBezTo>
                    <a:pt x="1905" y="11728"/>
                    <a:pt x="1965" y="11376"/>
                    <a:pt x="1903" y="10959"/>
                  </a:cubicBezTo>
                  <a:cubicBezTo>
                    <a:pt x="1903" y="10959"/>
                    <a:pt x="1903" y="10959"/>
                    <a:pt x="1896" y="10943"/>
                  </a:cubicBezTo>
                  <a:cubicBezTo>
                    <a:pt x="1896" y="10925"/>
                    <a:pt x="1896" y="10908"/>
                    <a:pt x="1894" y="10890"/>
                  </a:cubicBezTo>
                  <a:cubicBezTo>
                    <a:pt x="1843" y="10511"/>
                    <a:pt x="1672" y="10264"/>
                    <a:pt x="1487" y="10276"/>
                  </a:cubicBezTo>
                  <a:close/>
                  <a:moveTo>
                    <a:pt x="7379" y="10333"/>
                  </a:moveTo>
                  <a:lnTo>
                    <a:pt x="7389" y="10373"/>
                  </a:lnTo>
                  <a:cubicBezTo>
                    <a:pt x="7456" y="10700"/>
                    <a:pt x="7408" y="11071"/>
                    <a:pt x="7274" y="11294"/>
                  </a:cubicBezTo>
                  <a:cubicBezTo>
                    <a:pt x="7216" y="11403"/>
                    <a:pt x="7149" y="11494"/>
                    <a:pt x="7076" y="11554"/>
                  </a:cubicBezTo>
                  <a:lnTo>
                    <a:pt x="7077" y="11545"/>
                  </a:lnTo>
                  <a:cubicBezTo>
                    <a:pt x="7156" y="11246"/>
                    <a:pt x="7308" y="10631"/>
                    <a:pt x="7378" y="10351"/>
                  </a:cubicBezTo>
                  <a:lnTo>
                    <a:pt x="7379" y="10333"/>
                  </a:lnTo>
                  <a:close/>
                  <a:moveTo>
                    <a:pt x="1487" y="10375"/>
                  </a:moveTo>
                  <a:cubicBezTo>
                    <a:pt x="1649" y="10365"/>
                    <a:pt x="1799" y="10582"/>
                    <a:pt x="1845" y="10914"/>
                  </a:cubicBezTo>
                  <a:cubicBezTo>
                    <a:pt x="1877" y="11224"/>
                    <a:pt x="1738" y="11638"/>
                    <a:pt x="1597" y="11794"/>
                  </a:cubicBezTo>
                  <a:cubicBezTo>
                    <a:pt x="1483" y="11895"/>
                    <a:pt x="1357" y="11921"/>
                    <a:pt x="1236" y="11867"/>
                  </a:cubicBezTo>
                  <a:cubicBezTo>
                    <a:pt x="1200" y="11859"/>
                    <a:pt x="1165" y="11853"/>
                    <a:pt x="1132" y="11849"/>
                  </a:cubicBezTo>
                  <a:cubicBezTo>
                    <a:pt x="1064" y="11817"/>
                    <a:pt x="996" y="11775"/>
                    <a:pt x="923" y="11738"/>
                  </a:cubicBezTo>
                  <a:lnTo>
                    <a:pt x="855" y="11697"/>
                  </a:lnTo>
                  <a:cubicBezTo>
                    <a:pt x="816" y="11672"/>
                    <a:pt x="778" y="11643"/>
                    <a:pt x="741" y="11607"/>
                  </a:cubicBezTo>
                  <a:cubicBezTo>
                    <a:pt x="667" y="11525"/>
                    <a:pt x="585" y="11482"/>
                    <a:pt x="502" y="11483"/>
                  </a:cubicBezTo>
                  <a:cubicBezTo>
                    <a:pt x="418" y="11500"/>
                    <a:pt x="343" y="11587"/>
                    <a:pt x="292" y="11725"/>
                  </a:cubicBezTo>
                  <a:cubicBezTo>
                    <a:pt x="259" y="11820"/>
                    <a:pt x="248" y="11938"/>
                    <a:pt x="262" y="12051"/>
                  </a:cubicBezTo>
                  <a:cubicBezTo>
                    <a:pt x="276" y="12203"/>
                    <a:pt x="338" y="12319"/>
                    <a:pt x="413" y="12335"/>
                  </a:cubicBezTo>
                  <a:cubicBezTo>
                    <a:pt x="430" y="12336"/>
                    <a:pt x="447" y="12333"/>
                    <a:pt x="465" y="12327"/>
                  </a:cubicBezTo>
                  <a:cubicBezTo>
                    <a:pt x="632" y="12276"/>
                    <a:pt x="782" y="12090"/>
                    <a:pt x="882" y="11810"/>
                  </a:cubicBezTo>
                  <a:lnTo>
                    <a:pt x="909" y="11826"/>
                  </a:lnTo>
                  <a:cubicBezTo>
                    <a:pt x="958" y="11855"/>
                    <a:pt x="1013" y="11883"/>
                    <a:pt x="1059" y="11910"/>
                  </a:cubicBezTo>
                  <a:cubicBezTo>
                    <a:pt x="993" y="12110"/>
                    <a:pt x="913" y="12289"/>
                    <a:pt x="822" y="12442"/>
                  </a:cubicBezTo>
                  <a:cubicBezTo>
                    <a:pt x="618" y="12771"/>
                    <a:pt x="416" y="12823"/>
                    <a:pt x="220" y="12601"/>
                  </a:cubicBezTo>
                  <a:cubicBezTo>
                    <a:pt x="74" y="12449"/>
                    <a:pt x="9" y="12094"/>
                    <a:pt x="71" y="11783"/>
                  </a:cubicBezTo>
                  <a:cubicBezTo>
                    <a:pt x="138" y="11344"/>
                    <a:pt x="345" y="11060"/>
                    <a:pt x="567" y="11101"/>
                  </a:cubicBezTo>
                  <a:cubicBezTo>
                    <a:pt x="662" y="11142"/>
                    <a:pt x="755" y="11198"/>
                    <a:pt x="846" y="11271"/>
                  </a:cubicBezTo>
                  <a:lnTo>
                    <a:pt x="906" y="11310"/>
                  </a:lnTo>
                  <a:cubicBezTo>
                    <a:pt x="960" y="11340"/>
                    <a:pt x="1011" y="11383"/>
                    <a:pt x="1067" y="11421"/>
                  </a:cubicBezTo>
                  <a:cubicBezTo>
                    <a:pt x="1177" y="11522"/>
                    <a:pt x="1296" y="11576"/>
                    <a:pt x="1416" y="11581"/>
                  </a:cubicBezTo>
                  <a:cubicBezTo>
                    <a:pt x="1486" y="11572"/>
                    <a:pt x="1552" y="11511"/>
                    <a:pt x="1601" y="11410"/>
                  </a:cubicBezTo>
                  <a:cubicBezTo>
                    <a:pt x="1616" y="11378"/>
                    <a:pt x="1629" y="11343"/>
                    <a:pt x="1639" y="11303"/>
                  </a:cubicBezTo>
                  <a:cubicBezTo>
                    <a:pt x="1662" y="11221"/>
                    <a:pt x="1669" y="11124"/>
                    <a:pt x="1659" y="11032"/>
                  </a:cubicBezTo>
                  <a:cubicBezTo>
                    <a:pt x="1640" y="10887"/>
                    <a:pt x="1584" y="10773"/>
                    <a:pt x="1513" y="10735"/>
                  </a:cubicBezTo>
                  <a:cubicBezTo>
                    <a:pt x="1482" y="10715"/>
                    <a:pt x="1449" y="10713"/>
                    <a:pt x="1418" y="10729"/>
                  </a:cubicBezTo>
                  <a:cubicBezTo>
                    <a:pt x="1301" y="10784"/>
                    <a:pt x="1215" y="11058"/>
                    <a:pt x="1155" y="11256"/>
                  </a:cubicBezTo>
                  <a:lnTo>
                    <a:pt x="1125" y="11347"/>
                  </a:lnTo>
                  <a:lnTo>
                    <a:pt x="1002" y="11256"/>
                  </a:lnTo>
                  <a:lnTo>
                    <a:pt x="1025" y="11168"/>
                  </a:lnTo>
                  <a:cubicBezTo>
                    <a:pt x="1094" y="10904"/>
                    <a:pt x="1206" y="10466"/>
                    <a:pt x="1417" y="10393"/>
                  </a:cubicBezTo>
                  <a:cubicBezTo>
                    <a:pt x="1440" y="10382"/>
                    <a:pt x="1463" y="10376"/>
                    <a:pt x="1487" y="10375"/>
                  </a:cubicBezTo>
                  <a:close/>
                  <a:moveTo>
                    <a:pt x="16749" y="10503"/>
                  </a:moveTo>
                  <a:lnTo>
                    <a:pt x="16844" y="10612"/>
                  </a:lnTo>
                  <a:lnTo>
                    <a:pt x="16874" y="10758"/>
                  </a:lnTo>
                  <a:cubicBezTo>
                    <a:pt x="16927" y="11041"/>
                    <a:pt x="16985" y="11335"/>
                    <a:pt x="17020" y="11494"/>
                  </a:cubicBezTo>
                  <a:lnTo>
                    <a:pt x="16998" y="11479"/>
                  </a:lnTo>
                  <a:lnTo>
                    <a:pt x="16901" y="11387"/>
                  </a:lnTo>
                  <a:cubicBezTo>
                    <a:pt x="16857" y="11202"/>
                    <a:pt x="16824" y="11012"/>
                    <a:pt x="16799" y="10812"/>
                  </a:cubicBezTo>
                  <a:lnTo>
                    <a:pt x="16794" y="10796"/>
                  </a:lnTo>
                  <a:cubicBezTo>
                    <a:pt x="16777" y="10691"/>
                    <a:pt x="16763" y="10591"/>
                    <a:pt x="16749" y="10503"/>
                  </a:cubicBezTo>
                  <a:close/>
                  <a:moveTo>
                    <a:pt x="16704" y="10554"/>
                  </a:moveTo>
                  <a:cubicBezTo>
                    <a:pt x="16719" y="10640"/>
                    <a:pt x="16734" y="10743"/>
                    <a:pt x="16749" y="10846"/>
                  </a:cubicBezTo>
                  <a:cubicBezTo>
                    <a:pt x="16771" y="11012"/>
                    <a:pt x="16798" y="11168"/>
                    <a:pt x="16830" y="11328"/>
                  </a:cubicBezTo>
                  <a:lnTo>
                    <a:pt x="16720" y="11239"/>
                  </a:lnTo>
                  <a:lnTo>
                    <a:pt x="16715" y="11231"/>
                  </a:lnTo>
                  <a:cubicBezTo>
                    <a:pt x="16718" y="11005"/>
                    <a:pt x="16715" y="10779"/>
                    <a:pt x="16704" y="10554"/>
                  </a:cubicBezTo>
                  <a:close/>
                  <a:moveTo>
                    <a:pt x="16910" y="10690"/>
                  </a:moveTo>
                  <a:lnTo>
                    <a:pt x="17017" y="10816"/>
                  </a:lnTo>
                  <a:cubicBezTo>
                    <a:pt x="17017" y="10822"/>
                    <a:pt x="17018" y="10824"/>
                    <a:pt x="17018" y="10824"/>
                  </a:cubicBezTo>
                  <a:cubicBezTo>
                    <a:pt x="17063" y="11105"/>
                    <a:pt x="17119" y="11381"/>
                    <a:pt x="17183" y="11646"/>
                  </a:cubicBezTo>
                  <a:lnTo>
                    <a:pt x="17087" y="11563"/>
                  </a:lnTo>
                  <a:cubicBezTo>
                    <a:pt x="17087" y="11555"/>
                    <a:pt x="17086" y="11544"/>
                    <a:pt x="17085" y="11536"/>
                  </a:cubicBezTo>
                  <a:cubicBezTo>
                    <a:pt x="17057" y="11445"/>
                    <a:pt x="16965" y="10962"/>
                    <a:pt x="16920" y="10724"/>
                  </a:cubicBezTo>
                  <a:lnTo>
                    <a:pt x="16910" y="10690"/>
                  </a:lnTo>
                  <a:close/>
                  <a:moveTo>
                    <a:pt x="4259" y="10696"/>
                  </a:moveTo>
                  <a:cubicBezTo>
                    <a:pt x="4354" y="10745"/>
                    <a:pt x="4423" y="10914"/>
                    <a:pt x="4428" y="11114"/>
                  </a:cubicBezTo>
                  <a:lnTo>
                    <a:pt x="4424" y="11113"/>
                  </a:lnTo>
                  <a:cubicBezTo>
                    <a:pt x="4426" y="11150"/>
                    <a:pt x="4427" y="11183"/>
                    <a:pt x="4431" y="11223"/>
                  </a:cubicBezTo>
                  <a:cubicBezTo>
                    <a:pt x="4362" y="11222"/>
                    <a:pt x="4293" y="11216"/>
                    <a:pt x="4225" y="11194"/>
                  </a:cubicBezTo>
                  <a:lnTo>
                    <a:pt x="4234" y="11098"/>
                  </a:lnTo>
                  <a:cubicBezTo>
                    <a:pt x="4240" y="10968"/>
                    <a:pt x="4246" y="10833"/>
                    <a:pt x="4259" y="10696"/>
                  </a:cubicBezTo>
                  <a:close/>
                  <a:moveTo>
                    <a:pt x="4206" y="10703"/>
                  </a:moveTo>
                  <a:cubicBezTo>
                    <a:pt x="4194" y="10841"/>
                    <a:pt x="4186" y="10974"/>
                    <a:pt x="4181" y="11105"/>
                  </a:cubicBezTo>
                  <a:lnTo>
                    <a:pt x="4172" y="11198"/>
                  </a:lnTo>
                  <a:cubicBezTo>
                    <a:pt x="4122" y="11178"/>
                    <a:pt x="4073" y="11158"/>
                    <a:pt x="4021" y="11137"/>
                  </a:cubicBezTo>
                  <a:lnTo>
                    <a:pt x="3925" y="11098"/>
                  </a:lnTo>
                  <a:cubicBezTo>
                    <a:pt x="3938" y="11034"/>
                    <a:pt x="3957" y="10970"/>
                    <a:pt x="3977" y="10914"/>
                  </a:cubicBezTo>
                  <a:cubicBezTo>
                    <a:pt x="4028" y="10758"/>
                    <a:pt x="4116" y="10680"/>
                    <a:pt x="4206" y="10703"/>
                  </a:cubicBezTo>
                  <a:close/>
                  <a:moveTo>
                    <a:pt x="2958" y="10717"/>
                  </a:moveTo>
                  <a:cubicBezTo>
                    <a:pt x="3000" y="10784"/>
                    <a:pt x="3035" y="10830"/>
                    <a:pt x="3091" y="10914"/>
                  </a:cubicBezTo>
                  <a:cubicBezTo>
                    <a:pt x="3077" y="10928"/>
                    <a:pt x="3068" y="10941"/>
                    <a:pt x="3048" y="10959"/>
                  </a:cubicBezTo>
                  <a:cubicBezTo>
                    <a:pt x="2986" y="11025"/>
                    <a:pt x="2922" y="11081"/>
                    <a:pt x="2857" y="11132"/>
                  </a:cubicBezTo>
                  <a:cubicBezTo>
                    <a:pt x="2893" y="11024"/>
                    <a:pt x="2929" y="10875"/>
                    <a:pt x="2958" y="10717"/>
                  </a:cubicBezTo>
                  <a:close/>
                  <a:moveTo>
                    <a:pt x="1475" y="10824"/>
                  </a:moveTo>
                  <a:cubicBezTo>
                    <a:pt x="1486" y="10823"/>
                    <a:pt x="1497" y="10825"/>
                    <a:pt x="1508" y="10830"/>
                  </a:cubicBezTo>
                  <a:cubicBezTo>
                    <a:pt x="1562" y="10858"/>
                    <a:pt x="1604" y="10941"/>
                    <a:pt x="1619" y="11050"/>
                  </a:cubicBezTo>
                  <a:cubicBezTo>
                    <a:pt x="1587" y="11000"/>
                    <a:pt x="1549" y="10971"/>
                    <a:pt x="1508" y="10966"/>
                  </a:cubicBezTo>
                  <a:lnTo>
                    <a:pt x="1512" y="10966"/>
                  </a:lnTo>
                  <a:cubicBezTo>
                    <a:pt x="1512" y="10966"/>
                    <a:pt x="1511" y="10952"/>
                    <a:pt x="1511" y="10948"/>
                  </a:cubicBezTo>
                  <a:lnTo>
                    <a:pt x="1510" y="10934"/>
                  </a:lnTo>
                  <a:cubicBezTo>
                    <a:pt x="1497" y="10898"/>
                    <a:pt x="1485" y="10862"/>
                    <a:pt x="1475" y="10824"/>
                  </a:cubicBezTo>
                  <a:close/>
                  <a:moveTo>
                    <a:pt x="1414" y="10838"/>
                  </a:moveTo>
                  <a:cubicBezTo>
                    <a:pt x="1423" y="10882"/>
                    <a:pt x="1435" y="10924"/>
                    <a:pt x="1449" y="10963"/>
                  </a:cubicBezTo>
                  <a:cubicBezTo>
                    <a:pt x="1431" y="10966"/>
                    <a:pt x="1413" y="10976"/>
                    <a:pt x="1396" y="10993"/>
                  </a:cubicBezTo>
                  <a:cubicBezTo>
                    <a:pt x="1389" y="11000"/>
                    <a:pt x="1383" y="11008"/>
                    <a:pt x="1377" y="11018"/>
                  </a:cubicBezTo>
                  <a:cubicBezTo>
                    <a:pt x="1377" y="11018"/>
                    <a:pt x="1376" y="11017"/>
                    <a:pt x="1376" y="11005"/>
                  </a:cubicBezTo>
                  <a:lnTo>
                    <a:pt x="1330" y="10959"/>
                  </a:lnTo>
                  <a:cubicBezTo>
                    <a:pt x="1353" y="10907"/>
                    <a:pt x="1382" y="10865"/>
                    <a:pt x="1414" y="10838"/>
                  </a:cubicBezTo>
                  <a:close/>
                  <a:moveTo>
                    <a:pt x="17080" y="10885"/>
                  </a:moveTo>
                  <a:lnTo>
                    <a:pt x="17164" y="10979"/>
                  </a:lnTo>
                  <a:lnTo>
                    <a:pt x="17231" y="11048"/>
                  </a:lnTo>
                  <a:cubicBezTo>
                    <a:pt x="17231" y="11054"/>
                    <a:pt x="17232" y="11066"/>
                    <a:pt x="17232" y="11066"/>
                  </a:cubicBezTo>
                  <a:cubicBezTo>
                    <a:pt x="17247" y="11152"/>
                    <a:pt x="17264" y="11267"/>
                    <a:pt x="17281" y="11376"/>
                  </a:cubicBezTo>
                  <a:cubicBezTo>
                    <a:pt x="17303" y="11520"/>
                    <a:pt x="17324" y="11656"/>
                    <a:pt x="17346" y="11780"/>
                  </a:cubicBezTo>
                  <a:lnTo>
                    <a:pt x="17258" y="11704"/>
                  </a:lnTo>
                  <a:lnTo>
                    <a:pt x="17254" y="11696"/>
                  </a:lnTo>
                  <a:cubicBezTo>
                    <a:pt x="17187" y="11432"/>
                    <a:pt x="17130" y="11163"/>
                    <a:pt x="17080" y="10885"/>
                  </a:cubicBezTo>
                  <a:close/>
                  <a:moveTo>
                    <a:pt x="1290" y="11039"/>
                  </a:moveTo>
                  <a:lnTo>
                    <a:pt x="1292" y="11039"/>
                  </a:lnTo>
                  <a:cubicBezTo>
                    <a:pt x="1306" y="11055"/>
                    <a:pt x="1321" y="11069"/>
                    <a:pt x="1336" y="11082"/>
                  </a:cubicBezTo>
                  <a:cubicBezTo>
                    <a:pt x="1313" y="11123"/>
                    <a:pt x="1291" y="11167"/>
                    <a:pt x="1270" y="11213"/>
                  </a:cubicBezTo>
                  <a:cubicBezTo>
                    <a:pt x="1262" y="11203"/>
                    <a:pt x="1253" y="11194"/>
                    <a:pt x="1243" y="11189"/>
                  </a:cubicBezTo>
                  <a:cubicBezTo>
                    <a:pt x="1258" y="11137"/>
                    <a:pt x="1273" y="11087"/>
                    <a:pt x="1290" y="11039"/>
                  </a:cubicBezTo>
                  <a:close/>
                  <a:moveTo>
                    <a:pt x="1506" y="11069"/>
                  </a:moveTo>
                  <a:cubicBezTo>
                    <a:pt x="1534" y="11078"/>
                    <a:pt x="1561" y="11100"/>
                    <a:pt x="1584" y="11135"/>
                  </a:cubicBezTo>
                  <a:cubicBezTo>
                    <a:pt x="1602" y="11166"/>
                    <a:pt x="1607" y="11219"/>
                    <a:pt x="1596" y="11261"/>
                  </a:cubicBezTo>
                  <a:cubicBezTo>
                    <a:pt x="1589" y="11288"/>
                    <a:pt x="1580" y="11312"/>
                    <a:pt x="1570" y="11332"/>
                  </a:cubicBezTo>
                  <a:cubicBezTo>
                    <a:pt x="1482" y="11483"/>
                    <a:pt x="1361" y="11520"/>
                    <a:pt x="1255" y="11429"/>
                  </a:cubicBezTo>
                  <a:cubicBezTo>
                    <a:pt x="1297" y="11291"/>
                    <a:pt x="1352" y="11174"/>
                    <a:pt x="1419" y="11087"/>
                  </a:cubicBezTo>
                  <a:lnTo>
                    <a:pt x="1422" y="11085"/>
                  </a:lnTo>
                  <a:cubicBezTo>
                    <a:pt x="1450" y="11065"/>
                    <a:pt x="1478" y="11061"/>
                    <a:pt x="1506" y="11069"/>
                  </a:cubicBezTo>
                  <a:close/>
                  <a:moveTo>
                    <a:pt x="17289" y="11118"/>
                  </a:moveTo>
                  <a:cubicBezTo>
                    <a:pt x="17336" y="11166"/>
                    <a:pt x="17372" y="11214"/>
                    <a:pt x="17396" y="11244"/>
                  </a:cubicBezTo>
                  <a:cubicBezTo>
                    <a:pt x="17399" y="11309"/>
                    <a:pt x="17400" y="11371"/>
                    <a:pt x="17403" y="11436"/>
                  </a:cubicBezTo>
                  <a:cubicBezTo>
                    <a:pt x="17412" y="11563"/>
                    <a:pt x="17415" y="11695"/>
                    <a:pt x="17408" y="11823"/>
                  </a:cubicBezTo>
                  <a:cubicBezTo>
                    <a:pt x="17381" y="11694"/>
                    <a:pt x="17353" y="11515"/>
                    <a:pt x="17327" y="11342"/>
                  </a:cubicBezTo>
                  <a:lnTo>
                    <a:pt x="17322" y="11334"/>
                  </a:lnTo>
                  <a:cubicBezTo>
                    <a:pt x="17310" y="11254"/>
                    <a:pt x="17298" y="11173"/>
                    <a:pt x="17289" y="11118"/>
                  </a:cubicBezTo>
                  <a:close/>
                  <a:moveTo>
                    <a:pt x="3907" y="11190"/>
                  </a:moveTo>
                  <a:cubicBezTo>
                    <a:pt x="3911" y="11194"/>
                    <a:pt x="3916" y="11196"/>
                    <a:pt x="3920" y="11195"/>
                  </a:cubicBezTo>
                  <a:lnTo>
                    <a:pt x="4100" y="11268"/>
                  </a:lnTo>
                  <a:cubicBezTo>
                    <a:pt x="4208" y="11315"/>
                    <a:pt x="4315" y="11335"/>
                    <a:pt x="4424" y="11337"/>
                  </a:cubicBezTo>
                  <a:cubicBezTo>
                    <a:pt x="4429" y="11592"/>
                    <a:pt x="4389" y="11846"/>
                    <a:pt x="4309" y="12043"/>
                  </a:cubicBezTo>
                  <a:cubicBezTo>
                    <a:pt x="4257" y="12144"/>
                    <a:pt x="4185" y="12186"/>
                    <a:pt x="4115" y="12161"/>
                  </a:cubicBezTo>
                  <a:cubicBezTo>
                    <a:pt x="4021" y="12147"/>
                    <a:pt x="3938" y="12029"/>
                    <a:pt x="3901" y="11851"/>
                  </a:cubicBezTo>
                  <a:lnTo>
                    <a:pt x="3902" y="11843"/>
                  </a:lnTo>
                  <a:cubicBezTo>
                    <a:pt x="3867" y="11631"/>
                    <a:pt x="3870" y="11399"/>
                    <a:pt x="3907" y="11190"/>
                  </a:cubicBezTo>
                  <a:close/>
                  <a:moveTo>
                    <a:pt x="17796" y="11244"/>
                  </a:moveTo>
                  <a:cubicBezTo>
                    <a:pt x="17776" y="11237"/>
                    <a:pt x="17760" y="11245"/>
                    <a:pt x="17752" y="11252"/>
                  </a:cubicBezTo>
                  <a:cubicBezTo>
                    <a:pt x="17722" y="11281"/>
                    <a:pt x="17703" y="11350"/>
                    <a:pt x="17706" y="11418"/>
                  </a:cubicBezTo>
                  <a:cubicBezTo>
                    <a:pt x="17710" y="11509"/>
                    <a:pt x="17737" y="11589"/>
                    <a:pt x="17778" y="11628"/>
                  </a:cubicBezTo>
                  <a:cubicBezTo>
                    <a:pt x="17744" y="11670"/>
                    <a:pt x="17725" y="11749"/>
                    <a:pt x="17725" y="11830"/>
                  </a:cubicBezTo>
                  <a:cubicBezTo>
                    <a:pt x="17726" y="11923"/>
                    <a:pt x="17756" y="12005"/>
                    <a:pt x="17800" y="12030"/>
                  </a:cubicBezTo>
                  <a:cubicBezTo>
                    <a:pt x="17809" y="12031"/>
                    <a:pt x="17821" y="12029"/>
                    <a:pt x="17830" y="12025"/>
                  </a:cubicBezTo>
                  <a:cubicBezTo>
                    <a:pt x="17881" y="12006"/>
                    <a:pt x="17923" y="11929"/>
                    <a:pt x="17943" y="11831"/>
                  </a:cubicBezTo>
                  <a:cubicBezTo>
                    <a:pt x="17949" y="11805"/>
                    <a:pt x="17945" y="11778"/>
                    <a:pt x="17932" y="11763"/>
                  </a:cubicBezTo>
                  <a:cubicBezTo>
                    <a:pt x="17920" y="11751"/>
                    <a:pt x="17905" y="11761"/>
                    <a:pt x="17898" y="11786"/>
                  </a:cubicBezTo>
                  <a:cubicBezTo>
                    <a:pt x="17874" y="11883"/>
                    <a:pt x="17842" y="11925"/>
                    <a:pt x="17814" y="11912"/>
                  </a:cubicBezTo>
                  <a:cubicBezTo>
                    <a:pt x="17793" y="11901"/>
                    <a:pt x="17776" y="11866"/>
                    <a:pt x="17776" y="11822"/>
                  </a:cubicBezTo>
                  <a:cubicBezTo>
                    <a:pt x="17775" y="11761"/>
                    <a:pt x="17801" y="11708"/>
                    <a:pt x="17848" y="11678"/>
                  </a:cubicBezTo>
                  <a:cubicBezTo>
                    <a:pt x="17859" y="11671"/>
                    <a:pt x="17868" y="11646"/>
                    <a:pt x="17867" y="11623"/>
                  </a:cubicBezTo>
                  <a:cubicBezTo>
                    <a:pt x="17867" y="11600"/>
                    <a:pt x="17859" y="11580"/>
                    <a:pt x="17848" y="11573"/>
                  </a:cubicBezTo>
                  <a:cubicBezTo>
                    <a:pt x="17784" y="11538"/>
                    <a:pt x="17759" y="11472"/>
                    <a:pt x="17757" y="11420"/>
                  </a:cubicBezTo>
                  <a:cubicBezTo>
                    <a:pt x="17755" y="11397"/>
                    <a:pt x="17763" y="11374"/>
                    <a:pt x="17773" y="11363"/>
                  </a:cubicBezTo>
                  <a:cubicBezTo>
                    <a:pt x="17784" y="11353"/>
                    <a:pt x="17802" y="11362"/>
                    <a:pt x="17826" y="11418"/>
                  </a:cubicBezTo>
                  <a:cubicBezTo>
                    <a:pt x="17837" y="11435"/>
                    <a:pt x="17851" y="11435"/>
                    <a:pt x="17860" y="11413"/>
                  </a:cubicBezTo>
                  <a:cubicBezTo>
                    <a:pt x="17871" y="11394"/>
                    <a:pt x="17875" y="11354"/>
                    <a:pt x="17865" y="11332"/>
                  </a:cubicBezTo>
                  <a:cubicBezTo>
                    <a:pt x="17839" y="11274"/>
                    <a:pt x="17815" y="11251"/>
                    <a:pt x="17796" y="11244"/>
                  </a:cubicBezTo>
                  <a:close/>
                  <a:moveTo>
                    <a:pt x="1880" y="11266"/>
                  </a:moveTo>
                  <a:cubicBezTo>
                    <a:pt x="1880" y="11418"/>
                    <a:pt x="1858" y="11567"/>
                    <a:pt x="1816" y="11692"/>
                  </a:cubicBezTo>
                  <a:cubicBezTo>
                    <a:pt x="1802" y="11674"/>
                    <a:pt x="1789" y="11652"/>
                    <a:pt x="1777" y="11626"/>
                  </a:cubicBezTo>
                  <a:cubicBezTo>
                    <a:pt x="1822" y="11520"/>
                    <a:pt x="1857" y="11398"/>
                    <a:pt x="1880" y="11266"/>
                  </a:cubicBezTo>
                  <a:close/>
                  <a:moveTo>
                    <a:pt x="1210" y="11276"/>
                  </a:moveTo>
                  <a:cubicBezTo>
                    <a:pt x="1220" y="11276"/>
                    <a:pt x="1228" y="11281"/>
                    <a:pt x="1236" y="11290"/>
                  </a:cubicBezTo>
                  <a:cubicBezTo>
                    <a:pt x="1223" y="11324"/>
                    <a:pt x="1213" y="11360"/>
                    <a:pt x="1203" y="11397"/>
                  </a:cubicBezTo>
                  <a:lnTo>
                    <a:pt x="1178" y="11382"/>
                  </a:lnTo>
                  <a:lnTo>
                    <a:pt x="1200" y="11311"/>
                  </a:lnTo>
                  <a:cubicBezTo>
                    <a:pt x="1203" y="11299"/>
                    <a:pt x="1207" y="11287"/>
                    <a:pt x="1210" y="11276"/>
                  </a:cubicBezTo>
                  <a:close/>
                  <a:moveTo>
                    <a:pt x="16680" y="11315"/>
                  </a:moveTo>
                  <a:cubicBezTo>
                    <a:pt x="16735" y="11355"/>
                    <a:pt x="16847" y="11454"/>
                    <a:pt x="16975" y="11570"/>
                  </a:cubicBezTo>
                  <a:cubicBezTo>
                    <a:pt x="17104" y="11686"/>
                    <a:pt x="17247" y="11810"/>
                    <a:pt x="17342" y="11886"/>
                  </a:cubicBezTo>
                  <a:lnTo>
                    <a:pt x="17287" y="11912"/>
                  </a:lnTo>
                  <a:cubicBezTo>
                    <a:pt x="17182" y="11975"/>
                    <a:pt x="17074" y="12016"/>
                    <a:pt x="16966" y="12038"/>
                  </a:cubicBezTo>
                  <a:lnTo>
                    <a:pt x="16966" y="12030"/>
                  </a:lnTo>
                  <a:cubicBezTo>
                    <a:pt x="16746" y="11865"/>
                    <a:pt x="16531" y="11668"/>
                    <a:pt x="16328" y="11429"/>
                  </a:cubicBezTo>
                  <a:cubicBezTo>
                    <a:pt x="16444" y="11378"/>
                    <a:pt x="16562" y="11340"/>
                    <a:pt x="16680" y="11315"/>
                  </a:cubicBezTo>
                  <a:close/>
                  <a:moveTo>
                    <a:pt x="5970" y="11457"/>
                  </a:moveTo>
                  <a:cubicBezTo>
                    <a:pt x="5957" y="11456"/>
                    <a:pt x="5944" y="11466"/>
                    <a:pt x="5935" y="11486"/>
                  </a:cubicBezTo>
                  <a:cubicBezTo>
                    <a:pt x="5832" y="11647"/>
                    <a:pt x="5736" y="11823"/>
                    <a:pt x="5646" y="12012"/>
                  </a:cubicBezTo>
                  <a:cubicBezTo>
                    <a:pt x="5613" y="11925"/>
                    <a:pt x="5559" y="11879"/>
                    <a:pt x="5505" y="11893"/>
                  </a:cubicBezTo>
                  <a:cubicBezTo>
                    <a:pt x="5483" y="11907"/>
                    <a:pt x="5456" y="11955"/>
                    <a:pt x="5456" y="12088"/>
                  </a:cubicBezTo>
                  <a:cubicBezTo>
                    <a:pt x="5472" y="12275"/>
                    <a:pt x="5511" y="12449"/>
                    <a:pt x="5570" y="12595"/>
                  </a:cubicBezTo>
                  <a:cubicBezTo>
                    <a:pt x="5460" y="12797"/>
                    <a:pt x="5190" y="13310"/>
                    <a:pt x="5189" y="13317"/>
                  </a:cubicBezTo>
                  <a:cubicBezTo>
                    <a:pt x="5188" y="13322"/>
                    <a:pt x="5188" y="13329"/>
                    <a:pt x="5187" y="13334"/>
                  </a:cubicBezTo>
                  <a:cubicBezTo>
                    <a:pt x="5187" y="13334"/>
                    <a:pt x="5123" y="13589"/>
                    <a:pt x="5107" y="13683"/>
                  </a:cubicBezTo>
                  <a:cubicBezTo>
                    <a:pt x="5103" y="13700"/>
                    <a:pt x="5105" y="13719"/>
                    <a:pt x="5111" y="13733"/>
                  </a:cubicBezTo>
                  <a:cubicBezTo>
                    <a:pt x="5115" y="13743"/>
                    <a:pt x="5120" y="13750"/>
                    <a:pt x="5126" y="13753"/>
                  </a:cubicBezTo>
                  <a:lnTo>
                    <a:pt x="5136" y="13756"/>
                  </a:lnTo>
                  <a:cubicBezTo>
                    <a:pt x="5196" y="13712"/>
                    <a:pt x="5252" y="13645"/>
                    <a:pt x="5300" y="13557"/>
                  </a:cubicBezTo>
                  <a:cubicBezTo>
                    <a:pt x="5331" y="13493"/>
                    <a:pt x="5582" y="12968"/>
                    <a:pt x="5650" y="12805"/>
                  </a:cubicBezTo>
                  <a:cubicBezTo>
                    <a:pt x="5701" y="12937"/>
                    <a:pt x="5767" y="13042"/>
                    <a:pt x="5842" y="13108"/>
                  </a:cubicBezTo>
                  <a:lnTo>
                    <a:pt x="5851" y="13112"/>
                  </a:lnTo>
                  <a:cubicBezTo>
                    <a:pt x="5885" y="13135"/>
                    <a:pt x="5921" y="13108"/>
                    <a:pt x="5941" y="13047"/>
                  </a:cubicBezTo>
                  <a:cubicBezTo>
                    <a:pt x="5963" y="12935"/>
                    <a:pt x="5953" y="12806"/>
                    <a:pt x="5914" y="12714"/>
                  </a:cubicBezTo>
                  <a:cubicBezTo>
                    <a:pt x="5978" y="12605"/>
                    <a:pt x="6040" y="12491"/>
                    <a:pt x="6102" y="12379"/>
                  </a:cubicBezTo>
                  <a:cubicBezTo>
                    <a:pt x="6135" y="12319"/>
                    <a:pt x="6167" y="12260"/>
                    <a:pt x="6199" y="12204"/>
                  </a:cubicBezTo>
                  <a:cubicBezTo>
                    <a:pt x="6229" y="12152"/>
                    <a:pt x="6224" y="12073"/>
                    <a:pt x="6217" y="12010"/>
                  </a:cubicBezTo>
                  <a:cubicBezTo>
                    <a:pt x="6183" y="11707"/>
                    <a:pt x="6044" y="11459"/>
                    <a:pt x="5970" y="11457"/>
                  </a:cubicBezTo>
                  <a:close/>
                  <a:moveTo>
                    <a:pt x="3825" y="11462"/>
                  </a:moveTo>
                  <a:cubicBezTo>
                    <a:pt x="3820" y="11557"/>
                    <a:pt x="3824" y="11648"/>
                    <a:pt x="3833" y="11742"/>
                  </a:cubicBezTo>
                  <a:cubicBezTo>
                    <a:pt x="3825" y="11756"/>
                    <a:pt x="3817" y="11767"/>
                    <a:pt x="3808" y="11776"/>
                  </a:cubicBezTo>
                  <a:cubicBezTo>
                    <a:pt x="3806" y="11668"/>
                    <a:pt x="3810" y="11566"/>
                    <a:pt x="3825" y="11462"/>
                  </a:cubicBezTo>
                  <a:close/>
                  <a:moveTo>
                    <a:pt x="19966" y="11483"/>
                  </a:moveTo>
                  <a:cubicBezTo>
                    <a:pt x="19925" y="11480"/>
                    <a:pt x="19886" y="11481"/>
                    <a:pt x="19846" y="11486"/>
                  </a:cubicBezTo>
                  <a:cubicBezTo>
                    <a:pt x="19689" y="11504"/>
                    <a:pt x="19545" y="11568"/>
                    <a:pt x="19461" y="11613"/>
                  </a:cubicBezTo>
                  <a:cubicBezTo>
                    <a:pt x="19121" y="11795"/>
                    <a:pt x="19097" y="12526"/>
                    <a:pt x="19133" y="12887"/>
                  </a:cubicBezTo>
                  <a:cubicBezTo>
                    <a:pt x="19180" y="13262"/>
                    <a:pt x="19335" y="13542"/>
                    <a:pt x="19522" y="13588"/>
                  </a:cubicBezTo>
                  <a:cubicBezTo>
                    <a:pt x="19534" y="13696"/>
                    <a:pt x="19568" y="13950"/>
                    <a:pt x="19631" y="14011"/>
                  </a:cubicBezTo>
                  <a:cubicBezTo>
                    <a:pt x="19635" y="14012"/>
                    <a:pt x="19639" y="14012"/>
                    <a:pt x="19643" y="14009"/>
                  </a:cubicBezTo>
                  <a:lnTo>
                    <a:pt x="19652" y="14008"/>
                  </a:lnTo>
                  <a:cubicBezTo>
                    <a:pt x="19658" y="14002"/>
                    <a:pt x="19661" y="13993"/>
                    <a:pt x="19664" y="13980"/>
                  </a:cubicBezTo>
                  <a:cubicBezTo>
                    <a:pt x="19668" y="13956"/>
                    <a:pt x="19673" y="13924"/>
                    <a:pt x="19678" y="13890"/>
                  </a:cubicBezTo>
                  <a:cubicBezTo>
                    <a:pt x="19688" y="13804"/>
                    <a:pt x="19706" y="13727"/>
                    <a:pt x="19730" y="13652"/>
                  </a:cubicBezTo>
                  <a:lnTo>
                    <a:pt x="19802" y="13643"/>
                  </a:lnTo>
                  <a:cubicBezTo>
                    <a:pt x="19950" y="13610"/>
                    <a:pt x="20260" y="13544"/>
                    <a:pt x="20430" y="13241"/>
                  </a:cubicBezTo>
                  <a:cubicBezTo>
                    <a:pt x="20534" y="13053"/>
                    <a:pt x="20584" y="12771"/>
                    <a:pt x="20566" y="12488"/>
                  </a:cubicBezTo>
                  <a:cubicBezTo>
                    <a:pt x="20548" y="12138"/>
                    <a:pt x="20453" y="11826"/>
                    <a:pt x="20305" y="11647"/>
                  </a:cubicBezTo>
                  <a:cubicBezTo>
                    <a:pt x="20207" y="11536"/>
                    <a:pt x="20086" y="11490"/>
                    <a:pt x="19966" y="11483"/>
                  </a:cubicBezTo>
                  <a:close/>
                  <a:moveTo>
                    <a:pt x="16328" y="11552"/>
                  </a:moveTo>
                  <a:cubicBezTo>
                    <a:pt x="16360" y="11589"/>
                    <a:pt x="16396" y="11628"/>
                    <a:pt x="16435" y="11668"/>
                  </a:cubicBezTo>
                  <a:cubicBezTo>
                    <a:pt x="16446" y="11732"/>
                    <a:pt x="16470" y="11896"/>
                    <a:pt x="16501" y="12081"/>
                  </a:cubicBezTo>
                  <a:cubicBezTo>
                    <a:pt x="16549" y="12380"/>
                    <a:pt x="16589" y="12630"/>
                    <a:pt x="16615" y="12787"/>
                  </a:cubicBezTo>
                  <a:lnTo>
                    <a:pt x="16496" y="12664"/>
                  </a:lnTo>
                  <a:cubicBezTo>
                    <a:pt x="16462" y="12481"/>
                    <a:pt x="16436" y="12294"/>
                    <a:pt x="16412" y="12104"/>
                  </a:cubicBezTo>
                  <a:cubicBezTo>
                    <a:pt x="16385" y="11904"/>
                    <a:pt x="16356" y="11698"/>
                    <a:pt x="16328" y="11552"/>
                  </a:cubicBezTo>
                  <a:close/>
                  <a:moveTo>
                    <a:pt x="5967" y="11563"/>
                  </a:moveTo>
                  <a:lnTo>
                    <a:pt x="5976" y="11566"/>
                  </a:lnTo>
                  <a:cubicBezTo>
                    <a:pt x="5988" y="11571"/>
                    <a:pt x="5999" y="11581"/>
                    <a:pt x="6010" y="11594"/>
                  </a:cubicBezTo>
                  <a:cubicBezTo>
                    <a:pt x="6088" y="11694"/>
                    <a:pt x="6144" y="11851"/>
                    <a:pt x="6168" y="12033"/>
                  </a:cubicBezTo>
                  <a:cubicBezTo>
                    <a:pt x="6170" y="12051"/>
                    <a:pt x="6171" y="12069"/>
                    <a:pt x="6172" y="12088"/>
                  </a:cubicBezTo>
                  <a:cubicBezTo>
                    <a:pt x="6085" y="11947"/>
                    <a:pt x="6015" y="11767"/>
                    <a:pt x="5967" y="11563"/>
                  </a:cubicBezTo>
                  <a:close/>
                  <a:moveTo>
                    <a:pt x="19940" y="11565"/>
                  </a:moveTo>
                  <a:cubicBezTo>
                    <a:pt x="20056" y="11568"/>
                    <a:pt x="20171" y="11621"/>
                    <a:pt x="20278" y="11721"/>
                  </a:cubicBezTo>
                  <a:cubicBezTo>
                    <a:pt x="20411" y="11882"/>
                    <a:pt x="20498" y="12164"/>
                    <a:pt x="20515" y="12479"/>
                  </a:cubicBezTo>
                  <a:cubicBezTo>
                    <a:pt x="20534" y="12732"/>
                    <a:pt x="20490" y="12987"/>
                    <a:pt x="20397" y="13157"/>
                  </a:cubicBezTo>
                  <a:cubicBezTo>
                    <a:pt x="20240" y="13438"/>
                    <a:pt x="19940" y="13497"/>
                    <a:pt x="19794" y="13530"/>
                  </a:cubicBezTo>
                  <a:cubicBezTo>
                    <a:pt x="19764" y="13533"/>
                    <a:pt x="19733" y="13546"/>
                    <a:pt x="19704" y="13560"/>
                  </a:cubicBezTo>
                  <a:cubicBezTo>
                    <a:pt x="19701" y="13559"/>
                    <a:pt x="19700" y="13558"/>
                    <a:pt x="19697" y="13560"/>
                  </a:cubicBezTo>
                  <a:cubicBezTo>
                    <a:pt x="19663" y="13648"/>
                    <a:pt x="19637" y="13746"/>
                    <a:pt x="19625" y="13854"/>
                  </a:cubicBezTo>
                  <a:cubicBezTo>
                    <a:pt x="19595" y="13748"/>
                    <a:pt x="19577" y="13631"/>
                    <a:pt x="19566" y="13510"/>
                  </a:cubicBezTo>
                  <a:cubicBezTo>
                    <a:pt x="19564" y="13488"/>
                    <a:pt x="19554" y="13474"/>
                    <a:pt x="19543" y="13470"/>
                  </a:cubicBezTo>
                  <a:cubicBezTo>
                    <a:pt x="19370" y="13442"/>
                    <a:pt x="19224" y="13198"/>
                    <a:pt x="19179" y="12853"/>
                  </a:cubicBezTo>
                  <a:cubicBezTo>
                    <a:pt x="19179" y="12853"/>
                    <a:pt x="19094" y="11902"/>
                    <a:pt x="19472" y="11700"/>
                  </a:cubicBezTo>
                  <a:cubicBezTo>
                    <a:pt x="19588" y="11638"/>
                    <a:pt x="19705" y="11598"/>
                    <a:pt x="19824" y="11578"/>
                  </a:cubicBezTo>
                  <a:cubicBezTo>
                    <a:pt x="19862" y="11568"/>
                    <a:pt x="19901" y="11564"/>
                    <a:pt x="19940" y="11565"/>
                  </a:cubicBezTo>
                  <a:close/>
                  <a:moveTo>
                    <a:pt x="518" y="11568"/>
                  </a:moveTo>
                  <a:cubicBezTo>
                    <a:pt x="527" y="11570"/>
                    <a:pt x="535" y="11573"/>
                    <a:pt x="544" y="11578"/>
                  </a:cubicBezTo>
                  <a:lnTo>
                    <a:pt x="544" y="11575"/>
                  </a:lnTo>
                  <a:cubicBezTo>
                    <a:pt x="553" y="11605"/>
                    <a:pt x="563" y="11635"/>
                    <a:pt x="574" y="11663"/>
                  </a:cubicBezTo>
                  <a:lnTo>
                    <a:pt x="589" y="11704"/>
                  </a:lnTo>
                  <a:cubicBezTo>
                    <a:pt x="555" y="11689"/>
                    <a:pt x="520" y="11686"/>
                    <a:pt x="486" y="11696"/>
                  </a:cubicBezTo>
                  <a:lnTo>
                    <a:pt x="473" y="11697"/>
                  </a:lnTo>
                  <a:cubicBezTo>
                    <a:pt x="473" y="11697"/>
                    <a:pt x="474" y="11697"/>
                    <a:pt x="473" y="11683"/>
                  </a:cubicBezTo>
                  <a:cubicBezTo>
                    <a:pt x="460" y="11662"/>
                    <a:pt x="448" y="11640"/>
                    <a:pt x="436" y="11615"/>
                  </a:cubicBezTo>
                  <a:cubicBezTo>
                    <a:pt x="460" y="11592"/>
                    <a:pt x="486" y="11576"/>
                    <a:pt x="512" y="11570"/>
                  </a:cubicBezTo>
                  <a:lnTo>
                    <a:pt x="518" y="11568"/>
                  </a:lnTo>
                  <a:close/>
                  <a:moveTo>
                    <a:pt x="612" y="11607"/>
                  </a:moveTo>
                  <a:cubicBezTo>
                    <a:pt x="640" y="11624"/>
                    <a:pt x="667" y="11644"/>
                    <a:pt x="694" y="11668"/>
                  </a:cubicBezTo>
                  <a:cubicBezTo>
                    <a:pt x="701" y="11708"/>
                    <a:pt x="711" y="11747"/>
                    <a:pt x="723" y="11783"/>
                  </a:cubicBezTo>
                  <a:lnTo>
                    <a:pt x="723" y="11809"/>
                  </a:lnTo>
                  <a:cubicBezTo>
                    <a:pt x="700" y="11784"/>
                    <a:pt x="676" y="11762"/>
                    <a:pt x="651" y="11742"/>
                  </a:cubicBezTo>
                  <a:cubicBezTo>
                    <a:pt x="643" y="11692"/>
                    <a:pt x="629" y="11646"/>
                    <a:pt x="612" y="11607"/>
                  </a:cubicBezTo>
                  <a:close/>
                  <a:moveTo>
                    <a:pt x="5930" y="11623"/>
                  </a:moveTo>
                  <a:cubicBezTo>
                    <a:pt x="5979" y="11827"/>
                    <a:pt x="6048" y="12009"/>
                    <a:pt x="6132" y="12156"/>
                  </a:cubicBezTo>
                  <a:lnTo>
                    <a:pt x="6139" y="12157"/>
                  </a:lnTo>
                  <a:cubicBezTo>
                    <a:pt x="6115" y="12210"/>
                    <a:pt x="6092" y="12253"/>
                    <a:pt x="6068" y="12295"/>
                  </a:cubicBezTo>
                  <a:cubicBezTo>
                    <a:pt x="5996" y="12430"/>
                    <a:pt x="5921" y="12569"/>
                    <a:pt x="5845" y="12695"/>
                  </a:cubicBezTo>
                  <a:cubicBezTo>
                    <a:pt x="5744" y="12592"/>
                    <a:pt x="5670" y="12406"/>
                    <a:pt x="5641" y="12183"/>
                  </a:cubicBezTo>
                  <a:cubicBezTo>
                    <a:pt x="5727" y="11975"/>
                    <a:pt x="5824" y="11788"/>
                    <a:pt x="5930" y="11623"/>
                  </a:cubicBezTo>
                  <a:close/>
                  <a:moveTo>
                    <a:pt x="385" y="11673"/>
                  </a:moveTo>
                  <a:cubicBezTo>
                    <a:pt x="397" y="11698"/>
                    <a:pt x="406" y="11719"/>
                    <a:pt x="416" y="11736"/>
                  </a:cubicBezTo>
                  <a:cubicBezTo>
                    <a:pt x="374" y="11769"/>
                    <a:pt x="337" y="11825"/>
                    <a:pt x="308" y="11896"/>
                  </a:cubicBezTo>
                  <a:cubicBezTo>
                    <a:pt x="312" y="11853"/>
                    <a:pt x="321" y="11810"/>
                    <a:pt x="333" y="11775"/>
                  </a:cubicBezTo>
                  <a:cubicBezTo>
                    <a:pt x="347" y="11734"/>
                    <a:pt x="365" y="11701"/>
                    <a:pt x="385" y="11673"/>
                  </a:cubicBezTo>
                  <a:close/>
                  <a:moveTo>
                    <a:pt x="1739" y="11702"/>
                  </a:moveTo>
                  <a:cubicBezTo>
                    <a:pt x="1752" y="11734"/>
                    <a:pt x="1768" y="11760"/>
                    <a:pt x="1785" y="11783"/>
                  </a:cubicBezTo>
                  <a:cubicBezTo>
                    <a:pt x="1760" y="11841"/>
                    <a:pt x="1732" y="11894"/>
                    <a:pt x="1701" y="11941"/>
                  </a:cubicBezTo>
                  <a:lnTo>
                    <a:pt x="1702" y="11954"/>
                  </a:lnTo>
                  <a:cubicBezTo>
                    <a:pt x="1687" y="11917"/>
                    <a:pt x="1670" y="11881"/>
                    <a:pt x="1653" y="11847"/>
                  </a:cubicBezTo>
                  <a:cubicBezTo>
                    <a:pt x="1684" y="11805"/>
                    <a:pt x="1713" y="11757"/>
                    <a:pt x="1739" y="11702"/>
                  </a:cubicBezTo>
                  <a:close/>
                  <a:moveTo>
                    <a:pt x="16309" y="11731"/>
                  </a:moveTo>
                  <a:cubicBezTo>
                    <a:pt x="16327" y="11849"/>
                    <a:pt x="16346" y="11982"/>
                    <a:pt x="16365" y="12119"/>
                  </a:cubicBezTo>
                  <a:cubicBezTo>
                    <a:pt x="16388" y="12286"/>
                    <a:pt x="16411" y="12450"/>
                    <a:pt x="16433" y="12576"/>
                  </a:cubicBezTo>
                  <a:lnTo>
                    <a:pt x="16429" y="12577"/>
                  </a:lnTo>
                  <a:cubicBezTo>
                    <a:pt x="16375" y="12520"/>
                    <a:pt x="16335" y="12474"/>
                    <a:pt x="16321" y="12451"/>
                  </a:cubicBezTo>
                  <a:cubicBezTo>
                    <a:pt x="16317" y="12330"/>
                    <a:pt x="16320" y="12178"/>
                    <a:pt x="16315" y="12020"/>
                  </a:cubicBezTo>
                  <a:cubicBezTo>
                    <a:pt x="16318" y="11927"/>
                    <a:pt x="16312" y="11830"/>
                    <a:pt x="16309" y="11731"/>
                  </a:cubicBezTo>
                  <a:close/>
                  <a:moveTo>
                    <a:pt x="765" y="11733"/>
                  </a:moveTo>
                  <a:cubicBezTo>
                    <a:pt x="786" y="11749"/>
                    <a:pt x="807" y="11766"/>
                    <a:pt x="828" y="11778"/>
                  </a:cubicBezTo>
                  <a:cubicBezTo>
                    <a:pt x="817" y="11809"/>
                    <a:pt x="806" y="11838"/>
                    <a:pt x="793" y="11865"/>
                  </a:cubicBezTo>
                  <a:cubicBezTo>
                    <a:pt x="794" y="11857"/>
                    <a:pt x="794" y="11848"/>
                    <a:pt x="792" y="11839"/>
                  </a:cubicBezTo>
                  <a:cubicBezTo>
                    <a:pt x="785" y="11802"/>
                    <a:pt x="776" y="11767"/>
                    <a:pt x="765" y="11733"/>
                  </a:cubicBezTo>
                  <a:close/>
                  <a:moveTo>
                    <a:pt x="16498" y="11747"/>
                  </a:moveTo>
                  <a:cubicBezTo>
                    <a:pt x="16525" y="11777"/>
                    <a:pt x="16557" y="11802"/>
                    <a:pt x="16586" y="11831"/>
                  </a:cubicBezTo>
                  <a:cubicBezTo>
                    <a:pt x="16604" y="11991"/>
                    <a:pt x="16732" y="12664"/>
                    <a:pt x="16797" y="12971"/>
                  </a:cubicBezTo>
                  <a:lnTo>
                    <a:pt x="16691" y="12873"/>
                  </a:lnTo>
                  <a:cubicBezTo>
                    <a:pt x="16669" y="12796"/>
                    <a:pt x="16600" y="12352"/>
                    <a:pt x="16552" y="12056"/>
                  </a:cubicBezTo>
                  <a:cubicBezTo>
                    <a:pt x="16532" y="11932"/>
                    <a:pt x="16511" y="11828"/>
                    <a:pt x="16498" y="11747"/>
                  </a:cubicBezTo>
                  <a:close/>
                  <a:moveTo>
                    <a:pt x="491" y="11799"/>
                  </a:moveTo>
                  <a:cubicBezTo>
                    <a:pt x="575" y="11787"/>
                    <a:pt x="659" y="11831"/>
                    <a:pt x="730" y="11925"/>
                  </a:cubicBezTo>
                  <a:lnTo>
                    <a:pt x="752" y="11947"/>
                  </a:lnTo>
                  <a:cubicBezTo>
                    <a:pt x="660" y="12119"/>
                    <a:pt x="541" y="12215"/>
                    <a:pt x="418" y="12220"/>
                  </a:cubicBezTo>
                  <a:cubicBezTo>
                    <a:pt x="382" y="12214"/>
                    <a:pt x="351" y="12175"/>
                    <a:pt x="332" y="12114"/>
                  </a:cubicBezTo>
                  <a:cubicBezTo>
                    <a:pt x="332" y="12114"/>
                    <a:pt x="333" y="12107"/>
                    <a:pt x="333" y="12102"/>
                  </a:cubicBezTo>
                  <a:lnTo>
                    <a:pt x="333" y="12101"/>
                  </a:lnTo>
                  <a:cubicBezTo>
                    <a:pt x="328" y="12054"/>
                    <a:pt x="333" y="12004"/>
                    <a:pt x="346" y="11965"/>
                  </a:cubicBezTo>
                  <a:cubicBezTo>
                    <a:pt x="384" y="11878"/>
                    <a:pt x="435" y="11820"/>
                    <a:pt x="491" y="11799"/>
                  </a:cubicBezTo>
                  <a:close/>
                  <a:moveTo>
                    <a:pt x="3848" y="11855"/>
                  </a:moveTo>
                  <a:lnTo>
                    <a:pt x="3853" y="11894"/>
                  </a:lnTo>
                  <a:cubicBezTo>
                    <a:pt x="3863" y="11939"/>
                    <a:pt x="3875" y="11978"/>
                    <a:pt x="3889" y="12017"/>
                  </a:cubicBezTo>
                  <a:lnTo>
                    <a:pt x="3855" y="12101"/>
                  </a:lnTo>
                  <a:cubicBezTo>
                    <a:pt x="3835" y="12037"/>
                    <a:pt x="3821" y="11962"/>
                    <a:pt x="3815" y="11888"/>
                  </a:cubicBezTo>
                  <a:cubicBezTo>
                    <a:pt x="3827" y="11878"/>
                    <a:pt x="3837" y="11869"/>
                    <a:pt x="3848" y="11855"/>
                  </a:cubicBezTo>
                  <a:close/>
                  <a:moveTo>
                    <a:pt x="16648" y="11883"/>
                  </a:moveTo>
                  <a:lnTo>
                    <a:pt x="16754" y="11981"/>
                  </a:lnTo>
                  <a:cubicBezTo>
                    <a:pt x="16755" y="11996"/>
                    <a:pt x="16755" y="11991"/>
                    <a:pt x="16755" y="11991"/>
                  </a:cubicBezTo>
                  <a:cubicBezTo>
                    <a:pt x="16795" y="12215"/>
                    <a:pt x="16935" y="12928"/>
                    <a:pt x="16984" y="13155"/>
                  </a:cubicBezTo>
                  <a:lnTo>
                    <a:pt x="16979" y="13147"/>
                  </a:lnTo>
                  <a:cubicBezTo>
                    <a:pt x="16945" y="13116"/>
                    <a:pt x="16906" y="13082"/>
                    <a:pt x="16873" y="13049"/>
                  </a:cubicBezTo>
                  <a:cubicBezTo>
                    <a:pt x="16839" y="12908"/>
                    <a:pt x="16692" y="12159"/>
                    <a:pt x="16648" y="11883"/>
                  </a:cubicBezTo>
                  <a:close/>
                  <a:moveTo>
                    <a:pt x="1613" y="11891"/>
                  </a:moveTo>
                  <a:cubicBezTo>
                    <a:pt x="1632" y="11927"/>
                    <a:pt x="1650" y="11965"/>
                    <a:pt x="1667" y="12006"/>
                  </a:cubicBezTo>
                  <a:cubicBezTo>
                    <a:pt x="1632" y="12050"/>
                    <a:pt x="1593" y="12081"/>
                    <a:pt x="1553" y="12101"/>
                  </a:cubicBezTo>
                  <a:cubicBezTo>
                    <a:pt x="1542" y="12056"/>
                    <a:pt x="1527" y="12008"/>
                    <a:pt x="1512" y="11960"/>
                  </a:cubicBezTo>
                  <a:cubicBezTo>
                    <a:pt x="1547" y="11945"/>
                    <a:pt x="1581" y="11922"/>
                    <a:pt x="1613" y="11891"/>
                  </a:cubicBezTo>
                  <a:close/>
                  <a:moveTo>
                    <a:pt x="1146" y="11947"/>
                  </a:moveTo>
                  <a:lnTo>
                    <a:pt x="1230" y="11962"/>
                  </a:lnTo>
                  <a:lnTo>
                    <a:pt x="1261" y="11970"/>
                  </a:lnTo>
                  <a:cubicBezTo>
                    <a:pt x="1279" y="12033"/>
                    <a:pt x="1299" y="12091"/>
                    <a:pt x="1323" y="12144"/>
                  </a:cubicBezTo>
                  <a:cubicBezTo>
                    <a:pt x="1281" y="12144"/>
                    <a:pt x="1239" y="12139"/>
                    <a:pt x="1197" y="12130"/>
                  </a:cubicBezTo>
                  <a:cubicBezTo>
                    <a:pt x="1195" y="12124"/>
                    <a:pt x="1192" y="12118"/>
                    <a:pt x="1189" y="12114"/>
                  </a:cubicBezTo>
                  <a:lnTo>
                    <a:pt x="1194" y="12114"/>
                  </a:lnTo>
                  <a:cubicBezTo>
                    <a:pt x="1175" y="12062"/>
                    <a:pt x="1159" y="12006"/>
                    <a:pt x="1146" y="11947"/>
                  </a:cubicBezTo>
                  <a:close/>
                  <a:moveTo>
                    <a:pt x="2645" y="11981"/>
                  </a:moveTo>
                  <a:cubicBezTo>
                    <a:pt x="2797" y="11999"/>
                    <a:pt x="2919" y="12235"/>
                    <a:pt x="2924" y="12519"/>
                  </a:cubicBezTo>
                  <a:cubicBezTo>
                    <a:pt x="2920" y="12746"/>
                    <a:pt x="2774" y="12973"/>
                    <a:pt x="2651" y="13021"/>
                  </a:cubicBezTo>
                  <a:cubicBezTo>
                    <a:pt x="2554" y="13043"/>
                    <a:pt x="2455" y="13009"/>
                    <a:pt x="2367" y="12921"/>
                  </a:cubicBezTo>
                  <a:cubicBezTo>
                    <a:pt x="2341" y="12901"/>
                    <a:pt x="2315" y="12881"/>
                    <a:pt x="2290" y="12865"/>
                  </a:cubicBezTo>
                  <a:cubicBezTo>
                    <a:pt x="2241" y="12814"/>
                    <a:pt x="2192" y="12758"/>
                    <a:pt x="2140" y="12701"/>
                  </a:cubicBezTo>
                  <a:lnTo>
                    <a:pt x="2092" y="12645"/>
                  </a:lnTo>
                  <a:cubicBezTo>
                    <a:pt x="2064" y="12612"/>
                    <a:pt x="2038" y="12575"/>
                    <a:pt x="2013" y="12535"/>
                  </a:cubicBezTo>
                  <a:cubicBezTo>
                    <a:pt x="1964" y="12448"/>
                    <a:pt x="1906" y="12384"/>
                    <a:pt x="1842" y="12350"/>
                  </a:cubicBezTo>
                  <a:cubicBezTo>
                    <a:pt x="1776" y="12326"/>
                    <a:pt x="1709" y="12355"/>
                    <a:pt x="1658" y="12429"/>
                  </a:cubicBezTo>
                  <a:cubicBezTo>
                    <a:pt x="1623" y="12480"/>
                    <a:pt x="1604" y="12557"/>
                    <a:pt x="1604" y="12640"/>
                  </a:cubicBezTo>
                  <a:cubicBezTo>
                    <a:pt x="1601" y="12751"/>
                    <a:pt x="1637" y="12856"/>
                    <a:pt x="1693" y="12898"/>
                  </a:cubicBezTo>
                  <a:cubicBezTo>
                    <a:pt x="1706" y="12906"/>
                    <a:pt x="1720" y="12913"/>
                    <a:pt x="1734" y="12916"/>
                  </a:cubicBezTo>
                  <a:cubicBezTo>
                    <a:pt x="1866" y="12951"/>
                    <a:pt x="1999" y="12885"/>
                    <a:pt x="2101" y="12734"/>
                  </a:cubicBezTo>
                  <a:lnTo>
                    <a:pt x="2121" y="12756"/>
                  </a:lnTo>
                  <a:cubicBezTo>
                    <a:pt x="2156" y="12797"/>
                    <a:pt x="2196" y="12838"/>
                    <a:pt x="2228" y="12876"/>
                  </a:cubicBezTo>
                  <a:cubicBezTo>
                    <a:pt x="2159" y="12985"/>
                    <a:pt x="2081" y="13077"/>
                    <a:pt x="1997" y="13144"/>
                  </a:cubicBezTo>
                  <a:cubicBezTo>
                    <a:pt x="1810" y="13286"/>
                    <a:pt x="1650" y="13237"/>
                    <a:pt x="1520" y="13002"/>
                  </a:cubicBezTo>
                  <a:cubicBezTo>
                    <a:pt x="1423" y="12836"/>
                    <a:pt x="1407" y="12564"/>
                    <a:pt x="1483" y="12375"/>
                  </a:cubicBezTo>
                  <a:cubicBezTo>
                    <a:pt x="1514" y="12283"/>
                    <a:pt x="1558" y="12218"/>
                    <a:pt x="1606" y="12165"/>
                  </a:cubicBezTo>
                  <a:cubicBezTo>
                    <a:pt x="1632" y="12146"/>
                    <a:pt x="1658" y="12125"/>
                    <a:pt x="1680" y="12096"/>
                  </a:cubicBezTo>
                  <a:cubicBezTo>
                    <a:pt x="1758" y="12051"/>
                    <a:pt x="1845" y="12053"/>
                    <a:pt x="1927" y="12114"/>
                  </a:cubicBezTo>
                  <a:cubicBezTo>
                    <a:pt x="1996" y="12181"/>
                    <a:pt x="2063" y="12260"/>
                    <a:pt x="2125" y="12348"/>
                  </a:cubicBezTo>
                  <a:lnTo>
                    <a:pt x="2167" y="12400"/>
                  </a:lnTo>
                  <a:cubicBezTo>
                    <a:pt x="2205" y="12443"/>
                    <a:pt x="2241" y="12494"/>
                    <a:pt x="2280" y="12543"/>
                  </a:cubicBezTo>
                  <a:cubicBezTo>
                    <a:pt x="2355" y="12658"/>
                    <a:pt x="2441" y="12745"/>
                    <a:pt x="2533" y="12798"/>
                  </a:cubicBezTo>
                  <a:cubicBezTo>
                    <a:pt x="2587" y="12822"/>
                    <a:pt x="2643" y="12807"/>
                    <a:pt x="2690" y="12758"/>
                  </a:cubicBezTo>
                  <a:cubicBezTo>
                    <a:pt x="2705" y="12743"/>
                    <a:pt x="2718" y="12724"/>
                    <a:pt x="2730" y="12701"/>
                  </a:cubicBezTo>
                  <a:cubicBezTo>
                    <a:pt x="2755" y="12655"/>
                    <a:pt x="2770" y="12590"/>
                    <a:pt x="2771" y="12522"/>
                  </a:cubicBezTo>
                  <a:cubicBezTo>
                    <a:pt x="2770" y="12414"/>
                    <a:pt x="2738" y="12313"/>
                    <a:pt x="2687" y="12257"/>
                  </a:cubicBezTo>
                  <a:cubicBezTo>
                    <a:pt x="2665" y="12231"/>
                    <a:pt x="2640" y="12215"/>
                    <a:pt x="2614" y="12212"/>
                  </a:cubicBezTo>
                  <a:cubicBezTo>
                    <a:pt x="2520" y="12202"/>
                    <a:pt x="2428" y="12354"/>
                    <a:pt x="2363" y="12466"/>
                  </a:cubicBezTo>
                  <a:lnTo>
                    <a:pt x="2331" y="12517"/>
                  </a:lnTo>
                  <a:lnTo>
                    <a:pt x="2246" y="12403"/>
                  </a:lnTo>
                  <a:lnTo>
                    <a:pt x="2272" y="12351"/>
                  </a:lnTo>
                  <a:cubicBezTo>
                    <a:pt x="2350" y="12199"/>
                    <a:pt x="2476" y="11944"/>
                    <a:pt x="2645" y="11981"/>
                  </a:cubicBezTo>
                  <a:close/>
                  <a:moveTo>
                    <a:pt x="1098" y="11983"/>
                  </a:moveTo>
                  <a:cubicBezTo>
                    <a:pt x="1111" y="12047"/>
                    <a:pt x="1128" y="12106"/>
                    <a:pt x="1149" y="12161"/>
                  </a:cubicBezTo>
                  <a:lnTo>
                    <a:pt x="1107" y="12267"/>
                  </a:lnTo>
                  <a:cubicBezTo>
                    <a:pt x="1094" y="12228"/>
                    <a:pt x="1077" y="12194"/>
                    <a:pt x="1058" y="12167"/>
                  </a:cubicBezTo>
                  <a:lnTo>
                    <a:pt x="1060" y="12167"/>
                  </a:lnTo>
                  <a:cubicBezTo>
                    <a:pt x="1053" y="12158"/>
                    <a:pt x="1048" y="12148"/>
                    <a:pt x="1042" y="12136"/>
                  </a:cubicBezTo>
                  <a:cubicBezTo>
                    <a:pt x="1062" y="12087"/>
                    <a:pt x="1080" y="12036"/>
                    <a:pt x="1098" y="11983"/>
                  </a:cubicBezTo>
                  <a:close/>
                  <a:moveTo>
                    <a:pt x="1457" y="11988"/>
                  </a:moveTo>
                  <a:cubicBezTo>
                    <a:pt x="1473" y="12035"/>
                    <a:pt x="1488" y="12083"/>
                    <a:pt x="1501" y="12133"/>
                  </a:cubicBezTo>
                  <a:cubicBezTo>
                    <a:pt x="1462" y="12144"/>
                    <a:pt x="1422" y="12149"/>
                    <a:pt x="1382" y="12149"/>
                  </a:cubicBezTo>
                  <a:cubicBezTo>
                    <a:pt x="1382" y="12145"/>
                    <a:pt x="1382" y="12141"/>
                    <a:pt x="1381" y="12136"/>
                  </a:cubicBezTo>
                  <a:lnTo>
                    <a:pt x="1369" y="12109"/>
                  </a:lnTo>
                  <a:cubicBezTo>
                    <a:pt x="1353" y="12071"/>
                    <a:pt x="1339" y="12031"/>
                    <a:pt x="1325" y="11991"/>
                  </a:cubicBezTo>
                  <a:cubicBezTo>
                    <a:pt x="1369" y="11999"/>
                    <a:pt x="1413" y="11997"/>
                    <a:pt x="1457" y="11988"/>
                  </a:cubicBezTo>
                  <a:close/>
                  <a:moveTo>
                    <a:pt x="5521" y="11994"/>
                  </a:moveTo>
                  <a:cubicBezTo>
                    <a:pt x="5534" y="11985"/>
                    <a:pt x="5583" y="12029"/>
                    <a:pt x="5615" y="12096"/>
                  </a:cubicBezTo>
                  <a:cubicBezTo>
                    <a:pt x="5613" y="12117"/>
                    <a:pt x="5602" y="12134"/>
                    <a:pt x="5596" y="12151"/>
                  </a:cubicBezTo>
                  <a:cubicBezTo>
                    <a:pt x="5593" y="12161"/>
                    <a:pt x="5592" y="12174"/>
                    <a:pt x="5593" y="12186"/>
                  </a:cubicBezTo>
                  <a:cubicBezTo>
                    <a:pt x="5624" y="12465"/>
                    <a:pt x="5718" y="12696"/>
                    <a:pt x="5846" y="12810"/>
                  </a:cubicBezTo>
                  <a:lnTo>
                    <a:pt x="5852" y="12811"/>
                  </a:lnTo>
                  <a:cubicBezTo>
                    <a:pt x="5860" y="12814"/>
                    <a:pt x="5867" y="12812"/>
                    <a:pt x="5873" y="12803"/>
                  </a:cubicBezTo>
                  <a:cubicBezTo>
                    <a:pt x="5877" y="12795"/>
                    <a:pt x="5881" y="12788"/>
                    <a:pt x="5885" y="12781"/>
                  </a:cubicBezTo>
                  <a:cubicBezTo>
                    <a:pt x="5904" y="12841"/>
                    <a:pt x="5909" y="12915"/>
                    <a:pt x="5898" y="12984"/>
                  </a:cubicBezTo>
                  <a:cubicBezTo>
                    <a:pt x="5896" y="13007"/>
                    <a:pt x="5878" y="13008"/>
                    <a:pt x="5855" y="12999"/>
                  </a:cubicBezTo>
                  <a:cubicBezTo>
                    <a:pt x="5755" y="12948"/>
                    <a:pt x="5507" y="12338"/>
                    <a:pt x="5507" y="12085"/>
                  </a:cubicBezTo>
                  <a:cubicBezTo>
                    <a:pt x="5509" y="12062"/>
                    <a:pt x="5507" y="12004"/>
                    <a:pt x="5521" y="11994"/>
                  </a:cubicBezTo>
                  <a:close/>
                  <a:moveTo>
                    <a:pt x="20194" y="11998"/>
                  </a:moveTo>
                  <a:cubicBezTo>
                    <a:pt x="20130" y="12022"/>
                    <a:pt x="20062" y="12043"/>
                    <a:pt x="19999" y="12080"/>
                  </a:cubicBezTo>
                  <a:cubicBezTo>
                    <a:pt x="19984" y="12088"/>
                    <a:pt x="19971" y="12098"/>
                    <a:pt x="19958" y="12112"/>
                  </a:cubicBezTo>
                  <a:cubicBezTo>
                    <a:pt x="19942" y="12131"/>
                    <a:pt x="19927" y="12152"/>
                    <a:pt x="19908" y="12156"/>
                  </a:cubicBezTo>
                  <a:cubicBezTo>
                    <a:pt x="19898" y="12153"/>
                    <a:pt x="19886" y="12143"/>
                    <a:pt x="19877" y="12133"/>
                  </a:cubicBezTo>
                  <a:cubicBezTo>
                    <a:pt x="19864" y="12116"/>
                    <a:pt x="19849" y="12111"/>
                    <a:pt x="19834" y="12114"/>
                  </a:cubicBezTo>
                  <a:cubicBezTo>
                    <a:pt x="19814" y="12118"/>
                    <a:pt x="19797" y="12133"/>
                    <a:pt x="19784" y="12165"/>
                  </a:cubicBezTo>
                  <a:cubicBezTo>
                    <a:pt x="19777" y="12181"/>
                    <a:pt x="19773" y="12184"/>
                    <a:pt x="19768" y="12185"/>
                  </a:cubicBezTo>
                  <a:cubicBezTo>
                    <a:pt x="19762" y="12182"/>
                    <a:pt x="19755" y="12176"/>
                    <a:pt x="19750" y="12170"/>
                  </a:cubicBezTo>
                  <a:cubicBezTo>
                    <a:pt x="19727" y="12138"/>
                    <a:pt x="19701" y="12137"/>
                    <a:pt x="19677" y="12164"/>
                  </a:cubicBezTo>
                  <a:cubicBezTo>
                    <a:pt x="19658" y="12184"/>
                    <a:pt x="19643" y="12218"/>
                    <a:pt x="19633" y="12257"/>
                  </a:cubicBezTo>
                  <a:cubicBezTo>
                    <a:pt x="19621" y="12297"/>
                    <a:pt x="19615" y="12302"/>
                    <a:pt x="19605" y="12306"/>
                  </a:cubicBezTo>
                  <a:cubicBezTo>
                    <a:pt x="19586" y="12287"/>
                    <a:pt x="19568" y="12269"/>
                    <a:pt x="19551" y="12243"/>
                  </a:cubicBezTo>
                  <a:cubicBezTo>
                    <a:pt x="19540" y="12224"/>
                    <a:pt x="19528" y="12200"/>
                    <a:pt x="19515" y="12186"/>
                  </a:cubicBezTo>
                  <a:cubicBezTo>
                    <a:pt x="19506" y="12174"/>
                    <a:pt x="19494" y="12176"/>
                    <a:pt x="19486" y="12191"/>
                  </a:cubicBezTo>
                  <a:cubicBezTo>
                    <a:pt x="19475" y="12218"/>
                    <a:pt x="19467" y="12252"/>
                    <a:pt x="19459" y="12283"/>
                  </a:cubicBezTo>
                  <a:cubicBezTo>
                    <a:pt x="19451" y="12314"/>
                    <a:pt x="19433" y="12380"/>
                    <a:pt x="19424" y="12385"/>
                  </a:cubicBezTo>
                  <a:cubicBezTo>
                    <a:pt x="19415" y="12391"/>
                    <a:pt x="19380" y="12355"/>
                    <a:pt x="19352" y="12291"/>
                  </a:cubicBezTo>
                  <a:lnTo>
                    <a:pt x="19324" y="12233"/>
                  </a:lnTo>
                  <a:cubicBezTo>
                    <a:pt x="19314" y="12214"/>
                    <a:pt x="19296" y="12217"/>
                    <a:pt x="19286" y="12238"/>
                  </a:cubicBezTo>
                  <a:cubicBezTo>
                    <a:pt x="19277" y="12261"/>
                    <a:pt x="19278" y="12290"/>
                    <a:pt x="19289" y="12309"/>
                  </a:cubicBezTo>
                  <a:cubicBezTo>
                    <a:pt x="19297" y="12325"/>
                    <a:pt x="19304" y="12340"/>
                    <a:pt x="19312" y="12358"/>
                  </a:cubicBezTo>
                  <a:cubicBezTo>
                    <a:pt x="19338" y="12417"/>
                    <a:pt x="19374" y="12498"/>
                    <a:pt x="19419" y="12492"/>
                  </a:cubicBezTo>
                  <a:lnTo>
                    <a:pt x="19440" y="12488"/>
                  </a:lnTo>
                  <a:cubicBezTo>
                    <a:pt x="19468" y="12469"/>
                    <a:pt x="19485" y="12404"/>
                    <a:pt x="19504" y="12338"/>
                  </a:cubicBezTo>
                  <a:lnTo>
                    <a:pt x="19515" y="12311"/>
                  </a:lnTo>
                  <a:lnTo>
                    <a:pt x="19525" y="12327"/>
                  </a:lnTo>
                  <a:cubicBezTo>
                    <a:pt x="19566" y="12388"/>
                    <a:pt x="19585" y="12413"/>
                    <a:pt x="19605" y="12412"/>
                  </a:cubicBezTo>
                  <a:cubicBezTo>
                    <a:pt x="19636" y="12411"/>
                    <a:pt x="19666" y="12372"/>
                    <a:pt x="19678" y="12312"/>
                  </a:cubicBezTo>
                  <a:cubicBezTo>
                    <a:pt x="19686" y="12286"/>
                    <a:pt x="19687" y="12267"/>
                    <a:pt x="19697" y="12257"/>
                  </a:cubicBezTo>
                  <a:cubicBezTo>
                    <a:pt x="19707" y="12248"/>
                    <a:pt x="19715" y="12252"/>
                    <a:pt x="19728" y="12261"/>
                  </a:cubicBezTo>
                  <a:cubicBezTo>
                    <a:pt x="19741" y="12278"/>
                    <a:pt x="19756" y="12291"/>
                    <a:pt x="19772" y="12290"/>
                  </a:cubicBezTo>
                  <a:cubicBezTo>
                    <a:pt x="19790" y="12286"/>
                    <a:pt x="19805" y="12269"/>
                    <a:pt x="19817" y="12240"/>
                  </a:cubicBezTo>
                  <a:cubicBezTo>
                    <a:pt x="19821" y="12226"/>
                    <a:pt x="19830" y="12221"/>
                    <a:pt x="19838" y="12219"/>
                  </a:cubicBezTo>
                  <a:cubicBezTo>
                    <a:pt x="19844" y="12222"/>
                    <a:pt x="19853" y="12217"/>
                    <a:pt x="19859" y="12224"/>
                  </a:cubicBezTo>
                  <a:cubicBezTo>
                    <a:pt x="19874" y="12242"/>
                    <a:pt x="19890" y="12260"/>
                    <a:pt x="19908" y="12261"/>
                  </a:cubicBezTo>
                  <a:cubicBezTo>
                    <a:pt x="19932" y="12255"/>
                    <a:pt x="19957" y="12239"/>
                    <a:pt x="19979" y="12216"/>
                  </a:cubicBezTo>
                  <a:cubicBezTo>
                    <a:pt x="19990" y="12204"/>
                    <a:pt x="20000" y="12190"/>
                    <a:pt x="20012" y="12183"/>
                  </a:cubicBezTo>
                  <a:cubicBezTo>
                    <a:pt x="20073" y="12149"/>
                    <a:pt x="20141" y="12124"/>
                    <a:pt x="20202" y="12102"/>
                  </a:cubicBezTo>
                  <a:cubicBezTo>
                    <a:pt x="20216" y="12097"/>
                    <a:pt x="20223" y="12066"/>
                    <a:pt x="20220" y="12038"/>
                  </a:cubicBezTo>
                  <a:cubicBezTo>
                    <a:pt x="20218" y="12010"/>
                    <a:pt x="20207" y="11993"/>
                    <a:pt x="20194" y="11998"/>
                  </a:cubicBezTo>
                  <a:close/>
                  <a:moveTo>
                    <a:pt x="16816" y="12035"/>
                  </a:moveTo>
                  <a:cubicBezTo>
                    <a:pt x="16866" y="12078"/>
                    <a:pt x="16912" y="12105"/>
                    <a:pt x="16944" y="12130"/>
                  </a:cubicBezTo>
                  <a:cubicBezTo>
                    <a:pt x="16950" y="12310"/>
                    <a:pt x="16959" y="12525"/>
                    <a:pt x="16973" y="12734"/>
                  </a:cubicBezTo>
                  <a:cubicBezTo>
                    <a:pt x="16976" y="12785"/>
                    <a:pt x="16977" y="12835"/>
                    <a:pt x="16983" y="12890"/>
                  </a:cubicBezTo>
                  <a:cubicBezTo>
                    <a:pt x="16929" y="12622"/>
                    <a:pt x="16854" y="12240"/>
                    <a:pt x="16816" y="12035"/>
                  </a:cubicBezTo>
                  <a:close/>
                  <a:moveTo>
                    <a:pt x="3926" y="12085"/>
                  </a:moveTo>
                  <a:cubicBezTo>
                    <a:pt x="3946" y="12123"/>
                    <a:pt x="3967" y="12159"/>
                    <a:pt x="3991" y="12183"/>
                  </a:cubicBezTo>
                  <a:lnTo>
                    <a:pt x="3974" y="12220"/>
                  </a:lnTo>
                  <a:cubicBezTo>
                    <a:pt x="3966" y="12241"/>
                    <a:pt x="3962" y="12263"/>
                    <a:pt x="3955" y="12285"/>
                  </a:cubicBezTo>
                  <a:cubicBezTo>
                    <a:pt x="3940" y="12269"/>
                    <a:pt x="3926" y="12245"/>
                    <a:pt x="3913" y="12224"/>
                  </a:cubicBezTo>
                  <a:cubicBezTo>
                    <a:pt x="3904" y="12204"/>
                    <a:pt x="3896" y="12180"/>
                    <a:pt x="3889" y="12159"/>
                  </a:cubicBezTo>
                  <a:lnTo>
                    <a:pt x="3926" y="12085"/>
                  </a:lnTo>
                  <a:close/>
                  <a:moveTo>
                    <a:pt x="1009" y="12217"/>
                  </a:moveTo>
                  <a:lnTo>
                    <a:pt x="1029" y="12253"/>
                  </a:lnTo>
                  <a:cubicBezTo>
                    <a:pt x="1044" y="12272"/>
                    <a:pt x="1057" y="12298"/>
                    <a:pt x="1066" y="12330"/>
                  </a:cubicBezTo>
                  <a:cubicBezTo>
                    <a:pt x="1069" y="12337"/>
                    <a:pt x="1071" y="12343"/>
                    <a:pt x="1075" y="12348"/>
                  </a:cubicBezTo>
                  <a:cubicBezTo>
                    <a:pt x="1050" y="12406"/>
                    <a:pt x="1022" y="12467"/>
                    <a:pt x="992" y="12529"/>
                  </a:cubicBezTo>
                  <a:cubicBezTo>
                    <a:pt x="990" y="12520"/>
                    <a:pt x="988" y="12511"/>
                    <a:pt x="985" y="12504"/>
                  </a:cubicBezTo>
                  <a:lnTo>
                    <a:pt x="987" y="12504"/>
                  </a:lnTo>
                  <a:cubicBezTo>
                    <a:pt x="971" y="12474"/>
                    <a:pt x="955" y="12447"/>
                    <a:pt x="937" y="12422"/>
                  </a:cubicBezTo>
                  <a:lnTo>
                    <a:pt x="922" y="12398"/>
                  </a:lnTo>
                  <a:cubicBezTo>
                    <a:pt x="955" y="12336"/>
                    <a:pt x="983" y="12276"/>
                    <a:pt x="1009" y="12217"/>
                  </a:cubicBezTo>
                  <a:close/>
                  <a:moveTo>
                    <a:pt x="4275" y="12217"/>
                  </a:moveTo>
                  <a:cubicBezTo>
                    <a:pt x="4246" y="12268"/>
                    <a:pt x="4213" y="12303"/>
                    <a:pt x="4177" y="12330"/>
                  </a:cubicBezTo>
                  <a:lnTo>
                    <a:pt x="4140" y="12351"/>
                  </a:lnTo>
                  <a:cubicBezTo>
                    <a:pt x="4150" y="12323"/>
                    <a:pt x="4159" y="12292"/>
                    <a:pt x="4166" y="12262"/>
                  </a:cubicBezTo>
                  <a:cubicBezTo>
                    <a:pt x="4204" y="12261"/>
                    <a:pt x="4241" y="12248"/>
                    <a:pt x="4275" y="12217"/>
                  </a:cubicBezTo>
                  <a:close/>
                  <a:moveTo>
                    <a:pt x="4038" y="12228"/>
                  </a:moveTo>
                  <a:cubicBezTo>
                    <a:pt x="4053" y="12237"/>
                    <a:pt x="4066" y="12243"/>
                    <a:pt x="4081" y="12246"/>
                  </a:cubicBezTo>
                  <a:lnTo>
                    <a:pt x="4102" y="12254"/>
                  </a:lnTo>
                  <a:lnTo>
                    <a:pt x="4083" y="12309"/>
                  </a:lnTo>
                  <a:cubicBezTo>
                    <a:pt x="4079" y="12325"/>
                    <a:pt x="4072" y="12339"/>
                    <a:pt x="4070" y="12358"/>
                  </a:cubicBezTo>
                  <a:cubicBezTo>
                    <a:pt x="4047" y="12358"/>
                    <a:pt x="4025" y="12353"/>
                    <a:pt x="4002" y="12340"/>
                  </a:cubicBezTo>
                  <a:cubicBezTo>
                    <a:pt x="4006" y="12325"/>
                    <a:pt x="4010" y="12304"/>
                    <a:pt x="4016" y="12291"/>
                  </a:cubicBezTo>
                  <a:cubicBezTo>
                    <a:pt x="4024" y="12270"/>
                    <a:pt x="4032" y="12252"/>
                    <a:pt x="4038" y="12228"/>
                  </a:cubicBezTo>
                  <a:close/>
                  <a:moveTo>
                    <a:pt x="17264" y="12232"/>
                  </a:moveTo>
                  <a:cubicBezTo>
                    <a:pt x="17250" y="12237"/>
                    <a:pt x="17238" y="12260"/>
                    <a:pt x="17240" y="12288"/>
                  </a:cubicBezTo>
                  <a:cubicBezTo>
                    <a:pt x="17248" y="12365"/>
                    <a:pt x="17250" y="12447"/>
                    <a:pt x="17248" y="12525"/>
                  </a:cubicBezTo>
                  <a:lnTo>
                    <a:pt x="17172" y="12537"/>
                  </a:lnTo>
                  <a:cubicBezTo>
                    <a:pt x="17171" y="12537"/>
                    <a:pt x="17169" y="12536"/>
                    <a:pt x="17167" y="12537"/>
                  </a:cubicBezTo>
                  <a:cubicBezTo>
                    <a:pt x="17153" y="12541"/>
                    <a:pt x="17142" y="12574"/>
                    <a:pt x="17144" y="12603"/>
                  </a:cubicBezTo>
                  <a:cubicBezTo>
                    <a:pt x="17146" y="12631"/>
                    <a:pt x="17157" y="12653"/>
                    <a:pt x="17171" y="12651"/>
                  </a:cubicBezTo>
                  <a:lnTo>
                    <a:pt x="17244" y="12640"/>
                  </a:lnTo>
                  <a:cubicBezTo>
                    <a:pt x="17242" y="12698"/>
                    <a:pt x="17235" y="12752"/>
                    <a:pt x="17236" y="12800"/>
                  </a:cubicBezTo>
                  <a:cubicBezTo>
                    <a:pt x="17235" y="12829"/>
                    <a:pt x="17246" y="12855"/>
                    <a:pt x="17260" y="12858"/>
                  </a:cubicBezTo>
                  <a:lnTo>
                    <a:pt x="17265" y="12858"/>
                  </a:lnTo>
                  <a:cubicBezTo>
                    <a:pt x="17277" y="12856"/>
                    <a:pt x="17287" y="12835"/>
                    <a:pt x="17288" y="12810"/>
                  </a:cubicBezTo>
                  <a:cubicBezTo>
                    <a:pt x="17291" y="12752"/>
                    <a:pt x="17292" y="12684"/>
                    <a:pt x="17294" y="12616"/>
                  </a:cubicBezTo>
                  <a:cubicBezTo>
                    <a:pt x="17336" y="12599"/>
                    <a:pt x="17376" y="12581"/>
                    <a:pt x="17416" y="12553"/>
                  </a:cubicBezTo>
                  <a:cubicBezTo>
                    <a:pt x="17424" y="12547"/>
                    <a:pt x="17430" y="12532"/>
                    <a:pt x="17432" y="12516"/>
                  </a:cubicBezTo>
                  <a:cubicBezTo>
                    <a:pt x="17436" y="12500"/>
                    <a:pt x="17435" y="12487"/>
                    <a:pt x="17431" y="12472"/>
                  </a:cubicBezTo>
                  <a:cubicBezTo>
                    <a:pt x="17394" y="12377"/>
                    <a:pt x="17347" y="12302"/>
                    <a:pt x="17291" y="12264"/>
                  </a:cubicBezTo>
                  <a:cubicBezTo>
                    <a:pt x="17287" y="12240"/>
                    <a:pt x="17276" y="12226"/>
                    <a:pt x="17264" y="12232"/>
                  </a:cubicBezTo>
                  <a:close/>
                  <a:moveTo>
                    <a:pt x="2601" y="12287"/>
                  </a:moveTo>
                  <a:cubicBezTo>
                    <a:pt x="2604" y="12321"/>
                    <a:pt x="2609" y="12354"/>
                    <a:pt x="2616" y="12387"/>
                  </a:cubicBezTo>
                  <a:cubicBezTo>
                    <a:pt x="2602" y="12381"/>
                    <a:pt x="2587" y="12382"/>
                    <a:pt x="2573" y="12387"/>
                  </a:cubicBezTo>
                  <a:cubicBezTo>
                    <a:pt x="2567" y="12388"/>
                    <a:pt x="2561" y="12391"/>
                    <a:pt x="2555" y="12395"/>
                  </a:cubicBezTo>
                  <a:cubicBezTo>
                    <a:pt x="2555" y="12395"/>
                    <a:pt x="2555" y="12394"/>
                    <a:pt x="2556" y="12385"/>
                  </a:cubicBezTo>
                  <a:lnTo>
                    <a:pt x="2525" y="12335"/>
                  </a:lnTo>
                  <a:cubicBezTo>
                    <a:pt x="2548" y="12309"/>
                    <a:pt x="2574" y="12291"/>
                    <a:pt x="2601" y="12287"/>
                  </a:cubicBezTo>
                  <a:close/>
                  <a:moveTo>
                    <a:pt x="2649" y="12303"/>
                  </a:moveTo>
                  <a:cubicBezTo>
                    <a:pt x="2658" y="12307"/>
                    <a:pt x="2667" y="12314"/>
                    <a:pt x="2675" y="12322"/>
                  </a:cubicBezTo>
                  <a:cubicBezTo>
                    <a:pt x="2713" y="12363"/>
                    <a:pt x="2737" y="12438"/>
                    <a:pt x="2738" y="12519"/>
                  </a:cubicBezTo>
                  <a:cubicBezTo>
                    <a:pt x="2719" y="12472"/>
                    <a:pt x="2693" y="12436"/>
                    <a:pt x="2664" y="12416"/>
                  </a:cubicBezTo>
                  <a:cubicBezTo>
                    <a:pt x="2664" y="12416"/>
                    <a:pt x="2664" y="12406"/>
                    <a:pt x="2664" y="12403"/>
                  </a:cubicBezTo>
                  <a:lnTo>
                    <a:pt x="2666" y="12393"/>
                  </a:lnTo>
                  <a:cubicBezTo>
                    <a:pt x="2659" y="12363"/>
                    <a:pt x="2653" y="12334"/>
                    <a:pt x="2649" y="12303"/>
                  </a:cubicBezTo>
                  <a:close/>
                  <a:moveTo>
                    <a:pt x="20306" y="12350"/>
                  </a:moveTo>
                  <a:cubicBezTo>
                    <a:pt x="20283" y="12361"/>
                    <a:pt x="20261" y="12383"/>
                    <a:pt x="20242" y="12414"/>
                  </a:cubicBezTo>
                  <a:cubicBezTo>
                    <a:pt x="20223" y="12447"/>
                    <a:pt x="20201" y="12467"/>
                    <a:pt x="20176" y="12477"/>
                  </a:cubicBezTo>
                  <a:cubicBezTo>
                    <a:pt x="20161" y="12480"/>
                    <a:pt x="20148" y="12473"/>
                    <a:pt x="20137" y="12456"/>
                  </a:cubicBezTo>
                  <a:cubicBezTo>
                    <a:pt x="20119" y="12434"/>
                    <a:pt x="20096" y="12421"/>
                    <a:pt x="20075" y="12421"/>
                  </a:cubicBezTo>
                  <a:cubicBezTo>
                    <a:pt x="20045" y="12425"/>
                    <a:pt x="20016" y="12454"/>
                    <a:pt x="19997" y="12503"/>
                  </a:cubicBezTo>
                  <a:cubicBezTo>
                    <a:pt x="19989" y="12522"/>
                    <a:pt x="19983" y="12537"/>
                    <a:pt x="19973" y="12551"/>
                  </a:cubicBezTo>
                  <a:cubicBezTo>
                    <a:pt x="19853" y="12710"/>
                    <a:pt x="19630" y="12746"/>
                    <a:pt x="19468" y="12768"/>
                  </a:cubicBezTo>
                  <a:lnTo>
                    <a:pt x="19403" y="12776"/>
                  </a:lnTo>
                  <a:cubicBezTo>
                    <a:pt x="19389" y="12778"/>
                    <a:pt x="19379" y="12803"/>
                    <a:pt x="19380" y="12832"/>
                  </a:cubicBezTo>
                  <a:cubicBezTo>
                    <a:pt x="19381" y="12861"/>
                    <a:pt x="19393" y="12883"/>
                    <a:pt x="19407" y="12882"/>
                  </a:cubicBezTo>
                  <a:lnTo>
                    <a:pt x="19526" y="12865"/>
                  </a:lnTo>
                  <a:cubicBezTo>
                    <a:pt x="19690" y="12864"/>
                    <a:pt x="19851" y="12789"/>
                    <a:pt x="19998" y="12643"/>
                  </a:cubicBezTo>
                  <a:cubicBezTo>
                    <a:pt x="20011" y="12626"/>
                    <a:pt x="20023" y="12602"/>
                    <a:pt x="20034" y="12577"/>
                  </a:cubicBezTo>
                  <a:cubicBezTo>
                    <a:pt x="20044" y="12549"/>
                    <a:pt x="20062" y="12529"/>
                    <a:pt x="20079" y="12525"/>
                  </a:cubicBezTo>
                  <a:cubicBezTo>
                    <a:pt x="20092" y="12528"/>
                    <a:pt x="20104" y="12534"/>
                    <a:pt x="20115" y="12548"/>
                  </a:cubicBezTo>
                  <a:cubicBezTo>
                    <a:pt x="20136" y="12577"/>
                    <a:pt x="20159" y="12589"/>
                    <a:pt x="20184" y="12580"/>
                  </a:cubicBezTo>
                  <a:cubicBezTo>
                    <a:pt x="20216" y="12567"/>
                    <a:pt x="20246" y="12546"/>
                    <a:pt x="20271" y="12506"/>
                  </a:cubicBezTo>
                  <a:cubicBezTo>
                    <a:pt x="20295" y="12460"/>
                    <a:pt x="20332" y="12440"/>
                    <a:pt x="20364" y="12458"/>
                  </a:cubicBezTo>
                  <a:cubicBezTo>
                    <a:pt x="20378" y="12464"/>
                    <a:pt x="20388" y="12445"/>
                    <a:pt x="20392" y="12417"/>
                  </a:cubicBezTo>
                  <a:cubicBezTo>
                    <a:pt x="20395" y="12389"/>
                    <a:pt x="20391" y="12357"/>
                    <a:pt x="20377" y="12350"/>
                  </a:cubicBezTo>
                  <a:cubicBezTo>
                    <a:pt x="20354" y="12338"/>
                    <a:pt x="20329" y="12338"/>
                    <a:pt x="20306" y="12350"/>
                  </a:cubicBezTo>
                  <a:close/>
                  <a:moveTo>
                    <a:pt x="17298" y="12369"/>
                  </a:moveTo>
                  <a:cubicBezTo>
                    <a:pt x="17323" y="12392"/>
                    <a:pt x="17346" y="12424"/>
                    <a:pt x="17366" y="12464"/>
                  </a:cubicBezTo>
                  <a:lnTo>
                    <a:pt x="17303" y="12500"/>
                  </a:lnTo>
                  <a:cubicBezTo>
                    <a:pt x="17302" y="12458"/>
                    <a:pt x="17300" y="12411"/>
                    <a:pt x="17298" y="12369"/>
                  </a:cubicBezTo>
                  <a:close/>
                  <a:moveTo>
                    <a:pt x="2486" y="12372"/>
                  </a:moveTo>
                  <a:lnTo>
                    <a:pt x="2489" y="12374"/>
                  </a:lnTo>
                  <a:cubicBezTo>
                    <a:pt x="2498" y="12391"/>
                    <a:pt x="2508" y="12407"/>
                    <a:pt x="2519" y="12422"/>
                  </a:cubicBezTo>
                  <a:cubicBezTo>
                    <a:pt x="2497" y="12440"/>
                    <a:pt x="2475" y="12460"/>
                    <a:pt x="2455" y="12484"/>
                  </a:cubicBezTo>
                  <a:cubicBezTo>
                    <a:pt x="2450" y="12473"/>
                    <a:pt x="2444" y="12465"/>
                    <a:pt x="2437" y="12458"/>
                  </a:cubicBezTo>
                  <a:cubicBezTo>
                    <a:pt x="2453" y="12428"/>
                    <a:pt x="2469" y="12399"/>
                    <a:pt x="2486" y="12372"/>
                  </a:cubicBezTo>
                  <a:close/>
                  <a:moveTo>
                    <a:pt x="1779" y="12412"/>
                  </a:moveTo>
                  <a:cubicBezTo>
                    <a:pt x="1799" y="12406"/>
                    <a:pt x="1820" y="12408"/>
                    <a:pt x="1841" y="12414"/>
                  </a:cubicBezTo>
                  <a:lnTo>
                    <a:pt x="1846" y="12416"/>
                  </a:lnTo>
                  <a:cubicBezTo>
                    <a:pt x="1852" y="12420"/>
                    <a:pt x="1858" y="12425"/>
                    <a:pt x="1865" y="12432"/>
                  </a:cubicBezTo>
                  <a:lnTo>
                    <a:pt x="1865" y="12430"/>
                  </a:lnTo>
                  <a:cubicBezTo>
                    <a:pt x="1869" y="12455"/>
                    <a:pt x="1874" y="12480"/>
                    <a:pt x="1879" y="12504"/>
                  </a:cubicBezTo>
                  <a:lnTo>
                    <a:pt x="1887" y="12538"/>
                  </a:lnTo>
                  <a:cubicBezTo>
                    <a:pt x="1863" y="12514"/>
                    <a:pt x="1836" y="12498"/>
                    <a:pt x="1809" y="12490"/>
                  </a:cubicBezTo>
                  <a:lnTo>
                    <a:pt x="1799" y="12485"/>
                  </a:lnTo>
                  <a:cubicBezTo>
                    <a:pt x="1799" y="12485"/>
                    <a:pt x="1799" y="12486"/>
                    <a:pt x="1800" y="12475"/>
                  </a:cubicBezTo>
                  <a:cubicBezTo>
                    <a:pt x="1792" y="12456"/>
                    <a:pt x="1785" y="12434"/>
                    <a:pt x="1779" y="12412"/>
                  </a:cubicBezTo>
                  <a:close/>
                  <a:moveTo>
                    <a:pt x="1734" y="12432"/>
                  </a:moveTo>
                  <a:cubicBezTo>
                    <a:pt x="1740" y="12454"/>
                    <a:pt x="1747" y="12472"/>
                    <a:pt x="1752" y="12488"/>
                  </a:cubicBezTo>
                  <a:cubicBezTo>
                    <a:pt x="1717" y="12494"/>
                    <a:pt x="1683" y="12516"/>
                    <a:pt x="1654" y="12553"/>
                  </a:cubicBezTo>
                  <a:cubicBezTo>
                    <a:pt x="1661" y="12525"/>
                    <a:pt x="1671" y="12500"/>
                    <a:pt x="1684" y="12480"/>
                  </a:cubicBezTo>
                  <a:cubicBezTo>
                    <a:pt x="1699" y="12459"/>
                    <a:pt x="1716" y="12443"/>
                    <a:pt x="1734" y="12432"/>
                  </a:cubicBezTo>
                  <a:close/>
                  <a:moveTo>
                    <a:pt x="2581" y="12461"/>
                  </a:moveTo>
                  <a:lnTo>
                    <a:pt x="2584" y="12461"/>
                  </a:lnTo>
                  <a:cubicBezTo>
                    <a:pt x="2630" y="12456"/>
                    <a:pt x="2675" y="12494"/>
                    <a:pt x="2704" y="12563"/>
                  </a:cubicBezTo>
                  <a:cubicBezTo>
                    <a:pt x="2715" y="12591"/>
                    <a:pt x="2713" y="12630"/>
                    <a:pt x="2701" y="12655"/>
                  </a:cubicBezTo>
                  <a:cubicBezTo>
                    <a:pt x="2693" y="12670"/>
                    <a:pt x="2684" y="12682"/>
                    <a:pt x="2674" y="12692"/>
                  </a:cubicBezTo>
                  <a:cubicBezTo>
                    <a:pt x="2592" y="12759"/>
                    <a:pt x="2496" y="12734"/>
                    <a:pt x="2424" y="12627"/>
                  </a:cubicBezTo>
                  <a:cubicBezTo>
                    <a:pt x="2468" y="12549"/>
                    <a:pt x="2522" y="12493"/>
                    <a:pt x="2581" y="12461"/>
                  </a:cubicBezTo>
                  <a:close/>
                  <a:moveTo>
                    <a:pt x="883" y="12469"/>
                  </a:moveTo>
                  <a:lnTo>
                    <a:pt x="907" y="12506"/>
                  </a:lnTo>
                  <a:cubicBezTo>
                    <a:pt x="922" y="12529"/>
                    <a:pt x="938" y="12554"/>
                    <a:pt x="952" y="12580"/>
                  </a:cubicBezTo>
                  <a:cubicBezTo>
                    <a:pt x="952" y="12580"/>
                    <a:pt x="958" y="12579"/>
                    <a:pt x="961" y="12579"/>
                  </a:cubicBezTo>
                  <a:cubicBezTo>
                    <a:pt x="925" y="12644"/>
                    <a:pt x="888" y="12704"/>
                    <a:pt x="847" y="12758"/>
                  </a:cubicBezTo>
                  <a:cubicBezTo>
                    <a:pt x="847" y="12758"/>
                    <a:pt x="847" y="12756"/>
                    <a:pt x="846" y="12756"/>
                  </a:cubicBezTo>
                  <a:lnTo>
                    <a:pt x="834" y="12732"/>
                  </a:lnTo>
                  <a:cubicBezTo>
                    <a:pt x="817" y="12695"/>
                    <a:pt x="797" y="12663"/>
                    <a:pt x="777" y="12634"/>
                  </a:cubicBezTo>
                  <a:cubicBezTo>
                    <a:pt x="814" y="12584"/>
                    <a:pt x="850" y="12529"/>
                    <a:pt x="883" y="12469"/>
                  </a:cubicBezTo>
                  <a:close/>
                  <a:moveTo>
                    <a:pt x="1914" y="12482"/>
                  </a:moveTo>
                  <a:cubicBezTo>
                    <a:pt x="1934" y="12505"/>
                    <a:pt x="1953" y="12530"/>
                    <a:pt x="1971" y="12558"/>
                  </a:cubicBezTo>
                  <a:cubicBezTo>
                    <a:pt x="1973" y="12588"/>
                    <a:pt x="1977" y="12619"/>
                    <a:pt x="1982" y="12648"/>
                  </a:cubicBezTo>
                  <a:lnTo>
                    <a:pt x="1981" y="12666"/>
                  </a:lnTo>
                  <a:cubicBezTo>
                    <a:pt x="1965" y="12639"/>
                    <a:pt x="1949" y="12615"/>
                    <a:pt x="1932" y="12592"/>
                  </a:cubicBezTo>
                  <a:cubicBezTo>
                    <a:pt x="1930" y="12554"/>
                    <a:pt x="1924" y="12516"/>
                    <a:pt x="1914" y="12482"/>
                  </a:cubicBezTo>
                  <a:close/>
                  <a:moveTo>
                    <a:pt x="2404" y="12503"/>
                  </a:moveTo>
                  <a:cubicBezTo>
                    <a:pt x="2411" y="12507"/>
                    <a:pt x="2418" y="12514"/>
                    <a:pt x="2423" y="12524"/>
                  </a:cubicBezTo>
                  <a:cubicBezTo>
                    <a:pt x="2410" y="12541"/>
                    <a:pt x="2397" y="12562"/>
                    <a:pt x="2386" y="12584"/>
                  </a:cubicBezTo>
                  <a:lnTo>
                    <a:pt x="2369" y="12563"/>
                  </a:lnTo>
                  <a:lnTo>
                    <a:pt x="2392" y="12522"/>
                  </a:lnTo>
                  <a:cubicBezTo>
                    <a:pt x="2396" y="12515"/>
                    <a:pt x="2400" y="12509"/>
                    <a:pt x="2404" y="12503"/>
                  </a:cubicBezTo>
                  <a:close/>
                  <a:moveTo>
                    <a:pt x="1803" y="12561"/>
                  </a:moveTo>
                  <a:cubicBezTo>
                    <a:pt x="1868" y="12588"/>
                    <a:pt x="1929" y="12655"/>
                    <a:pt x="1974" y="12750"/>
                  </a:cubicBezTo>
                  <a:lnTo>
                    <a:pt x="1989" y="12774"/>
                  </a:lnTo>
                  <a:cubicBezTo>
                    <a:pt x="1903" y="12854"/>
                    <a:pt x="1803" y="12871"/>
                    <a:pt x="1708" y="12823"/>
                  </a:cubicBezTo>
                  <a:cubicBezTo>
                    <a:pt x="1681" y="12804"/>
                    <a:pt x="1661" y="12763"/>
                    <a:pt x="1652" y="12713"/>
                  </a:cubicBezTo>
                  <a:cubicBezTo>
                    <a:pt x="1652" y="12713"/>
                    <a:pt x="1653" y="12708"/>
                    <a:pt x="1654" y="12705"/>
                  </a:cubicBezTo>
                  <a:lnTo>
                    <a:pt x="1654" y="12703"/>
                  </a:lnTo>
                  <a:cubicBezTo>
                    <a:pt x="1654" y="12669"/>
                    <a:pt x="1663" y="12637"/>
                    <a:pt x="1677" y="12616"/>
                  </a:cubicBezTo>
                  <a:cubicBezTo>
                    <a:pt x="1714" y="12572"/>
                    <a:pt x="1758" y="12552"/>
                    <a:pt x="1803" y="12561"/>
                  </a:cubicBezTo>
                  <a:close/>
                  <a:moveTo>
                    <a:pt x="2020" y="12630"/>
                  </a:moveTo>
                  <a:cubicBezTo>
                    <a:pt x="2034" y="12650"/>
                    <a:pt x="2049" y="12672"/>
                    <a:pt x="2064" y="12689"/>
                  </a:cubicBezTo>
                  <a:cubicBezTo>
                    <a:pt x="2053" y="12706"/>
                    <a:pt x="2041" y="12721"/>
                    <a:pt x="2028" y="12734"/>
                  </a:cubicBezTo>
                  <a:cubicBezTo>
                    <a:pt x="2030" y="12728"/>
                    <a:pt x="2031" y="12722"/>
                    <a:pt x="2031" y="12716"/>
                  </a:cubicBezTo>
                  <a:cubicBezTo>
                    <a:pt x="2029" y="12687"/>
                    <a:pt x="2025" y="12658"/>
                    <a:pt x="2020" y="12630"/>
                  </a:cubicBezTo>
                  <a:close/>
                  <a:moveTo>
                    <a:pt x="173" y="12664"/>
                  </a:moveTo>
                  <a:lnTo>
                    <a:pt x="194" y="12692"/>
                  </a:lnTo>
                  <a:cubicBezTo>
                    <a:pt x="240" y="12744"/>
                    <a:pt x="289" y="12783"/>
                    <a:pt x="339" y="12808"/>
                  </a:cubicBezTo>
                  <a:cubicBezTo>
                    <a:pt x="356" y="12846"/>
                    <a:pt x="372" y="12886"/>
                    <a:pt x="386" y="12927"/>
                  </a:cubicBezTo>
                  <a:cubicBezTo>
                    <a:pt x="349" y="12906"/>
                    <a:pt x="314" y="12874"/>
                    <a:pt x="280" y="12835"/>
                  </a:cubicBezTo>
                  <a:cubicBezTo>
                    <a:pt x="241" y="12789"/>
                    <a:pt x="205" y="12732"/>
                    <a:pt x="173" y="12666"/>
                  </a:cubicBezTo>
                  <a:lnTo>
                    <a:pt x="173" y="12664"/>
                  </a:lnTo>
                  <a:close/>
                  <a:moveTo>
                    <a:pt x="5601" y="12682"/>
                  </a:moveTo>
                  <a:lnTo>
                    <a:pt x="5617" y="12721"/>
                  </a:lnTo>
                  <a:cubicBezTo>
                    <a:pt x="5572" y="12831"/>
                    <a:pt x="5352" y="13296"/>
                    <a:pt x="5266" y="13473"/>
                  </a:cubicBezTo>
                  <a:cubicBezTo>
                    <a:pt x="5238" y="13522"/>
                    <a:pt x="5208" y="13565"/>
                    <a:pt x="5177" y="13602"/>
                  </a:cubicBezTo>
                  <a:cubicBezTo>
                    <a:pt x="5197" y="13516"/>
                    <a:pt x="5223" y="13406"/>
                    <a:pt x="5229" y="13389"/>
                  </a:cubicBezTo>
                  <a:cubicBezTo>
                    <a:pt x="5259" y="13331"/>
                    <a:pt x="5497" y="12871"/>
                    <a:pt x="5601" y="12682"/>
                  </a:cubicBezTo>
                  <a:close/>
                  <a:moveTo>
                    <a:pt x="731" y="12700"/>
                  </a:moveTo>
                  <a:cubicBezTo>
                    <a:pt x="731" y="12704"/>
                    <a:pt x="731" y="12707"/>
                    <a:pt x="731" y="12711"/>
                  </a:cubicBezTo>
                  <a:cubicBezTo>
                    <a:pt x="754" y="12740"/>
                    <a:pt x="776" y="12775"/>
                    <a:pt x="794" y="12816"/>
                  </a:cubicBezTo>
                  <a:lnTo>
                    <a:pt x="800" y="12832"/>
                  </a:lnTo>
                  <a:cubicBezTo>
                    <a:pt x="784" y="12849"/>
                    <a:pt x="767" y="12863"/>
                    <a:pt x="749" y="12876"/>
                  </a:cubicBezTo>
                  <a:lnTo>
                    <a:pt x="750" y="12886"/>
                  </a:lnTo>
                  <a:cubicBezTo>
                    <a:pt x="721" y="12912"/>
                    <a:pt x="690" y="12934"/>
                    <a:pt x="659" y="12948"/>
                  </a:cubicBezTo>
                  <a:cubicBezTo>
                    <a:pt x="659" y="12948"/>
                    <a:pt x="659" y="12948"/>
                    <a:pt x="658" y="12936"/>
                  </a:cubicBezTo>
                  <a:cubicBezTo>
                    <a:pt x="639" y="12895"/>
                    <a:pt x="620" y="12851"/>
                    <a:pt x="603" y="12806"/>
                  </a:cubicBezTo>
                  <a:cubicBezTo>
                    <a:pt x="647" y="12779"/>
                    <a:pt x="690" y="12744"/>
                    <a:pt x="731" y="12700"/>
                  </a:cubicBezTo>
                  <a:close/>
                  <a:moveTo>
                    <a:pt x="2918" y="12777"/>
                  </a:moveTo>
                  <a:cubicBezTo>
                    <a:pt x="2903" y="12882"/>
                    <a:pt x="2872" y="12975"/>
                    <a:pt x="2828" y="13044"/>
                  </a:cubicBezTo>
                  <a:cubicBezTo>
                    <a:pt x="2819" y="13025"/>
                    <a:pt x="2812" y="13003"/>
                    <a:pt x="2806" y="12981"/>
                  </a:cubicBezTo>
                  <a:cubicBezTo>
                    <a:pt x="2850" y="12926"/>
                    <a:pt x="2888" y="12858"/>
                    <a:pt x="2918" y="12777"/>
                  </a:cubicBezTo>
                  <a:close/>
                  <a:moveTo>
                    <a:pt x="20238" y="12802"/>
                  </a:moveTo>
                  <a:cubicBezTo>
                    <a:pt x="20235" y="12803"/>
                    <a:pt x="20233" y="12807"/>
                    <a:pt x="20231" y="12811"/>
                  </a:cubicBezTo>
                  <a:cubicBezTo>
                    <a:pt x="20192" y="12843"/>
                    <a:pt x="20154" y="12871"/>
                    <a:pt x="20114" y="12890"/>
                  </a:cubicBezTo>
                  <a:cubicBezTo>
                    <a:pt x="20084" y="12904"/>
                    <a:pt x="20055" y="12919"/>
                    <a:pt x="20025" y="12939"/>
                  </a:cubicBezTo>
                  <a:cubicBezTo>
                    <a:pt x="20008" y="12951"/>
                    <a:pt x="19988" y="12974"/>
                    <a:pt x="19972" y="12992"/>
                  </a:cubicBezTo>
                  <a:cubicBezTo>
                    <a:pt x="19950" y="13018"/>
                    <a:pt x="19929" y="13029"/>
                    <a:pt x="19904" y="13037"/>
                  </a:cubicBezTo>
                  <a:cubicBezTo>
                    <a:pt x="19885" y="13040"/>
                    <a:pt x="19864" y="13037"/>
                    <a:pt x="19845" y="13028"/>
                  </a:cubicBezTo>
                  <a:cubicBezTo>
                    <a:pt x="19818" y="13015"/>
                    <a:pt x="19790" y="13018"/>
                    <a:pt x="19763" y="13023"/>
                  </a:cubicBezTo>
                  <a:cubicBezTo>
                    <a:pt x="19725" y="13035"/>
                    <a:pt x="19687" y="13049"/>
                    <a:pt x="19650" y="13074"/>
                  </a:cubicBezTo>
                  <a:cubicBezTo>
                    <a:pt x="19608" y="13102"/>
                    <a:pt x="19566" y="13123"/>
                    <a:pt x="19523" y="13137"/>
                  </a:cubicBezTo>
                  <a:cubicBezTo>
                    <a:pt x="19509" y="13138"/>
                    <a:pt x="19499" y="13165"/>
                    <a:pt x="19500" y="13194"/>
                  </a:cubicBezTo>
                  <a:cubicBezTo>
                    <a:pt x="19501" y="13223"/>
                    <a:pt x="19513" y="13242"/>
                    <a:pt x="19526" y="13242"/>
                  </a:cubicBezTo>
                  <a:cubicBezTo>
                    <a:pt x="19572" y="13227"/>
                    <a:pt x="19617" y="13209"/>
                    <a:pt x="19661" y="13179"/>
                  </a:cubicBezTo>
                  <a:cubicBezTo>
                    <a:pt x="19696" y="13156"/>
                    <a:pt x="19730" y="13140"/>
                    <a:pt x="19766" y="13128"/>
                  </a:cubicBezTo>
                  <a:cubicBezTo>
                    <a:pt x="19789" y="13123"/>
                    <a:pt x="19810" y="13124"/>
                    <a:pt x="19831" y="13136"/>
                  </a:cubicBezTo>
                  <a:cubicBezTo>
                    <a:pt x="19855" y="13145"/>
                    <a:pt x="19881" y="13145"/>
                    <a:pt x="19904" y="13142"/>
                  </a:cubicBezTo>
                  <a:cubicBezTo>
                    <a:pt x="19935" y="13132"/>
                    <a:pt x="19965" y="13118"/>
                    <a:pt x="19992" y="13086"/>
                  </a:cubicBezTo>
                  <a:cubicBezTo>
                    <a:pt x="20007" y="13071"/>
                    <a:pt x="20024" y="13054"/>
                    <a:pt x="20038" y="13044"/>
                  </a:cubicBezTo>
                  <a:cubicBezTo>
                    <a:pt x="20052" y="13033"/>
                    <a:pt x="20093" y="13010"/>
                    <a:pt x="20122" y="12995"/>
                  </a:cubicBezTo>
                  <a:cubicBezTo>
                    <a:pt x="20167" y="12975"/>
                    <a:pt x="20209" y="12944"/>
                    <a:pt x="20251" y="12907"/>
                  </a:cubicBezTo>
                  <a:cubicBezTo>
                    <a:pt x="20265" y="12900"/>
                    <a:pt x="20273" y="12870"/>
                    <a:pt x="20270" y="12842"/>
                  </a:cubicBezTo>
                  <a:cubicBezTo>
                    <a:pt x="20267" y="12814"/>
                    <a:pt x="20252" y="12795"/>
                    <a:pt x="20238" y="12802"/>
                  </a:cubicBezTo>
                  <a:close/>
                  <a:moveTo>
                    <a:pt x="545" y="12842"/>
                  </a:moveTo>
                  <a:cubicBezTo>
                    <a:pt x="564" y="12890"/>
                    <a:pt x="584" y="12934"/>
                    <a:pt x="603" y="12978"/>
                  </a:cubicBezTo>
                  <a:cubicBezTo>
                    <a:pt x="554" y="12991"/>
                    <a:pt x="504" y="12988"/>
                    <a:pt x="455" y="12969"/>
                  </a:cubicBezTo>
                  <a:cubicBezTo>
                    <a:pt x="445" y="12926"/>
                    <a:pt x="433" y="12885"/>
                    <a:pt x="418" y="12848"/>
                  </a:cubicBezTo>
                  <a:cubicBezTo>
                    <a:pt x="443" y="12853"/>
                    <a:pt x="467" y="12854"/>
                    <a:pt x="492" y="12850"/>
                  </a:cubicBezTo>
                  <a:lnTo>
                    <a:pt x="545" y="12842"/>
                  </a:lnTo>
                  <a:close/>
                  <a:moveTo>
                    <a:pt x="2291" y="12939"/>
                  </a:moveTo>
                  <a:lnTo>
                    <a:pt x="2355" y="12984"/>
                  </a:lnTo>
                  <a:lnTo>
                    <a:pt x="2377" y="13003"/>
                  </a:lnTo>
                  <a:cubicBezTo>
                    <a:pt x="2385" y="13054"/>
                    <a:pt x="2395" y="13102"/>
                    <a:pt x="2408" y="13149"/>
                  </a:cubicBezTo>
                  <a:cubicBezTo>
                    <a:pt x="2376" y="13131"/>
                    <a:pt x="2345" y="13110"/>
                    <a:pt x="2314" y="13086"/>
                  </a:cubicBezTo>
                  <a:cubicBezTo>
                    <a:pt x="2313" y="13081"/>
                    <a:pt x="2311" y="13076"/>
                    <a:pt x="2309" y="13071"/>
                  </a:cubicBezTo>
                  <a:lnTo>
                    <a:pt x="2312" y="13073"/>
                  </a:lnTo>
                  <a:cubicBezTo>
                    <a:pt x="2303" y="13029"/>
                    <a:pt x="2295" y="12985"/>
                    <a:pt x="2291" y="12939"/>
                  </a:cubicBezTo>
                  <a:close/>
                  <a:moveTo>
                    <a:pt x="2251" y="12942"/>
                  </a:moveTo>
                  <a:cubicBezTo>
                    <a:pt x="2255" y="12991"/>
                    <a:pt x="2263" y="13040"/>
                    <a:pt x="2273" y="13086"/>
                  </a:cubicBezTo>
                  <a:lnTo>
                    <a:pt x="2232" y="13142"/>
                  </a:lnTo>
                  <a:cubicBezTo>
                    <a:pt x="2225" y="13110"/>
                    <a:pt x="2215" y="13080"/>
                    <a:pt x="2203" y="13053"/>
                  </a:cubicBezTo>
                  <a:lnTo>
                    <a:pt x="2205" y="13053"/>
                  </a:lnTo>
                  <a:cubicBezTo>
                    <a:pt x="2201" y="13044"/>
                    <a:pt x="2197" y="13035"/>
                    <a:pt x="2194" y="13024"/>
                  </a:cubicBezTo>
                  <a:cubicBezTo>
                    <a:pt x="2214" y="12999"/>
                    <a:pt x="2233" y="12971"/>
                    <a:pt x="2251" y="12942"/>
                  </a:cubicBezTo>
                  <a:close/>
                  <a:moveTo>
                    <a:pt x="3687" y="12953"/>
                  </a:moveTo>
                  <a:cubicBezTo>
                    <a:pt x="3594" y="12990"/>
                    <a:pt x="3527" y="13151"/>
                    <a:pt x="3527" y="13346"/>
                  </a:cubicBezTo>
                  <a:cubicBezTo>
                    <a:pt x="3445" y="13357"/>
                    <a:pt x="3362" y="13404"/>
                    <a:pt x="3288" y="13481"/>
                  </a:cubicBezTo>
                  <a:cubicBezTo>
                    <a:pt x="3280" y="13501"/>
                    <a:pt x="3275" y="13524"/>
                    <a:pt x="3269" y="13546"/>
                  </a:cubicBezTo>
                  <a:cubicBezTo>
                    <a:pt x="3059" y="13576"/>
                    <a:pt x="2852" y="13659"/>
                    <a:pt x="2653" y="13798"/>
                  </a:cubicBezTo>
                  <a:cubicBezTo>
                    <a:pt x="2647" y="13807"/>
                    <a:pt x="2644" y="13824"/>
                    <a:pt x="2645" y="13840"/>
                  </a:cubicBezTo>
                  <a:cubicBezTo>
                    <a:pt x="2611" y="14431"/>
                    <a:pt x="2712" y="18022"/>
                    <a:pt x="2830" y="18966"/>
                  </a:cubicBezTo>
                  <a:cubicBezTo>
                    <a:pt x="2832" y="18985"/>
                    <a:pt x="2838" y="18996"/>
                    <a:pt x="2848" y="19000"/>
                  </a:cubicBezTo>
                  <a:cubicBezTo>
                    <a:pt x="3064" y="19053"/>
                    <a:pt x="4676" y="18707"/>
                    <a:pt x="4831" y="18602"/>
                  </a:cubicBezTo>
                  <a:cubicBezTo>
                    <a:pt x="4840" y="18595"/>
                    <a:pt x="4847" y="18576"/>
                    <a:pt x="4849" y="18556"/>
                  </a:cubicBezTo>
                  <a:cubicBezTo>
                    <a:pt x="4931" y="17003"/>
                    <a:pt x="4740" y="13520"/>
                    <a:pt x="4719" y="13346"/>
                  </a:cubicBezTo>
                  <a:cubicBezTo>
                    <a:pt x="4716" y="13322"/>
                    <a:pt x="4709" y="13309"/>
                    <a:pt x="4697" y="13309"/>
                  </a:cubicBezTo>
                  <a:cubicBezTo>
                    <a:pt x="4671" y="13308"/>
                    <a:pt x="4435" y="13331"/>
                    <a:pt x="4133" y="13376"/>
                  </a:cubicBezTo>
                  <a:cubicBezTo>
                    <a:pt x="4126" y="13357"/>
                    <a:pt x="4117" y="13344"/>
                    <a:pt x="4107" y="13330"/>
                  </a:cubicBezTo>
                  <a:cubicBezTo>
                    <a:pt x="4040" y="13280"/>
                    <a:pt x="3967" y="13255"/>
                    <a:pt x="3896" y="13271"/>
                  </a:cubicBezTo>
                  <a:cubicBezTo>
                    <a:pt x="3895" y="13267"/>
                    <a:pt x="3897" y="13268"/>
                    <a:pt x="3897" y="13263"/>
                  </a:cubicBezTo>
                  <a:cubicBezTo>
                    <a:pt x="3880" y="13058"/>
                    <a:pt x="3787" y="12921"/>
                    <a:pt x="3687" y="12953"/>
                  </a:cubicBezTo>
                  <a:close/>
                  <a:moveTo>
                    <a:pt x="2769" y="13018"/>
                  </a:moveTo>
                  <a:cubicBezTo>
                    <a:pt x="2776" y="13045"/>
                    <a:pt x="2786" y="13070"/>
                    <a:pt x="2797" y="13092"/>
                  </a:cubicBezTo>
                  <a:cubicBezTo>
                    <a:pt x="2772" y="13122"/>
                    <a:pt x="2745" y="13147"/>
                    <a:pt x="2718" y="13166"/>
                  </a:cubicBezTo>
                  <a:lnTo>
                    <a:pt x="2717" y="13176"/>
                  </a:lnTo>
                  <a:cubicBezTo>
                    <a:pt x="2709" y="13144"/>
                    <a:pt x="2700" y="13111"/>
                    <a:pt x="2690" y="13081"/>
                  </a:cubicBezTo>
                  <a:cubicBezTo>
                    <a:pt x="2717" y="13065"/>
                    <a:pt x="2744" y="13045"/>
                    <a:pt x="2769" y="13018"/>
                  </a:cubicBezTo>
                  <a:close/>
                  <a:moveTo>
                    <a:pt x="1479" y="13024"/>
                  </a:moveTo>
                  <a:lnTo>
                    <a:pt x="1492" y="13053"/>
                  </a:lnTo>
                  <a:cubicBezTo>
                    <a:pt x="1522" y="13108"/>
                    <a:pt x="1556" y="13156"/>
                    <a:pt x="1592" y="13194"/>
                  </a:cubicBezTo>
                  <a:cubicBezTo>
                    <a:pt x="1602" y="13227"/>
                    <a:pt x="1610" y="13261"/>
                    <a:pt x="1617" y="13296"/>
                  </a:cubicBezTo>
                  <a:cubicBezTo>
                    <a:pt x="1591" y="13265"/>
                    <a:pt x="1566" y="13230"/>
                    <a:pt x="1545" y="13189"/>
                  </a:cubicBezTo>
                  <a:cubicBezTo>
                    <a:pt x="1519" y="13141"/>
                    <a:pt x="1496" y="13085"/>
                    <a:pt x="1478" y="13026"/>
                  </a:cubicBezTo>
                  <a:lnTo>
                    <a:pt x="1479" y="13024"/>
                  </a:lnTo>
                  <a:close/>
                  <a:moveTo>
                    <a:pt x="2424" y="13044"/>
                  </a:moveTo>
                  <a:cubicBezTo>
                    <a:pt x="2458" y="13067"/>
                    <a:pt x="2491" y="13085"/>
                    <a:pt x="2526" y="13097"/>
                  </a:cubicBezTo>
                  <a:cubicBezTo>
                    <a:pt x="2534" y="13136"/>
                    <a:pt x="2541" y="13175"/>
                    <a:pt x="2546" y="13215"/>
                  </a:cubicBezTo>
                  <a:cubicBezTo>
                    <a:pt x="2515" y="13206"/>
                    <a:pt x="2483" y="13193"/>
                    <a:pt x="2453" y="13176"/>
                  </a:cubicBezTo>
                  <a:cubicBezTo>
                    <a:pt x="2453" y="13173"/>
                    <a:pt x="2454" y="13170"/>
                    <a:pt x="2454" y="13166"/>
                  </a:cubicBezTo>
                  <a:lnTo>
                    <a:pt x="2447" y="13142"/>
                  </a:lnTo>
                  <a:cubicBezTo>
                    <a:pt x="2439" y="13110"/>
                    <a:pt x="2431" y="13077"/>
                    <a:pt x="2424" y="13044"/>
                  </a:cubicBezTo>
                  <a:close/>
                  <a:moveTo>
                    <a:pt x="3724" y="13050"/>
                  </a:moveTo>
                  <a:cubicBezTo>
                    <a:pt x="3736" y="13050"/>
                    <a:pt x="3749" y="13053"/>
                    <a:pt x="3763" y="13065"/>
                  </a:cubicBezTo>
                  <a:cubicBezTo>
                    <a:pt x="3793" y="13090"/>
                    <a:pt x="3822" y="13149"/>
                    <a:pt x="3843" y="13276"/>
                  </a:cubicBezTo>
                  <a:cubicBezTo>
                    <a:pt x="3758" y="13284"/>
                    <a:pt x="3663" y="13306"/>
                    <a:pt x="3577" y="13331"/>
                  </a:cubicBezTo>
                  <a:cubicBezTo>
                    <a:pt x="3580" y="13196"/>
                    <a:pt x="3630" y="13084"/>
                    <a:pt x="3694" y="13055"/>
                  </a:cubicBezTo>
                  <a:cubicBezTo>
                    <a:pt x="3702" y="13053"/>
                    <a:pt x="3712" y="13050"/>
                    <a:pt x="3724" y="13050"/>
                  </a:cubicBezTo>
                  <a:close/>
                  <a:moveTo>
                    <a:pt x="2161" y="13066"/>
                  </a:moveTo>
                  <a:lnTo>
                    <a:pt x="2173" y="13099"/>
                  </a:lnTo>
                  <a:cubicBezTo>
                    <a:pt x="2183" y="13118"/>
                    <a:pt x="2190" y="13144"/>
                    <a:pt x="2194" y="13170"/>
                  </a:cubicBezTo>
                  <a:cubicBezTo>
                    <a:pt x="2195" y="13175"/>
                    <a:pt x="2197" y="13181"/>
                    <a:pt x="2199" y="13186"/>
                  </a:cubicBezTo>
                  <a:cubicBezTo>
                    <a:pt x="2175" y="13216"/>
                    <a:pt x="2148" y="13245"/>
                    <a:pt x="2119" y="13275"/>
                  </a:cubicBezTo>
                  <a:cubicBezTo>
                    <a:pt x="2118" y="13268"/>
                    <a:pt x="2117" y="13261"/>
                    <a:pt x="2115" y="13255"/>
                  </a:cubicBezTo>
                  <a:lnTo>
                    <a:pt x="2117" y="13257"/>
                  </a:lnTo>
                  <a:cubicBezTo>
                    <a:pt x="2108" y="13229"/>
                    <a:pt x="2098" y="13202"/>
                    <a:pt x="2086" y="13178"/>
                  </a:cubicBezTo>
                  <a:lnTo>
                    <a:pt x="2077" y="13155"/>
                  </a:lnTo>
                  <a:cubicBezTo>
                    <a:pt x="2108" y="13126"/>
                    <a:pt x="2136" y="13096"/>
                    <a:pt x="2161" y="13066"/>
                  </a:cubicBezTo>
                  <a:close/>
                  <a:moveTo>
                    <a:pt x="2654" y="13095"/>
                  </a:moveTo>
                  <a:cubicBezTo>
                    <a:pt x="2666" y="13128"/>
                    <a:pt x="2676" y="13161"/>
                    <a:pt x="2685" y="13196"/>
                  </a:cubicBezTo>
                  <a:cubicBezTo>
                    <a:pt x="2654" y="13211"/>
                    <a:pt x="2622" y="13218"/>
                    <a:pt x="2589" y="13215"/>
                  </a:cubicBezTo>
                  <a:cubicBezTo>
                    <a:pt x="2584" y="13179"/>
                    <a:pt x="2578" y="13141"/>
                    <a:pt x="2571" y="13102"/>
                  </a:cubicBezTo>
                  <a:cubicBezTo>
                    <a:pt x="2599" y="13106"/>
                    <a:pt x="2627" y="13103"/>
                    <a:pt x="2654" y="13095"/>
                  </a:cubicBezTo>
                  <a:close/>
                  <a:moveTo>
                    <a:pt x="2041" y="13189"/>
                  </a:moveTo>
                  <a:lnTo>
                    <a:pt x="2056" y="13223"/>
                  </a:lnTo>
                  <a:cubicBezTo>
                    <a:pt x="2066" y="13245"/>
                    <a:pt x="2074" y="13268"/>
                    <a:pt x="2083" y="13292"/>
                  </a:cubicBezTo>
                  <a:cubicBezTo>
                    <a:pt x="2083" y="13292"/>
                    <a:pt x="2088" y="13295"/>
                    <a:pt x="2090" y="13296"/>
                  </a:cubicBezTo>
                  <a:cubicBezTo>
                    <a:pt x="2057" y="13326"/>
                    <a:pt x="2022" y="13351"/>
                    <a:pt x="1986" y="13371"/>
                  </a:cubicBezTo>
                  <a:cubicBezTo>
                    <a:pt x="1986" y="13371"/>
                    <a:pt x="1986" y="13370"/>
                    <a:pt x="1985" y="13370"/>
                  </a:cubicBezTo>
                  <a:lnTo>
                    <a:pt x="1978" y="13349"/>
                  </a:lnTo>
                  <a:cubicBezTo>
                    <a:pt x="1969" y="13316"/>
                    <a:pt x="1957" y="13285"/>
                    <a:pt x="1945" y="13257"/>
                  </a:cubicBezTo>
                  <a:cubicBezTo>
                    <a:pt x="1978" y="13238"/>
                    <a:pt x="2010" y="13216"/>
                    <a:pt x="2041" y="13189"/>
                  </a:cubicBezTo>
                  <a:close/>
                  <a:moveTo>
                    <a:pt x="1648" y="13255"/>
                  </a:moveTo>
                  <a:cubicBezTo>
                    <a:pt x="1667" y="13269"/>
                    <a:pt x="1686" y="13280"/>
                    <a:pt x="1705" y="13288"/>
                  </a:cubicBezTo>
                  <a:lnTo>
                    <a:pt x="1747" y="13304"/>
                  </a:lnTo>
                  <a:cubicBezTo>
                    <a:pt x="1756" y="13344"/>
                    <a:pt x="1768" y="13383"/>
                    <a:pt x="1779" y="13422"/>
                  </a:cubicBezTo>
                  <a:cubicBezTo>
                    <a:pt x="1740" y="13410"/>
                    <a:pt x="1702" y="13387"/>
                    <a:pt x="1666" y="13354"/>
                  </a:cubicBezTo>
                  <a:cubicBezTo>
                    <a:pt x="1662" y="13320"/>
                    <a:pt x="1656" y="13287"/>
                    <a:pt x="1648" y="13255"/>
                  </a:cubicBezTo>
                  <a:close/>
                  <a:moveTo>
                    <a:pt x="1903" y="13283"/>
                  </a:moveTo>
                  <a:cubicBezTo>
                    <a:pt x="1902" y="13285"/>
                    <a:pt x="1902" y="13289"/>
                    <a:pt x="1902" y="13292"/>
                  </a:cubicBezTo>
                  <a:cubicBezTo>
                    <a:pt x="1917" y="13322"/>
                    <a:pt x="1930" y="13353"/>
                    <a:pt x="1940" y="13389"/>
                  </a:cubicBezTo>
                  <a:lnTo>
                    <a:pt x="1943" y="13404"/>
                  </a:lnTo>
                  <a:cubicBezTo>
                    <a:pt x="1929" y="13408"/>
                    <a:pt x="1915" y="13410"/>
                    <a:pt x="1901" y="13412"/>
                  </a:cubicBezTo>
                  <a:lnTo>
                    <a:pt x="1900" y="13420"/>
                  </a:lnTo>
                  <a:cubicBezTo>
                    <a:pt x="1875" y="13426"/>
                    <a:pt x="1849" y="13428"/>
                    <a:pt x="1824" y="13425"/>
                  </a:cubicBezTo>
                  <a:cubicBezTo>
                    <a:pt x="1824" y="13425"/>
                    <a:pt x="1824" y="13424"/>
                    <a:pt x="1825" y="13415"/>
                  </a:cubicBezTo>
                  <a:cubicBezTo>
                    <a:pt x="1813" y="13379"/>
                    <a:pt x="1803" y="13342"/>
                    <a:pt x="1794" y="13304"/>
                  </a:cubicBezTo>
                  <a:cubicBezTo>
                    <a:pt x="1831" y="13304"/>
                    <a:pt x="1867" y="13296"/>
                    <a:pt x="1903" y="13283"/>
                  </a:cubicBezTo>
                  <a:close/>
                  <a:moveTo>
                    <a:pt x="4674" y="13407"/>
                  </a:moveTo>
                  <a:cubicBezTo>
                    <a:pt x="4702" y="13815"/>
                    <a:pt x="4875" y="16983"/>
                    <a:pt x="4796" y="18507"/>
                  </a:cubicBezTo>
                  <a:cubicBezTo>
                    <a:pt x="4158" y="18711"/>
                    <a:pt x="3516" y="18836"/>
                    <a:pt x="2872" y="18893"/>
                  </a:cubicBezTo>
                  <a:cubicBezTo>
                    <a:pt x="2761" y="17922"/>
                    <a:pt x="2657" y="14536"/>
                    <a:pt x="2684" y="13891"/>
                  </a:cubicBezTo>
                  <a:cubicBezTo>
                    <a:pt x="2868" y="13768"/>
                    <a:pt x="3059" y="13682"/>
                    <a:pt x="3251" y="13646"/>
                  </a:cubicBezTo>
                  <a:cubicBezTo>
                    <a:pt x="3246" y="13719"/>
                    <a:pt x="3254" y="13792"/>
                    <a:pt x="3275" y="13853"/>
                  </a:cubicBezTo>
                  <a:cubicBezTo>
                    <a:pt x="3123" y="13873"/>
                    <a:pt x="2976" y="13943"/>
                    <a:pt x="2834" y="14051"/>
                  </a:cubicBezTo>
                  <a:cubicBezTo>
                    <a:pt x="2827" y="14060"/>
                    <a:pt x="2822" y="14073"/>
                    <a:pt x="2821" y="14090"/>
                  </a:cubicBezTo>
                  <a:cubicBezTo>
                    <a:pt x="2797" y="14610"/>
                    <a:pt x="2905" y="17769"/>
                    <a:pt x="3004" y="18598"/>
                  </a:cubicBezTo>
                  <a:cubicBezTo>
                    <a:pt x="3006" y="18617"/>
                    <a:pt x="3012" y="18635"/>
                    <a:pt x="3022" y="18640"/>
                  </a:cubicBezTo>
                  <a:cubicBezTo>
                    <a:pt x="3201" y="18688"/>
                    <a:pt x="4530" y="18414"/>
                    <a:pt x="4657" y="18326"/>
                  </a:cubicBezTo>
                  <a:cubicBezTo>
                    <a:pt x="4667" y="18319"/>
                    <a:pt x="4673" y="18300"/>
                    <a:pt x="4674" y="18280"/>
                  </a:cubicBezTo>
                  <a:cubicBezTo>
                    <a:pt x="4737" y="16918"/>
                    <a:pt x="4560" y="13858"/>
                    <a:pt x="4542" y="13702"/>
                  </a:cubicBezTo>
                  <a:cubicBezTo>
                    <a:pt x="4539" y="13679"/>
                    <a:pt x="4531" y="13659"/>
                    <a:pt x="4520" y="13659"/>
                  </a:cubicBezTo>
                  <a:cubicBezTo>
                    <a:pt x="4501" y="13658"/>
                    <a:pt x="4352" y="13672"/>
                    <a:pt x="4151" y="13698"/>
                  </a:cubicBezTo>
                  <a:cubicBezTo>
                    <a:pt x="4168" y="13627"/>
                    <a:pt x="4171" y="13551"/>
                    <a:pt x="4159" y="13476"/>
                  </a:cubicBezTo>
                  <a:cubicBezTo>
                    <a:pt x="4405" y="13439"/>
                    <a:pt x="4603" y="13412"/>
                    <a:pt x="4674" y="13407"/>
                  </a:cubicBezTo>
                  <a:close/>
                  <a:moveTo>
                    <a:pt x="4496" y="13773"/>
                  </a:moveTo>
                  <a:cubicBezTo>
                    <a:pt x="4521" y="14150"/>
                    <a:pt x="4681" y="16908"/>
                    <a:pt x="4626" y="18242"/>
                  </a:cubicBezTo>
                  <a:cubicBezTo>
                    <a:pt x="4102" y="18404"/>
                    <a:pt x="3573" y="18501"/>
                    <a:pt x="3044" y="18541"/>
                  </a:cubicBezTo>
                  <a:cubicBezTo>
                    <a:pt x="2944" y="17679"/>
                    <a:pt x="2850" y="14721"/>
                    <a:pt x="2869" y="14137"/>
                  </a:cubicBezTo>
                  <a:cubicBezTo>
                    <a:pt x="3018" y="14040"/>
                    <a:pt x="3170" y="13978"/>
                    <a:pt x="3326" y="13954"/>
                  </a:cubicBezTo>
                  <a:cubicBezTo>
                    <a:pt x="3456" y="14093"/>
                    <a:pt x="3940" y="14000"/>
                    <a:pt x="4100" y="13820"/>
                  </a:cubicBezTo>
                  <a:cubicBezTo>
                    <a:pt x="4287" y="13793"/>
                    <a:pt x="4436" y="13777"/>
                    <a:pt x="4496" y="13773"/>
                  </a:cubicBezTo>
                  <a:close/>
                  <a:moveTo>
                    <a:pt x="18437" y="14235"/>
                  </a:moveTo>
                  <a:cubicBezTo>
                    <a:pt x="18090" y="14209"/>
                    <a:pt x="17857" y="16413"/>
                    <a:pt x="17804" y="17422"/>
                  </a:cubicBezTo>
                  <a:cubicBezTo>
                    <a:pt x="17779" y="18125"/>
                    <a:pt x="17815" y="18835"/>
                    <a:pt x="17908" y="19513"/>
                  </a:cubicBezTo>
                  <a:cubicBezTo>
                    <a:pt x="17872" y="19571"/>
                    <a:pt x="17840" y="19635"/>
                    <a:pt x="17811" y="19694"/>
                  </a:cubicBezTo>
                  <a:cubicBezTo>
                    <a:pt x="17783" y="19753"/>
                    <a:pt x="17724" y="19847"/>
                    <a:pt x="17673" y="19918"/>
                  </a:cubicBezTo>
                  <a:cubicBezTo>
                    <a:pt x="17617" y="19505"/>
                    <a:pt x="17487" y="18870"/>
                    <a:pt x="17378" y="18914"/>
                  </a:cubicBezTo>
                  <a:cubicBezTo>
                    <a:pt x="17200" y="18976"/>
                    <a:pt x="17251" y="20193"/>
                    <a:pt x="17251" y="20193"/>
                  </a:cubicBezTo>
                  <a:cubicBezTo>
                    <a:pt x="17263" y="20549"/>
                    <a:pt x="17394" y="21322"/>
                    <a:pt x="17536" y="21480"/>
                  </a:cubicBezTo>
                  <a:cubicBezTo>
                    <a:pt x="17541" y="21482"/>
                    <a:pt x="17544" y="21482"/>
                    <a:pt x="17549" y="21478"/>
                  </a:cubicBezTo>
                  <a:lnTo>
                    <a:pt x="17570" y="21475"/>
                  </a:lnTo>
                  <a:cubicBezTo>
                    <a:pt x="17594" y="21458"/>
                    <a:pt x="17620" y="21449"/>
                    <a:pt x="17646" y="21446"/>
                  </a:cubicBezTo>
                  <a:cubicBezTo>
                    <a:pt x="17651" y="21447"/>
                    <a:pt x="17658" y="21447"/>
                    <a:pt x="17663" y="21444"/>
                  </a:cubicBezTo>
                  <a:cubicBezTo>
                    <a:pt x="17734" y="21349"/>
                    <a:pt x="17734" y="20924"/>
                    <a:pt x="17723" y="20588"/>
                  </a:cubicBezTo>
                  <a:lnTo>
                    <a:pt x="17834" y="20598"/>
                  </a:lnTo>
                  <a:cubicBezTo>
                    <a:pt x="17959" y="20613"/>
                    <a:pt x="18082" y="20617"/>
                    <a:pt x="18207" y="20604"/>
                  </a:cubicBezTo>
                  <a:cubicBezTo>
                    <a:pt x="18255" y="20679"/>
                    <a:pt x="18313" y="20715"/>
                    <a:pt x="18374" y="20713"/>
                  </a:cubicBezTo>
                  <a:lnTo>
                    <a:pt x="18382" y="20711"/>
                  </a:lnTo>
                  <a:cubicBezTo>
                    <a:pt x="18416" y="20704"/>
                    <a:pt x="18447" y="20685"/>
                    <a:pt x="18474" y="20645"/>
                  </a:cubicBezTo>
                  <a:cubicBezTo>
                    <a:pt x="18583" y="20670"/>
                    <a:pt x="18695" y="20671"/>
                    <a:pt x="18804" y="20666"/>
                  </a:cubicBezTo>
                  <a:cubicBezTo>
                    <a:pt x="18855" y="20658"/>
                    <a:pt x="18905" y="20664"/>
                    <a:pt x="18966" y="20667"/>
                  </a:cubicBezTo>
                  <a:cubicBezTo>
                    <a:pt x="18944" y="21004"/>
                    <a:pt x="18932" y="21432"/>
                    <a:pt x="18997" y="21536"/>
                  </a:cubicBezTo>
                  <a:cubicBezTo>
                    <a:pt x="19002" y="21542"/>
                    <a:pt x="19005" y="21541"/>
                    <a:pt x="19010" y="21542"/>
                  </a:cubicBezTo>
                  <a:cubicBezTo>
                    <a:pt x="19036" y="21549"/>
                    <a:pt x="19061" y="21564"/>
                    <a:pt x="19084" y="21584"/>
                  </a:cubicBezTo>
                  <a:lnTo>
                    <a:pt x="19106" y="21599"/>
                  </a:lnTo>
                  <a:lnTo>
                    <a:pt x="19127" y="21596"/>
                  </a:lnTo>
                  <a:cubicBezTo>
                    <a:pt x="19271" y="21454"/>
                    <a:pt x="19424" y="20706"/>
                    <a:pt x="19452" y="20349"/>
                  </a:cubicBezTo>
                  <a:cubicBezTo>
                    <a:pt x="19453" y="20334"/>
                    <a:pt x="19538" y="19135"/>
                    <a:pt x="19363" y="19050"/>
                  </a:cubicBezTo>
                  <a:cubicBezTo>
                    <a:pt x="19308" y="19022"/>
                    <a:pt x="19241" y="19168"/>
                    <a:pt x="19156" y="19478"/>
                  </a:cubicBezTo>
                  <a:cubicBezTo>
                    <a:pt x="19110" y="19653"/>
                    <a:pt x="19067" y="19835"/>
                    <a:pt x="19034" y="20023"/>
                  </a:cubicBezTo>
                  <a:cubicBezTo>
                    <a:pt x="18982" y="19930"/>
                    <a:pt x="18926" y="19814"/>
                    <a:pt x="18877" y="19704"/>
                  </a:cubicBezTo>
                  <a:cubicBezTo>
                    <a:pt x="18843" y="19628"/>
                    <a:pt x="18811" y="19559"/>
                    <a:pt x="18781" y="19507"/>
                  </a:cubicBezTo>
                  <a:cubicBezTo>
                    <a:pt x="18861" y="18940"/>
                    <a:pt x="18905" y="18358"/>
                    <a:pt x="18920" y="17768"/>
                  </a:cubicBezTo>
                  <a:cubicBezTo>
                    <a:pt x="18920" y="17033"/>
                    <a:pt x="18878" y="16297"/>
                    <a:pt x="18792" y="15583"/>
                  </a:cubicBezTo>
                  <a:cubicBezTo>
                    <a:pt x="18720" y="14974"/>
                    <a:pt x="18597" y="14247"/>
                    <a:pt x="18437" y="14235"/>
                  </a:cubicBezTo>
                  <a:close/>
                  <a:moveTo>
                    <a:pt x="4276" y="14527"/>
                  </a:moveTo>
                  <a:cubicBezTo>
                    <a:pt x="4248" y="14533"/>
                    <a:pt x="4221" y="14528"/>
                    <a:pt x="4193" y="14529"/>
                  </a:cubicBezTo>
                  <a:cubicBezTo>
                    <a:pt x="4145" y="14526"/>
                    <a:pt x="4095" y="14542"/>
                    <a:pt x="4047" y="14560"/>
                  </a:cubicBezTo>
                  <a:cubicBezTo>
                    <a:pt x="4037" y="14563"/>
                    <a:pt x="4029" y="14576"/>
                    <a:pt x="4026" y="14595"/>
                  </a:cubicBezTo>
                  <a:cubicBezTo>
                    <a:pt x="4012" y="14814"/>
                    <a:pt x="4021" y="15029"/>
                    <a:pt x="4051" y="15241"/>
                  </a:cubicBezTo>
                  <a:cubicBezTo>
                    <a:pt x="4054" y="15258"/>
                    <a:pt x="4061" y="15279"/>
                    <a:pt x="4069" y="15285"/>
                  </a:cubicBezTo>
                  <a:lnTo>
                    <a:pt x="4098" y="15296"/>
                  </a:lnTo>
                  <a:cubicBezTo>
                    <a:pt x="4175" y="15317"/>
                    <a:pt x="4251" y="15310"/>
                    <a:pt x="4326" y="15273"/>
                  </a:cubicBezTo>
                  <a:cubicBezTo>
                    <a:pt x="4337" y="15268"/>
                    <a:pt x="4347" y="15250"/>
                    <a:pt x="4348" y="15228"/>
                  </a:cubicBezTo>
                  <a:cubicBezTo>
                    <a:pt x="4346" y="15172"/>
                    <a:pt x="4345" y="15108"/>
                    <a:pt x="4344" y="15047"/>
                  </a:cubicBezTo>
                  <a:cubicBezTo>
                    <a:pt x="4347" y="14878"/>
                    <a:pt x="4331" y="14712"/>
                    <a:pt x="4300" y="14555"/>
                  </a:cubicBezTo>
                  <a:cubicBezTo>
                    <a:pt x="4294" y="14537"/>
                    <a:pt x="4286" y="14525"/>
                    <a:pt x="4276" y="14527"/>
                  </a:cubicBezTo>
                  <a:close/>
                  <a:moveTo>
                    <a:pt x="3815" y="14618"/>
                  </a:moveTo>
                  <a:cubicBezTo>
                    <a:pt x="3594" y="14718"/>
                    <a:pt x="3367" y="14763"/>
                    <a:pt x="3140" y="14757"/>
                  </a:cubicBezTo>
                  <a:cubicBezTo>
                    <a:pt x="3127" y="14745"/>
                    <a:pt x="3113" y="14753"/>
                    <a:pt x="3108" y="14779"/>
                  </a:cubicBezTo>
                  <a:cubicBezTo>
                    <a:pt x="3102" y="14806"/>
                    <a:pt x="3110" y="14838"/>
                    <a:pt x="3123" y="14849"/>
                  </a:cubicBezTo>
                  <a:lnTo>
                    <a:pt x="3131" y="14852"/>
                  </a:lnTo>
                  <a:cubicBezTo>
                    <a:pt x="3366" y="14862"/>
                    <a:pt x="3603" y="14819"/>
                    <a:pt x="3832" y="14715"/>
                  </a:cubicBezTo>
                  <a:cubicBezTo>
                    <a:pt x="3846" y="14704"/>
                    <a:pt x="3852" y="14677"/>
                    <a:pt x="3847" y="14649"/>
                  </a:cubicBezTo>
                  <a:cubicBezTo>
                    <a:pt x="3843" y="14622"/>
                    <a:pt x="3828" y="14609"/>
                    <a:pt x="3815" y="14618"/>
                  </a:cubicBezTo>
                  <a:close/>
                  <a:moveTo>
                    <a:pt x="4263" y="14619"/>
                  </a:moveTo>
                  <a:cubicBezTo>
                    <a:pt x="4283" y="14755"/>
                    <a:pt x="4293" y="14903"/>
                    <a:pt x="4292" y="15044"/>
                  </a:cubicBezTo>
                  <a:cubicBezTo>
                    <a:pt x="4294" y="15090"/>
                    <a:pt x="4296" y="15129"/>
                    <a:pt x="4292" y="15178"/>
                  </a:cubicBezTo>
                  <a:cubicBezTo>
                    <a:pt x="4227" y="15203"/>
                    <a:pt x="4161" y="15205"/>
                    <a:pt x="4096" y="15180"/>
                  </a:cubicBezTo>
                  <a:cubicBezTo>
                    <a:pt x="4074" y="15003"/>
                    <a:pt x="4066" y="14824"/>
                    <a:pt x="4074" y="14642"/>
                  </a:cubicBezTo>
                  <a:cubicBezTo>
                    <a:pt x="4113" y="14631"/>
                    <a:pt x="4153" y="14626"/>
                    <a:pt x="4192" y="14628"/>
                  </a:cubicBezTo>
                  <a:cubicBezTo>
                    <a:pt x="4216" y="14627"/>
                    <a:pt x="4240" y="14623"/>
                    <a:pt x="4263" y="14619"/>
                  </a:cubicBezTo>
                  <a:close/>
                  <a:moveTo>
                    <a:pt x="20435" y="14724"/>
                  </a:moveTo>
                  <a:cubicBezTo>
                    <a:pt x="20391" y="14726"/>
                    <a:pt x="20355" y="14736"/>
                    <a:pt x="20330" y="14754"/>
                  </a:cubicBezTo>
                  <a:cubicBezTo>
                    <a:pt x="20322" y="14747"/>
                    <a:pt x="20312" y="14749"/>
                    <a:pt x="20305" y="14760"/>
                  </a:cubicBezTo>
                  <a:cubicBezTo>
                    <a:pt x="20303" y="14769"/>
                    <a:pt x="20302" y="14779"/>
                    <a:pt x="20303" y="14789"/>
                  </a:cubicBezTo>
                  <a:cubicBezTo>
                    <a:pt x="20201" y="14982"/>
                    <a:pt x="20103" y="16168"/>
                    <a:pt x="20155" y="16331"/>
                  </a:cubicBezTo>
                  <a:cubicBezTo>
                    <a:pt x="20249" y="16433"/>
                    <a:pt x="20351" y="16498"/>
                    <a:pt x="20457" y="16520"/>
                  </a:cubicBezTo>
                  <a:cubicBezTo>
                    <a:pt x="20827" y="16670"/>
                    <a:pt x="21416" y="16804"/>
                    <a:pt x="21514" y="16733"/>
                  </a:cubicBezTo>
                  <a:cubicBezTo>
                    <a:pt x="21583" y="16651"/>
                    <a:pt x="21572" y="15779"/>
                    <a:pt x="21556" y="15490"/>
                  </a:cubicBezTo>
                  <a:cubicBezTo>
                    <a:pt x="21536" y="15130"/>
                    <a:pt x="21500" y="15068"/>
                    <a:pt x="21471" y="15054"/>
                  </a:cubicBezTo>
                  <a:cubicBezTo>
                    <a:pt x="21446" y="15042"/>
                    <a:pt x="20745" y="14711"/>
                    <a:pt x="20435" y="14724"/>
                  </a:cubicBezTo>
                  <a:close/>
                  <a:moveTo>
                    <a:pt x="20551" y="14836"/>
                  </a:moveTo>
                  <a:cubicBezTo>
                    <a:pt x="20780" y="14872"/>
                    <a:pt x="21141" y="15008"/>
                    <a:pt x="21421" y="15139"/>
                  </a:cubicBezTo>
                  <a:cubicBezTo>
                    <a:pt x="21282" y="15432"/>
                    <a:pt x="21016" y="15904"/>
                    <a:pt x="20864" y="15874"/>
                  </a:cubicBezTo>
                  <a:cubicBezTo>
                    <a:pt x="20786" y="15824"/>
                    <a:pt x="20719" y="15717"/>
                    <a:pt x="20677" y="15574"/>
                  </a:cubicBezTo>
                  <a:cubicBezTo>
                    <a:pt x="20660" y="15531"/>
                    <a:pt x="20644" y="15486"/>
                    <a:pt x="20627" y="15449"/>
                  </a:cubicBezTo>
                  <a:cubicBezTo>
                    <a:pt x="20579" y="15344"/>
                    <a:pt x="20531" y="15224"/>
                    <a:pt x="20485" y="15107"/>
                  </a:cubicBezTo>
                  <a:cubicBezTo>
                    <a:pt x="20439" y="14990"/>
                    <a:pt x="20412" y="14924"/>
                    <a:pt x="20373" y="14837"/>
                  </a:cubicBezTo>
                  <a:cubicBezTo>
                    <a:pt x="20413" y="14823"/>
                    <a:pt x="20474" y="14824"/>
                    <a:pt x="20551" y="14836"/>
                  </a:cubicBezTo>
                  <a:close/>
                  <a:moveTo>
                    <a:pt x="20326" y="14884"/>
                  </a:moveTo>
                  <a:cubicBezTo>
                    <a:pt x="20366" y="14976"/>
                    <a:pt x="20412" y="15078"/>
                    <a:pt x="20446" y="15175"/>
                  </a:cubicBezTo>
                  <a:cubicBezTo>
                    <a:pt x="20479" y="15272"/>
                    <a:pt x="20540" y="15412"/>
                    <a:pt x="20589" y="15522"/>
                  </a:cubicBezTo>
                  <a:lnTo>
                    <a:pt x="20609" y="15572"/>
                  </a:lnTo>
                  <a:cubicBezTo>
                    <a:pt x="20455" y="15734"/>
                    <a:pt x="20312" y="15939"/>
                    <a:pt x="20186" y="16182"/>
                  </a:cubicBezTo>
                  <a:cubicBezTo>
                    <a:pt x="20180" y="15893"/>
                    <a:pt x="20257" y="15052"/>
                    <a:pt x="20326" y="14884"/>
                  </a:cubicBezTo>
                  <a:close/>
                  <a:moveTo>
                    <a:pt x="3852" y="14913"/>
                  </a:moveTo>
                  <a:cubicBezTo>
                    <a:pt x="3846" y="14911"/>
                    <a:pt x="3840" y="14913"/>
                    <a:pt x="3834" y="14921"/>
                  </a:cubicBezTo>
                  <a:cubicBezTo>
                    <a:pt x="3762" y="15004"/>
                    <a:pt x="3270" y="15048"/>
                    <a:pt x="3144" y="15036"/>
                  </a:cubicBezTo>
                  <a:cubicBezTo>
                    <a:pt x="3131" y="15030"/>
                    <a:pt x="3117" y="15050"/>
                    <a:pt x="3114" y="15078"/>
                  </a:cubicBezTo>
                  <a:cubicBezTo>
                    <a:pt x="3111" y="15107"/>
                    <a:pt x="3120" y="15134"/>
                    <a:pt x="3134" y="15139"/>
                  </a:cubicBezTo>
                  <a:cubicBezTo>
                    <a:pt x="3238" y="15156"/>
                    <a:pt x="3758" y="15115"/>
                    <a:pt x="3860" y="15004"/>
                  </a:cubicBezTo>
                  <a:cubicBezTo>
                    <a:pt x="3872" y="14987"/>
                    <a:pt x="3875" y="14959"/>
                    <a:pt x="3867" y="14934"/>
                  </a:cubicBezTo>
                  <a:cubicBezTo>
                    <a:pt x="3864" y="14922"/>
                    <a:pt x="3858" y="14916"/>
                    <a:pt x="3852" y="14913"/>
                  </a:cubicBezTo>
                  <a:close/>
                  <a:moveTo>
                    <a:pt x="2192" y="14954"/>
                  </a:moveTo>
                  <a:cubicBezTo>
                    <a:pt x="2182" y="14953"/>
                    <a:pt x="2174" y="14960"/>
                    <a:pt x="2167" y="14973"/>
                  </a:cubicBezTo>
                  <a:cubicBezTo>
                    <a:pt x="2095" y="15083"/>
                    <a:pt x="2026" y="15203"/>
                    <a:pt x="1963" y="15331"/>
                  </a:cubicBezTo>
                  <a:cubicBezTo>
                    <a:pt x="1938" y="15271"/>
                    <a:pt x="1900" y="15239"/>
                    <a:pt x="1861" y="15248"/>
                  </a:cubicBezTo>
                  <a:cubicBezTo>
                    <a:pt x="1846" y="15257"/>
                    <a:pt x="1827" y="15290"/>
                    <a:pt x="1828" y="15382"/>
                  </a:cubicBezTo>
                  <a:cubicBezTo>
                    <a:pt x="1839" y="15510"/>
                    <a:pt x="1868" y="15630"/>
                    <a:pt x="1910" y="15730"/>
                  </a:cubicBezTo>
                  <a:cubicBezTo>
                    <a:pt x="1832" y="15868"/>
                    <a:pt x="1641" y="16217"/>
                    <a:pt x="1640" y="16221"/>
                  </a:cubicBezTo>
                  <a:cubicBezTo>
                    <a:pt x="1640" y="16225"/>
                    <a:pt x="1639" y="16229"/>
                    <a:pt x="1639" y="16232"/>
                  </a:cubicBezTo>
                  <a:cubicBezTo>
                    <a:pt x="1639" y="16232"/>
                    <a:pt x="1594" y="16407"/>
                    <a:pt x="1583" y="16471"/>
                  </a:cubicBezTo>
                  <a:cubicBezTo>
                    <a:pt x="1581" y="16483"/>
                    <a:pt x="1582" y="16497"/>
                    <a:pt x="1586" y="16507"/>
                  </a:cubicBezTo>
                  <a:cubicBezTo>
                    <a:pt x="1589" y="16514"/>
                    <a:pt x="1593" y="16518"/>
                    <a:pt x="1597" y="16520"/>
                  </a:cubicBezTo>
                  <a:lnTo>
                    <a:pt x="1603" y="16523"/>
                  </a:lnTo>
                  <a:cubicBezTo>
                    <a:pt x="1647" y="16494"/>
                    <a:pt x="1686" y="16447"/>
                    <a:pt x="1720" y="16387"/>
                  </a:cubicBezTo>
                  <a:cubicBezTo>
                    <a:pt x="1742" y="16343"/>
                    <a:pt x="1920" y="15987"/>
                    <a:pt x="1968" y="15876"/>
                  </a:cubicBezTo>
                  <a:cubicBezTo>
                    <a:pt x="2005" y="15967"/>
                    <a:pt x="2052" y="16039"/>
                    <a:pt x="2105" y="16085"/>
                  </a:cubicBezTo>
                  <a:lnTo>
                    <a:pt x="2111" y="16087"/>
                  </a:lnTo>
                  <a:cubicBezTo>
                    <a:pt x="2135" y="16103"/>
                    <a:pt x="2161" y="16087"/>
                    <a:pt x="2175" y="16045"/>
                  </a:cubicBezTo>
                  <a:cubicBezTo>
                    <a:pt x="2190" y="15968"/>
                    <a:pt x="2183" y="15879"/>
                    <a:pt x="2155" y="15816"/>
                  </a:cubicBezTo>
                  <a:cubicBezTo>
                    <a:pt x="2201" y="15742"/>
                    <a:pt x="2244" y="15665"/>
                    <a:pt x="2288" y="15588"/>
                  </a:cubicBezTo>
                  <a:cubicBezTo>
                    <a:pt x="2311" y="15548"/>
                    <a:pt x="2334" y="15506"/>
                    <a:pt x="2357" y="15469"/>
                  </a:cubicBezTo>
                  <a:cubicBezTo>
                    <a:pt x="2378" y="15433"/>
                    <a:pt x="2374" y="15379"/>
                    <a:pt x="2370" y="15336"/>
                  </a:cubicBezTo>
                  <a:cubicBezTo>
                    <a:pt x="2345" y="15128"/>
                    <a:pt x="2244" y="14956"/>
                    <a:pt x="2192" y="14954"/>
                  </a:cubicBezTo>
                  <a:close/>
                  <a:moveTo>
                    <a:pt x="2190" y="15026"/>
                  </a:moveTo>
                  <a:lnTo>
                    <a:pt x="2195" y="15030"/>
                  </a:lnTo>
                  <a:cubicBezTo>
                    <a:pt x="2204" y="15033"/>
                    <a:pt x="2213" y="15038"/>
                    <a:pt x="2221" y="15047"/>
                  </a:cubicBezTo>
                  <a:cubicBezTo>
                    <a:pt x="2276" y="15117"/>
                    <a:pt x="2316" y="15226"/>
                    <a:pt x="2334" y="15351"/>
                  </a:cubicBezTo>
                  <a:cubicBezTo>
                    <a:pt x="2335" y="15363"/>
                    <a:pt x="2336" y="15375"/>
                    <a:pt x="2337" y="15388"/>
                  </a:cubicBezTo>
                  <a:cubicBezTo>
                    <a:pt x="2275" y="15290"/>
                    <a:pt x="2225" y="15167"/>
                    <a:pt x="2190" y="15026"/>
                  </a:cubicBezTo>
                  <a:close/>
                  <a:moveTo>
                    <a:pt x="2164" y="15068"/>
                  </a:moveTo>
                  <a:cubicBezTo>
                    <a:pt x="2199" y="15209"/>
                    <a:pt x="2248" y="15333"/>
                    <a:pt x="2309" y="15435"/>
                  </a:cubicBezTo>
                  <a:lnTo>
                    <a:pt x="2314" y="15436"/>
                  </a:lnTo>
                  <a:cubicBezTo>
                    <a:pt x="2297" y="15472"/>
                    <a:pt x="2281" y="15502"/>
                    <a:pt x="2264" y="15530"/>
                  </a:cubicBezTo>
                  <a:cubicBezTo>
                    <a:pt x="2213" y="15622"/>
                    <a:pt x="2160" y="15716"/>
                    <a:pt x="2105" y="15801"/>
                  </a:cubicBezTo>
                  <a:cubicBezTo>
                    <a:pt x="2034" y="15730"/>
                    <a:pt x="1981" y="15602"/>
                    <a:pt x="1959" y="15449"/>
                  </a:cubicBezTo>
                  <a:cubicBezTo>
                    <a:pt x="2020" y="15308"/>
                    <a:pt x="2089" y="15180"/>
                    <a:pt x="2164" y="15068"/>
                  </a:cubicBezTo>
                  <a:close/>
                  <a:moveTo>
                    <a:pt x="21470" y="15186"/>
                  </a:moveTo>
                  <a:cubicBezTo>
                    <a:pt x="21478" y="15221"/>
                    <a:pt x="21485" y="15259"/>
                    <a:pt x="21489" y="15298"/>
                  </a:cubicBezTo>
                  <a:cubicBezTo>
                    <a:pt x="21522" y="15710"/>
                    <a:pt x="21527" y="16129"/>
                    <a:pt x="21503" y="16544"/>
                  </a:cubicBezTo>
                  <a:cubicBezTo>
                    <a:pt x="21408" y="16243"/>
                    <a:pt x="21297" y="15968"/>
                    <a:pt x="21169" y="15724"/>
                  </a:cubicBezTo>
                  <a:cubicBezTo>
                    <a:pt x="21277" y="15564"/>
                    <a:pt x="21378" y="15383"/>
                    <a:pt x="21470" y="15186"/>
                  </a:cubicBezTo>
                  <a:close/>
                  <a:moveTo>
                    <a:pt x="3849" y="15235"/>
                  </a:moveTo>
                  <a:cubicBezTo>
                    <a:pt x="3842" y="15232"/>
                    <a:pt x="3835" y="15233"/>
                    <a:pt x="3829" y="15241"/>
                  </a:cubicBezTo>
                  <a:cubicBezTo>
                    <a:pt x="3758" y="15321"/>
                    <a:pt x="3266" y="15370"/>
                    <a:pt x="3140" y="15357"/>
                  </a:cubicBezTo>
                  <a:cubicBezTo>
                    <a:pt x="3129" y="15357"/>
                    <a:pt x="3122" y="15374"/>
                    <a:pt x="3119" y="15393"/>
                  </a:cubicBezTo>
                  <a:cubicBezTo>
                    <a:pt x="3113" y="15420"/>
                    <a:pt x="3116" y="15449"/>
                    <a:pt x="3130" y="15461"/>
                  </a:cubicBezTo>
                  <a:cubicBezTo>
                    <a:pt x="3234" y="15473"/>
                    <a:pt x="3757" y="15435"/>
                    <a:pt x="3856" y="15333"/>
                  </a:cubicBezTo>
                  <a:cubicBezTo>
                    <a:pt x="3857" y="15332"/>
                    <a:pt x="3859" y="15327"/>
                    <a:pt x="3860" y="15325"/>
                  </a:cubicBezTo>
                  <a:cubicBezTo>
                    <a:pt x="3872" y="15308"/>
                    <a:pt x="3875" y="15281"/>
                    <a:pt x="3867" y="15257"/>
                  </a:cubicBezTo>
                  <a:cubicBezTo>
                    <a:pt x="3863" y="15245"/>
                    <a:pt x="3856" y="15238"/>
                    <a:pt x="3849" y="15235"/>
                  </a:cubicBezTo>
                  <a:close/>
                  <a:moveTo>
                    <a:pt x="1873" y="15317"/>
                  </a:moveTo>
                  <a:cubicBezTo>
                    <a:pt x="1883" y="15311"/>
                    <a:pt x="1918" y="15342"/>
                    <a:pt x="1941" y="15388"/>
                  </a:cubicBezTo>
                  <a:cubicBezTo>
                    <a:pt x="1939" y="15402"/>
                    <a:pt x="1931" y="15414"/>
                    <a:pt x="1927" y="15425"/>
                  </a:cubicBezTo>
                  <a:cubicBezTo>
                    <a:pt x="1925" y="15432"/>
                    <a:pt x="1924" y="15441"/>
                    <a:pt x="1925" y="15449"/>
                  </a:cubicBezTo>
                  <a:cubicBezTo>
                    <a:pt x="1948" y="15641"/>
                    <a:pt x="2016" y="15801"/>
                    <a:pt x="2107" y="15880"/>
                  </a:cubicBezTo>
                  <a:lnTo>
                    <a:pt x="2112" y="15882"/>
                  </a:lnTo>
                  <a:cubicBezTo>
                    <a:pt x="2117" y="15884"/>
                    <a:pt x="2121" y="15883"/>
                    <a:pt x="2126" y="15877"/>
                  </a:cubicBezTo>
                  <a:cubicBezTo>
                    <a:pt x="2128" y="15872"/>
                    <a:pt x="2132" y="15866"/>
                    <a:pt x="2135" y="15861"/>
                  </a:cubicBezTo>
                  <a:cubicBezTo>
                    <a:pt x="2149" y="15903"/>
                    <a:pt x="2152" y="15954"/>
                    <a:pt x="2145" y="16002"/>
                  </a:cubicBezTo>
                  <a:cubicBezTo>
                    <a:pt x="2143" y="16017"/>
                    <a:pt x="2130" y="16018"/>
                    <a:pt x="2114" y="16011"/>
                  </a:cubicBezTo>
                  <a:cubicBezTo>
                    <a:pt x="2043" y="15975"/>
                    <a:pt x="1865" y="15554"/>
                    <a:pt x="1864" y="15380"/>
                  </a:cubicBezTo>
                  <a:cubicBezTo>
                    <a:pt x="1865" y="15364"/>
                    <a:pt x="1864" y="15323"/>
                    <a:pt x="1873" y="15317"/>
                  </a:cubicBezTo>
                  <a:close/>
                  <a:moveTo>
                    <a:pt x="18075" y="15373"/>
                  </a:moveTo>
                  <a:cubicBezTo>
                    <a:pt x="18284" y="15491"/>
                    <a:pt x="18506" y="15509"/>
                    <a:pt x="18719" y="15427"/>
                  </a:cubicBezTo>
                  <a:cubicBezTo>
                    <a:pt x="18720" y="15477"/>
                    <a:pt x="18730" y="15524"/>
                    <a:pt x="18737" y="15575"/>
                  </a:cubicBezTo>
                  <a:cubicBezTo>
                    <a:pt x="18509" y="15666"/>
                    <a:pt x="18275" y="15652"/>
                    <a:pt x="18050" y="15535"/>
                  </a:cubicBezTo>
                  <a:cubicBezTo>
                    <a:pt x="18059" y="15477"/>
                    <a:pt x="18065" y="15428"/>
                    <a:pt x="18075" y="15373"/>
                  </a:cubicBezTo>
                  <a:close/>
                  <a:moveTo>
                    <a:pt x="3989" y="15546"/>
                  </a:moveTo>
                  <a:cubicBezTo>
                    <a:pt x="3982" y="15545"/>
                    <a:pt x="3974" y="15548"/>
                    <a:pt x="3969" y="15558"/>
                  </a:cubicBezTo>
                  <a:cubicBezTo>
                    <a:pt x="3958" y="15576"/>
                    <a:pt x="3956" y="15614"/>
                    <a:pt x="3966" y="15637"/>
                  </a:cubicBezTo>
                  <a:cubicBezTo>
                    <a:pt x="3982" y="15678"/>
                    <a:pt x="4003" y="15728"/>
                    <a:pt x="4025" y="15787"/>
                  </a:cubicBezTo>
                  <a:cubicBezTo>
                    <a:pt x="4040" y="15838"/>
                    <a:pt x="4063" y="15891"/>
                    <a:pt x="4089" y="15947"/>
                  </a:cubicBezTo>
                  <a:cubicBezTo>
                    <a:pt x="4087" y="16126"/>
                    <a:pt x="4095" y="16307"/>
                    <a:pt x="4120" y="16479"/>
                  </a:cubicBezTo>
                  <a:cubicBezTo>
                    <a:pt x="4122" y="16496"/>
                    <a:pt x="4130" y="16516"/>
                    <a:pt x="4138" y="16521"/>
                  </a:cubicBezTo>
                  <a:lnTo>
                    <a:pt x="4163" y="16531"/>
                  </a:lnTo>
                  <a:cubicBezTo>
                    <a:pt x="4241" y="16553"/>
                    <a:pt x="4320" y="16539"/>
                    <a:pt x="4396" y="16500"/>
                  </a:cubicBezTo>
                  <a:cubicBezTo>
                    <a:pt x="4409" y="16496"/>
                    <a:pt x="4420" y="16475"/>
                    <a:pt x="4419" y="16447"/>
                  </a:cubicBezTo>
                  <a:cubicBezTo>
                    <a:pt x="4416" y="16392"/>
                    <a:pt x="4412" y="16319"/>
                    <a:pt x="4410" y="16265"/>
                  </a:cubicBezTo>
                  <a:cubicBezTo>
                    <a:pt x="4408" y="16210"/>
                    <a:pt x="4410" y="16162"/>
                    <a:pt x="4407" y="16111"/>
                  </a:cubicBezTo>
                  <a:cubicBezTo>
                    <a:pt x="4440" y="16037"/>
                    <a:pt x="4469" y="15961"/>
                    <a:pt x="4482" y="15926"/>
                  </a:cubicBezTo>
                  <a:cubicBezTo>
                    <a:pt x="4490" y="15902"/>
                    <a:pt x="4488" y="15873"/>
                    <a:pt x="4476" y="15853"/>
                  </a:cubicBezTo>
                  <a:cubicBezTo>
                    <a:pt x="4465" y="15836"/>
                    <a:pt x="4448" y="15841"/>
                    <a:pt x="4440" y="15864"/>
                  </a:cubicBezTo>
                  <a:lnTo>
                    <a:pt x="4399" y="15974"/>
                  </a:lnTo>
                  <a:cubicBezTo>
                    <a:pt x="4395" y="15905"/>
                    <a:pt x="4383" y="15833"/>
                    <a:pt x="4366" y="15772"/>
                  </a:cubicBezTo>
                  <a:cubicBezTo>
                    <a:pt x="4361" y="15755"/>
                    <a:pt x="4352" y="15751"/>
                    <a:pt x="4342" y="15753"/>
                  </a:cubicBezTo>
                  <a:cubicBezTo>
                    <a:pt x="4314" y="15759"/>
                    <a:pt x="4286" y="15763"/>
                    <a:pt x="4258" y="15764"/>
                  </a:cubicBezTo>
                  <a:cubicBezTo>
                    <a:pt x="4210" y="15762"/>
                    <a:pt x="4160" y="15767"/>
                    <a:pt x="4112" y="15785"/>
                  </a:cubicBezTo>
                  <a:cubicBezTo>
                    <a:pt x="4106" y="15789"/>
                    <a:pt x="4100" y="15795"/>
                    <a:pt x="4097" y="15806"/>
                  </a:cubicBezTo>
                  <a:lnTo>
                    <a:pt x="4066" y="15722"/>
                  </a:lnTo>
                  <a:lnTo>
                    <a:pt x="4007" y="15564"/>
                  </a:lnTo>
                  <a:cubicBezTo>
                    <a:pt x="4003" y="15553"/>
                    <a:pt x="3996" y="15547"/>
                    <a:pt x="3989" y="15546"/>
                  </a:cubicBezTo>
                  <a:close/>
                  <a:moveTo>
                    <a:pt x="18033" y="15645"/>
                  </a:moveTo>
                  <a:cubicBezTo>
                    <a:pt x="18204" y="15738"/>
                    <a:pt x="18381" y="15764"/>
                    <a:pt x="18558" y="15734"/>
                  </a:cubicBezTo>
                  <a:cubicBezTo>
                    <a:pt x="18621" y="15724"/>
                    <a:pt x="18686" y="15705"/>
                    <a:pt x="18748" y="15679"/>
                  </a:cubicBezTo>
                  <a:cubicBezTo>
                    <a:pt x="18829" y="16359"/>
                    <a:pt x="18867" y="17058"/>
                    <a:pt x="18868" y="17758"/>
                  </a:cubicBezTo>
                  <a:cubicBezTo>
                    <a:pt x="18863" y="17998"/>
                    <a:pt x="18852" y="18239"/>
                    <a:pt x="18834" y="18477"/>
                  </a:cubicBezTo>
                  <a:cubicBezTo>
                    <a:pt x="18509" y="18599"/>
                    <a:pt x="18178" y="18574"/>
                    <a:pt x="17860" y="18393"/>
                  </a:cubicBezTo>
                  <a:cubicBezTo>
                    <a:pt x="17844" y="18080"/>
                    <a:pt x="17843" y="17763"/>
                    <a:pt x="17857" y="17450"/>
                  </a:cubicBezTo>
                  <a:cubicBezTo>
                    <a:pt x="17891" y="16837"/>
                    <a:pt x="17948" y="16237"/>
                    <a:pt x="18033" y="15645"/>
                  </a:cubicBezTo>
                  <a:close/>
                  <a:moveTo>
                    <a:pt x="20643" y="15654"/>
                  </a:moveTo>
                  <a:cubicBezTo>
                    <a:pt x="20690" y="15804"/>
                    <a:pt x="20760" y="15916"/>
                    <a:pt x="20842" y="15972"/>
                  </a:cubicBezTo>
                  <a:lnTo>
                    <a:pt x="20860" y="15979"/>
                  </a:lnTo>
                  <a:cubicBezTo>
                    <a:pt x="20956" y="15974"/>
                    <a:pt x="21050" y="15907"/>
                    <a:pt x="21127" y="15787"/>
                  </a:cubicBezTo>
                  <a:cubicBezTo>
                    <a:pt x="21260" y="16036"/>
                    <a:pt x="21375" y="16324"/>
                    <a:pt x="21467" y="16641"/>
                  </a:cubicBezTo>
                  <a:cubicBezTo>
                    <a:pt x="21285" y="16696"/>
                    <a:pt x="20357" y="16433"/>
                    <a:pt x="20209" y="16291"/>
                  </a:cubicBezTo>
                  <a:cubicBezTo>
                    <a:pt x="20245" y="16144"/>
                    <a:pt x="20545" y="15741"/>
                    <a:pt x="20643" y="15654"/>
                  </a:cubicBezTo>
                  <a:close/>
                  <a:moveTo>
                    <a:pt x="1933" y="15790"/>
                  </a:moveTo>
                  <a:lnTo>
                    <a:pt x="1944" y="15817"/>
                  </a:lnTo>
                  <a:cubicBezTo>
                    <a:pt x="1912" y="15893"/>
                    <a:pt x="1756" y="16208"/>
                    <a:pt x="1695" y="16329"/>
                  </a:cubicBezTo>
                  <a:cubicBezTo>
                    <a:pt x="1676" y="16362"/>
                    <a:pt x="1655" y="16391"/>
                    <a:pt x="1632" y="16416"/>
                  </a:cubicBezTo>
                  <a:cubicBezTo>
                    <a:pt x="1646" y="16357"/>
                    <a:pt x="1664" y="16283"/>
                    <a:pt x="1668" y="16271"/>
                  </a:cubicBezTo>
                  <a:cubicBezTo>
                    <a:pt x="1690" y="16231"/>
                    <a:pt x="1859" y="15919"/>
                    <a:pt x="1933" y="15790"/>
                  </a:cubicBezTo>
                  <a:close/>
                  <a:moveTo>
                    <a:pt x="3890" y="15847"/>
                  </a:moveTo>
                  <a:cubicBezTo>
                    <a:pt x="3884" y="15843"/>
                    <a:pt x="3878" y="15844"/>
                    <a:pt x="3871" y="15850"/>
                  </a:cubicBezTo>
                  <a:cubicBezTo>
                    <a:pt x="3650" y="15950"/>
                    <a:pt x="3424" y="15995"/>
                    <a:pt x="3197" y="15989"/>
                  </a:cubicBezTo>
                  <a:cubicBezTo>
                    <a:pt x="3184" y="15978"/>
                    <a:pt x="3169" y="15992"/>
                    <a:pt x="3163" y="16019"/>
                  </a:cubicBezTo>
                  <a:cubicBezTo>
                    <a:pt x="3159" y="16046"/>
                    <a:pt x="3163" y="16067"/>
                    <a:pt x="3175" y="16079"/>
                  </a:cubicBezTo>
                  <a:lnTo>
                    <a:pt x="3188" y="16084"/>
                  </a:lnTo>
                  <a:cubicBezTo>
                    <a:pt x="3423" y="16094"/>
                    <a:pt x="3659" y="16054"/>
                    <a:pt x="3888" y="15947"/>
                  </a:cubicBezTo>
                  <a:cubicBezTo>
                    <a:pt x="3890" y="15946"/>
                    <a:pt x="3892" y="15940"/>
                    <a:pt x="3893" y="15939"/>
                  </a:cubicBezTo>
                  <a:cubicBezTo>
                    <a:pt x="3906" y="15926"/>
                    <a:pt x="3910" y="15899"/>
                    <a:pt x="3904" y="15872"/>
                  </a:cubicBezTo>
                  <a:cubicBezTo>
                    <a:pt x="3901" y="15859"/>
                    <a:pt x="3896" y="15850"/>
                    <a:pt x="3890" y="15847"/>
                  </a:cubicBezTo>
                  <a:close/>
                  <a:moveTo>
                    <a:pt x="4328" y="15855"/>
                  </a:moveTo>
                  <a:cubicBezTo>
                    <a:pt x="4342" y="15924"/>
                    <a:pt x="4351" y="15998"/>
                    <a:pt x="4355" y="16073"/>
                  </a:cubicBezTo>
                  <a:cubicBezTo>
                    <a:pt x="4332" y="16124"/>
                    <a:pt x="4307" y="16171"/>
                    <a:pt x="4280" y="16211"/>
                  </a:cubicBezTo>
                  <a:cubicBezTo>
                    <a:pt x="4228" y="16124"/>
                    <a:pt x="4180" y="16023"/>
                    <a:pt x="4140" y="15913"/>
                  </a:cubicBezTo>
                  <a:cubicBezTo>
                    <a:pt x="4141" y="15900"/>
                    <a:pt x="4143" y="15879"/>
                    <a:pt x="4143" y="15879"/>
                  </a:cubicBezTo>
                  <a:cubicBezTo>
                    <a:pt x="4182" y="15867"/>
                    <a:pt x="4222" y="15864"/>
                    <a:pt x="4261" y="15864"/>
                  </a:cubicBezTo>
                  <a:lnTo>
                    <a:pt x="4328" y="15855"/>
                  </a:lnTo>
                  <a:close/>
                  <a:moveTo>
                    <a:pt x="4140" y="16084"/>
                  </a:moveTo>
                  <a:cubicBezTo>
                    <a:pt x="4176" y="16175"/>
                    <a:pt x="4219" y="16257"/>
                    <a:pt x="4266" y="16323"/>
                  </a:cubicBezTo>
                  <a:lnTo>
                    <a:pt x="4274" y="16326"/>
                  </a:lnTo>
                  <a:cubicBezTo>
                    <a:pt x="4279" y="16328"/>
                    <a:pt x="4287" y="16331"/>
                    <a:pt x="4292" y="16324"/>
                  </a:cubicBezTo>
                  <a:cubicBezTo>
                    <a:pt x="4317" y="16294"/>
                    <a:pt x="4342" y="16260"/>
                    <a:pt x="4362" y="16219"/>
                  </a:cubicBezTo>
                  <a:lnTo>
                    <a:pt x="4362" y="16273"/>
                  </a:lnTo>
                  <a:cubicBezTo>
                    <a:pt x="4363" y="16319"/>
                    <a:pt x="4364" y="16365"/>
                    <a:pt x="4366" y="16408"/>
                  </a:cubicBezTo>
                  <a:cubicBezTo>
                    <a:pt x="4301" y="16441"/>
                    <a:pt x="4235" y="16451"/>
                    <a:pt x="4169" y="16426"/>
                  </a:cubicBezTo>
                  <a:lnTo>
                    <a:pt x="4161" y="16415"/>
                  </a:lnTo>
                  <a:cubicBezTo>
                    <a:pt x="4149" y="16307"/>
                    <a:pt x="4143" y="16194"/>
                    <a:pt x="4140" y="16084"/>
                  </a:cubicBezTo>
                  <a:close/>
                  <a:moveTo>
                    <a:pt x="3899" y="16150"/>
                  </a:moveTo>
                  <a:cubicBezTo>
                    <a:pt x="3893" y="16148"/>
                    <a:pt x="3887" y="16150"/>
                    <a:pt x="3881" y="16158"/>
                  </a:cubicBezTo>
                  <a:cubicBezTo>
                    <a:pt x="3810" y="16238"/>
                    <a:pt x="3317" y="16285"/>
                    <a:pt x="3191" y="16273"/>
                  </a:cubicBezTo>
                  <a:cubicBezTo>
                    <a:pt x="3180" y="16277"/>
                    <a:pt x="3173" y="16303"/>
                    <a:pt x="3173" y="16328"/>
                  </a:cubicBezTo>
                  <a:cubicBezTo>
                    <a:pt x="3172" y="16354"/>
                    <a:pt x="3181" y="16376"/>
                    <a:pt x="3194" y="16381"/>
                  </a:cubicBezTo>
                  <a:cubicBezTo>
                    <a:pt x="3299" y="16387"/>
                    <a:pt x="3820" y="16348"/>
                    <a:pt x="3912" y="16242"/>
                  </a:cubicBezTo>
                  <a:cubicBezTo>
                    <a:pt x="3923" y="16226"/>
                    <a:pt x="3922" y="16194"/>
                    <a:pt x="3915" y="16171"/>
                  </a:cubicBezTo>
                  <a:cubicBezTo>
                    <a:pt x="3911" y="16159"/>
                    <a:pt x="3905" y="16152"/>
                    <a:pt x="3899" y="16150"/>
                  </a:cubicBezTo>
                  <a:close/>
                  <a:moveTo>
                    <a:pt x="18339" y="16339"/>
                  </a:moveTo>
                  <a:cubicBezTo>
                    <a:pt x="18308" y="16342"/>
                    <a:pt x="18277" y="16351"/>
                    <a:pt x="18247" y="16370"/>
                  </a:cubicBezTo>
                  <a:cubicBezTo>
                    <a:pt x="18119" y="16437"/>
                    <a:pt x="18017" y="16636"/>
                    <a:pt x="17978" y="16894"/>
                  </a:cubicBezTo>
                  <a:cubicBezTo>
                    <a:pt x="17932" y="17164"/>
                    <a:pt x="17948" y="17459"/>
                    <a:pt x="18024" y="17698"/>
                  </a:cubicBezTo>
                  <a:cubicBezTo>
                    <a:pt x="18126" y="17922"/>
                    <a:pt x="18275" y="18034"/>
                    <a:pt x="18424" y="18000"/>
                  </a:cubicBezTo>
                  <a:cubicBezTo>
                    <a:pt x="18465" y="17995"/>
                    <a:pt x="18507" y="17983"/>
                    <a:pt x="18546" y="17955"/>
                  </a:cubicBezTo>
                  <a:cubicBezTo>
                    <a:pt x="18683" y="17877"/>
                    <a:pt x="18776" y="17615"/>
                    <a:pt x="18777" y="17322"/>
                  </a:cubicBezTo>
                  <a:cubicBezTo>
                    <a:pt x="18781" y="17008"/>
                    <a:pt x="18715" y="16713"/>
                    <a:pt x="18598" y="16512"/>
                  </a:cubicBezTo>
                  <a:cubicBezTo>
                    <a:pt x="18523" y="16391"/>
                    <a:pt x="18432" y="16331"/>
                    <a:pt x="18339" y="16339"/>
                  </a:cubicBezTo>
                  <a:close/>
                  <a:moveTo>
                    <a:pt x="18340" y="16436"/>
                  </a:moveTo>
                  <a:cubicBezTo>
                    <a:pt x="18422" y="16427"/>
                    <a:pt x="18505" y="16479"/>
                    <a:pt x="18571" y="16586"/>
                  </a:cubicBezTo>
                  <a:cubicBezTo>
                    <a:pt x="18678" y="16767"/>
                    <a:pt x="18736" y="17036"/>
                    <a:pt x="18730" y="17321"/>
                  </a:cubicBezTo>
                  <a:cubicBezTo>
                    <a:pt x="18729" y="17568"/>
                    <a:pt x="18650" y="17785"/>
                    <a:pt x="18534" y="17852"/>
                  </a:cubicBezTo>
                  <a:cubicBezTo>
                    <a:pt x="18371" y="17965"/>
                    <a:pt x="18188" y="17874"/>
                    <a:pt x="18068" y="17621"/>
                  </a:cubicBezTo>
                  <a:cubicBezTo>
                    <a:pt x="18001" y="17411"/>
                    <a:pt x="17986" y="17158"/>
                    <a:pt x="18026" y="16922"/>
                  </a:cubicBezTo>
                  <a:cubicBezTo>
                    <a:pt x="18059" y="16697"/>
                    <a:pt x="18148" y="16523"/>
                    <a:pt x="18258" y="16465"/>
                  </a:cubicBezTo>
                  <a:cubicBezTo>
                    <a:pt x="18285" y="16448"/>
                    <a:pt x="18312" y="16439"/>
                    <a:pt x="18340" y="16436"/>
                  </a:cubicBezTo>
                  <a:close/>
                  <a:moveTo>
                    <a:pt x="3897" y="16462"/>
                  </a:moveTo>
                  <a:cubicBezTo>
                    <a:pt x="3890" y="16459"/>
                    <a:pt x="3883" y="16461"/>
                    <a:pt x="3877" y="16470"/>
                  </a:cubicBezTo>
                  <a:cubicBezTo>
                    <a:pt x="3806" y="16550"/>
                    <a:pt x="3318" y="16601"/>
                    <a:pt x="3191" y="16586"/>
                  </a:cubicBezTo>
                  <a:lnTo>
                    <a:pt x="3195" y="16597"/>
                  </a:lnTo>
                  <a:cubicBezTo>
                    <a:pt x="3182" y="16592"/>
                    <a:pt x="3168" y="16609"/>
                    <a:pt x="3165" y="16638"/>
                  </a:cubicBezTo>
                  <a:cubicBezTo>
                    <a:pt x="3162" y="16666"/>
                    <a:pt x="3171" y="16695"/>
                    <a:pt x="3185" y="16701"/>
                  </a:cubicBezTo>
                  <a:cubicBezTo>
                    <a:pt x="3290" y="16706"/>
                    <a:pt x="3812" y="16666"/>
                    <a:pt x="3904" y="16562"/>
                  </a:cubicBezTo>
                  <a:cubicBezTo>
                    <a:pt x="3905" y="16560"/>
                    <a:pt x="3907" y="16556"/>
                    <a:pt x="3908" y="16554"/>
                  </a:cubicBezTo>
                  <a:cubicBezTo>
                    <a:pt x="3920" y="16537"/>
                    <a:pt x="3924" y="16510"/>
                    <a:pt x="3915" y="16486"/>
                  </a:cubicBezTo>
                  <a:cubicBezTo>
                    <a:pt x="3911" y="16474"/>
                    <a:pt x="3904" y="16465"/>
                    <a:pt x="3897" y="16462"/>
                  </a:cubicBezTo>
                  <a:close/>
                  <a:moveTo>
                    <a:pt x="18347" y="16554"/>
                  </a:moveTo>
                  <a:cubicBezTo>
                    <a:pt x="18324" y="16556"/>
                    <a:pt x="18302" y="16563"/>
                    <a:pt x="18279" y="16576"/>
                  </a:cubicBezTo>
                  <a:cubicBezTo>
                    <a:pt x="18188" y="16629"/>
                    <a:pt x="18115" y="16771"/>
                    <a:pt x="18087" y="16957"/>
                  </a:cubicBezTo>
                  <a:cubicBezTo>
                    <a:pt x="18053" y="17153"/>
                    <a:pt x="18069" y="17368"/>
                    <a:pt x="18125" y="17542"/>
                  </a:cubicBezTo>
                  <a:cubicBezTo>
                    <a:pt x="18196" y="17706"/>
                    <a:pt x="18300" y="17789"/>
                    <a:pt x="18407" y="17773"/>
                  </a:cubicBezTo>
                  <a:cubicBezTo>
                    <a:pt x="18438" y="17768"/>
                    <a:pt x="18467" y="17756"/>
                    <a:pt x="18496" y="17734"/>
                  </a:cubicBezTo>
                  <a:cubicBezTo>
                    <a:pt x="18594" y="17677"/>
                    <a:pt x="18665" y="17494"/>
                    <a:pt x="18668" y="17285"/>
                  </a:cubicBezTo>
                  <a:cubicBezTo>
                    <a:pt x="18676" y="17049"/>
                    <a:pt x="18625" y="16829"/>
                    <a:pt x="18536" y="16680"/>
                  </a:cubicBezTo>
                  <a:cubicBezTo>
                    <a:pt x="18481" y="16592"/>
                    <a:pt x="18414" y="16548"/>
                    <a:pt x="18347" y="16554"/>
                  </a:cubicBezTo>
                  <a:close/>
                  <a:moveTo>
                    <a:pt x="18343" y="16681"/>
                  </a:moveTo>
                  <a:cubicBezTo>
                    <a:pt x="18401" y="16671"/>
                    <a:pt x="18459" y="16707"/>
                    <a:pt x="18505" y="16781"/>
                  </a:cubicBezTo>
                  <a:cubicBezTo>
                    <a:pt x="18579" y="16908"/>
                    <a:pt x="18617" y="17096"/>
                    <a:pt x="18613" y="17293"/>
                  </a:cubicBezTo>
                  <a:cubicBezTo>
                    <a:pt x="18612" y="17462"/>
                    <a:pt x="18560" y="17612"/>
                    <a:pt x="18480" y="17656"/>
                  </a:cubicBezTo>
                  <a:cubicBezTo>
                    <a:pt x="18367" y="17735"/>
                    <a:pt x="18240" y="17672"/>
                    <a:pt x="18158" y="17493"/>
                  </a:cubicBezTo>
                  <a:cubicBezTo>
                    <a:pt x="18114" y="17345"/>
                    <a:pt x="18107" y="17157"/>
                    <a:pt x="18136" y="16994"/>
                  </a:cubicBezTo>
                  <a:cubicBezTo>
                    <a:pt x="18160" y="16844"/>
                    <a:pt x="18217" y="16729"/>
                    <a:pt x="18292" y="16689"/>
                  </a:cubicBezTo>
                  <a:cubicBezTo>
                    <a:pt x="18309" y="16683"/>
                    <a:pt x="18326" y="16680"/>
                    <a:pt x="18343" y="16681"/>
                  </a:cubicBezTo>
                  <a:close/>
                  <a:moveTo>
                    <a:pt x="4361" y="16917"/>
                  </a:moveTo>
                  <a:cubicBezTo>
                    <a:pt x="4333" y="16922"/>
                    <a:pt x="4306" y="16928"/>
                    <a:pt x="4278" y="16927"/>
                  </a:cubicBezTo>
                  <a:cubicBezTo>
                    <a:pt x="4229" y="16926"/>
                    <a:pt x="4183" y="16933"/>
                    <a:pt x="4136" y="16951"/>
                  </a:cubicBezTo>
                  <a:cubicBezTo>
                    <a:pt x="4125" y="16956"/>
                    <a:pt x="4116" y="16974"/>
                    <a:pt x="4115" y="16996"/>
                  </a:cubicBezTo>
                  <a:cubicBezTo>
                    <a:pt x="4101" y="17215"/>
                    <a:pt x="4112" y="17440"/>
                    <a:pt x="4143" y="17652"/>
                  </a:cubicBezTo>
                  <a:cubicBezTo>
                    <a:pt x="4145" y="17668"/>
                    <a:pt x="4149" y="17680"/>
                    <a:pt x="4157" y="17685"/>
                  </a:cubicBezTo>
                  <a:lnTo>
                    <a:pt x="4182" y="17695"/>
                  </a:lnTo>
                  <a:cubicBezTo>
                    <a:pt x="4259" y="17717"/>
                    <a:pt x="4339" y="17709"/>
                    <a:pt x="4415" y="17673"/>
                  </a:cubicBezTo>
                  <a:cubicBezTo>
                    <a:pt x="4428" y="17668"/>
                    <a:pt x="4435" y="17644"/>
                    <a:pt x="4433" y="17618"/>
                  </a:cubicBezTo>
                  <a:cubicBezTo>
                    <a:pt x="4431" y="17561"/>
                    <a:pt x="4431" y="17500"/>
                    <a:pt x="4429" y="17437"/>
                  </a:cubicBezTo>
                  <a:cubicBezTo>
                    <a:pt x="4433" y="17268"/>
                    <a:pt x="4421" y="17102"/>
                    <a:pt x="4389" y="16946"/>
                  </a:cubicBezTo>
                  <a:cubicBezTo>
                    <a:pt x="4383" y="16929"/>
                    <a:pt x="4371" y="16916"/>
                    <a:pt x="4361" y="16917"/>
                  </a:cubicBezTo>
                  <a:close/>
                  <a:moveTo>
                    <a:pt x="4281" y="17027"/>
                  </a:moveTo>
                  <a:cubicBezTo>
                    <a:pt x="4304" y="17027"/>
                    <a:pt x="4327" y="17032"/>
                    <a:pt x="4351" y="17028"/>
                  </a:cubicBezTo>
                  <a:cubicBezTo>
                    <a:pt x="4371" y="17163"/>
                    <a:pt x="4381" y="17302"/>
                    <a:pt x="4380" y="17443"/>
                  </a:cubicBezTo>
                  <a:cubicBezTo>
                    <a:pt x="4381" y="17490"/>
                    <a:pt x="4379" y="17536"/>
                    <a:pt x="4380" y="17579"/>
                  </a:cubicBezTo>
                  <a:cubicBezTo>
                    <a:pt x="4315" y="17610"/>
                    <a:pt x="4249" y="17614"/>
                    <a:pt x="4184" y="17589"/>
                  </a:cubicBezTo>
                  <a:cubicBezTo>
                    <a:pt x="4161" y="17412"/>
                    <a:pt x="4156" y="17224"/>
                    <a:pt x="4162" y="17041"/>
                  </a:cubicBezTo>
                  <a:cubicBezTo>
                    <a:pt x="4202" y="17030"/>
                    <a:pt x="4241" y="17025"/>
                    <a:pt x="4281" y="17027"/>
                  </a:cubicBezTo>
                  <a:close/>
                  <a:moveTo>
                    <a:pt x="3929" y="17080"/>
                  </a:moveTo>
                  <a:cubicBezTo>
                    <a:pt x="3923" y="17076"/>
                    <a:pt x="3916" y="17077"/>
                    <a:pt x="3910" y="17083"/>
                  </a:cubicBezTo>
                  <a:cubicBezTo>
                    <a:pt x="3689" y="17183"/>
                    <a:pt x="3462" y="17228"/>
                    <a:pt x="3235" y="17222"/>
                  </a:cubicBezTo>
                  <a:cubicBezTo>
                    <a:pt x="3235" y="17221"/>
                    <a:pt x="3232" y="17221"/>
                    <a:pt x="3231" y="17220"/>
                  </a:cubicBezTo>
                  <a:cubicBezTo>
                    <a:pt x="3218" y="17213"/>
                    <a:pt x="3206" y="17226"/>
                    <a:pt x="3202" y="17253"/>
                  </a:cubicBezTo>
                  <a:cubicBezTo>
                    <a:pt x="3197" y="17279"/>
                    <a:pt x="3205" y="17311"/>
                    <a:pt x="3217" y="17322"/>
                  </a:cubicBezTo>
                  <a:lnTo>
                    <a:pt x="3226" y="17325"/>
                  </a:lnTo>
                  <a:cubicBezTo>
                    <a:pt x="3461" y="17335"/>
                    <a:pt x="3698" y="17287"/>
                    <a:pt x="3927" y="17180"/>
                  </a:cubicBezTo>
                  <a:cubicBezTo>
                    <a:pt x="3929" y="17179"/>
                    <a:pt x="3929" y="17183"/>
                    <a:pt x="3931" y="17182"/>
                  </a:cubicBezTo>
                  <a:cubicBezTo>
                    <a:pt x="3944" y="17170"/>
                    <a:pt x="3949" y="17132"/>
                    <a:pt x="3943" y="17106"/>
                  </a:cubicBezTo>
                  <a:cubicBezTo>
                    <a:pt x="3940" y="17093"/>
                    <a:pt x="3934" y="17084"/>
                    <a:pt x="3929" y="17080"/>
                  </a:cubicBezTo>
                  <a:close/>
                  <a:moveTo>
                    <a:pt x="2107" y="17125"/>
                  </a:moveTo>
                  <a:cubicBezTo>
                    <a:pt x="2094" y="17124"/>
                    <a:pt x="2081" y="17135"/>
                    <a:pt x="2072" y="17154"/>
                  </a:cubicBezTo>
                  <a:cubicBezTo>
                    <a:pt x="1969" y="17315"/>
                    <a:pt x="1873" y="17491"/>
                    <a:pt x="1783" y="17681"/>
                  </a:cubicBezTo>
                  <a:cubicBezTo>
                    <a:pt x="1749" y="17593"/>
                    <a:pt x="1696" y="17548"/>
                    <a:pt x="1642" y="17561"/>
                  </a:cubicBezTo>
                  <a:cubicBezTo>
                    <a:pt x="1620" y="17576"/>
                    <a:pt x="1592" y="17622"/>
                    <a:pt x="1593" y="17755"/>
                  </a:cubicBezTo>
                  <a:cubicBezTo>
                    <a:pt x="1609" y="17942"/>
                    <a:pt x="1649" y="18118"/>
                    <a:pt x="1708" y="18263"/>
                  </a:cubicBezTo>
                  <a:cubicBezTo>
                    <a:pt x="1598" y="18465"/>
                    <a:pt x="1326" y="18979"/>
                    <a:pt x="1326" y="18985"/>
                  </a:cubicBezTo>
                  <a:cubicBezTo>
                    <a:pt x="1325" y="18990"/>
                    <a:pt x="1324" y="18996"/>
                    <a:pt x="1324" y="19001"/>
                  </a:cubicBezTo>
                  <a:cubicBezTo>
                    <a:pt x="1324" y="19001"/>
                    <a:pt x="1260" y="19256"/>
                    <a:pt x="1243" y="19350"/>
                  </a:cubicBezTo>
                  <a:cubicBezTo>
                    <a:pt x="1240" y="19367"/>
                    <a:pt x="1242" y="19388"/>
                    <a:pt x="1248" y="19402"/>
                  </a:cubicBezTo>
                  <a:cubicBezTo>
                    <a:pt x="1252" y="19411"/>
                    <a:pt x="1257" y="19419"/>
                    <a:pt x="1263" y="19421"/>
                  </a:cubicBezTo>
                  <a:lnTo>
                    <a:pt x="1272" y="19424"/>
                  </a:lnTo>
                  <a:cubicBezTo>
                    <a:pt x="1333" y="19381"/>
                    <a:pt x="1389" y="19314"/>
                    <a:pt x="1437" y="19226"/>
                  </a:cubicBezTo>
                  <a:cubicBezTo>
                    <a:pt x="1468" y="19161"/>
                    <a:pt x="1720" y="18637"/>
                    <a:pt x="1788" y="18473"/>
                  </a:cubicBezTo>
                  <a:cubicBezTo>
                    <a:pt x="1838" y="18606"/>
                    <a:pt x="1905" y="18709"/>
                    <a:pt x="1980" y="18775"/>
                  </a:cubicBezTo>
                  <a:lnTo>
                    <a:pt x="1988" y="18778"/>
                  </a:lnTo>
                  <a:cubicBezTo>
                    <a:pt x="2021" y="18802"/>
                    <a:pt x="2058" y="18776"/>
                    <a:pt x="2078" y="18715"/>
                  </a:cubicBezTo>
                  <a:cubicBezTo>
                    <a:pt x="2100" y="18603"/>
                    <a:pt x="2089" y="18475"/>
                    <a:pt x="2051" y="18383"/>
                  </a:cubicBezTo>
                  <a:cubicBezTo>
                    <a:pt x="2115" y="18274"/>
                    <a:pt x="2177" y="18159"/>
                    <a:pt x="2239" y="18047"/>
                  </a:cubicBezTo>
                  <a:cubicBezTo>
                    <a:pt x="2271" y="17987"/>
                    <a:pt x="2303" y="17927"/>
                    <a:pt x="2336" y="17871"/>
                  </a:cubicBezTo>
                  <a:cubicBezTo>
                    <a:pt x="2366" y="17819"/>
                    <a:pt x="2361" y="17740"/>
                    <a:pt x="2355" y="17677"/>
                  </a:cubicBezTo>
                  <a:cubicBezTo>
                    <a:pt x="2321" y="17374"/>
                    <a:pt x="2181" y="17127"/>
                    <a:pt x="2107" y="17125"/>
                  </a:cubicBezTo>
                  <a:close/>
                  <a:moveTo>
                    <a:pt x="2104" y="17232"/>
                  </a:moveTo>
                  <a:lnTo>
                    <a:pt x="2112" y="17235"/>
                  </a:lnTo>
                  <a:cubicBezTo>
                    <a:pt x="2125" y="17240"/>
                    <a:pt x="2136" y="17248"/>
                    <a:pt x="2147" y="17261"/>
                  </a:cubicBezTo>
                  <a:cubicBezTo>
                    <a:pt x="2225" y="17361"/>
                    <a:pt x="2281" y="17518"/>
                    <a:pt x="2304" y="17700"/>
                  </a:cubicBezTo>
                  <a:cubicBezTo>
                    <a:pt x="2307" y="17718"/>
                    <a:pt x="2308" y="17736"/>
                    <a:pt x="2308" y="17755"/>
                  </a:cubicBezTo>
                  <a:cubicBezTo>
                    <a:pt x="2222" y="17614"/>
                    <a:pt x="2152" y="17436"/>
                    <a:pt x="2104" y="17232"/>
                  </a:cubicBezTo>
                  <a:close/>
                  <a:moveTo>
                    <a:pt x="2067" y="17292"/>
                  </a:moveTo>
                  <a:cubicBezTo>
                    <a:pt x="2116" y="17496"/>
                    <a:pt x="2185" y="17678"/>
                    <a:pt x="2269" y="17824"/>
                  </a:cubicBezTo>
                  <a:lnTo>
                    <a:pt x="2275" y="17826"/>
                  </a:lnTo>
                  <a:cubicBezTo>
                    <a:pt x="2252" y="17878"/>
                    <a:pt x="2229" y="17921"/>
                    <a:pt x="2205" y="17963"/>
                  </a:cubicBezTo>
                  <a:cubicBezTo>
                    <a:pt x="2133" y="18099"/>
                    <a:pt x="2058" y="18238"/>
                    <a:pt x="1981" y="18364"/>
                  </a:cubicBezTo>
                  <a:cubicBezTo>
                    <a:pt x="1881" y="18261"/>
                    <a:pt x="1807" y="18074"/>
                    <a:pt x="1777" y="17852"/>
                  </a:cubicBezTo>
                  <a:cubicBezTo>
                    <a:pt x="1864" y="17644"/>
                    <a:pt x="1961" y="17456"/>
                    <a:pt x="2067" y="17292"/>
                  </a:cubicBezTo>
                  <a:close/>
                  <a:moveTo>
                    <a:pt x="3938" y="17384"/>
                  </a:moveTo>
                  <a:cubicBezTo>
                    <a:pt x="3932" y="17381"/>
                    <a:pt x="3926" y="17384"/>
                    <a:pt x="3920" y="17392"/>
                  </a:cubicBezTo>
                  <a:cubicBezTo>
                    <a:pt x="3849" y="17472"/>
                    <a:pt x="3356" y="17529"/>
                    <a:pt x="3229" y="17516"/>
                  </a:cubicBezTo>
                  <a:cubicBezTo>
                    <a:pt x="3217" y="17521"/>
                    <a:pt x="3212" y="17536"/>
                    <a:pt x="3212" y="17561"/>
                  </a:cubicBezTo>
                  <a:cubicBezTo>
                    <a:pt x="3212" y="17587"/>
                    <a:pt x="3220" y="17619"/>
                    <a:pt x="3232" y="17624"/>
                  </a:cubicBezTo>
                  <a:cubicBezTo>
                    <a:pt x="3337" y="17630"/>
                    <a:pt x="3859" y="17582"/>
                    <a:pt x="3951" y="17476"/>
                  </a:cubicBezTo>
                  <a:cubicBezTo>
                    <a:pt x="3962" y="17459"/>
                    <a:pt x="3961" y="17427"/>
                    <a:pt x="3953" y="17405"/>
                  </a:cubicBezTo>
                  <a:cubicBezTo>
                    <a:pt x="3949" y="17393"/>
                    <a:pt x="3944" y="17386"/>
                    <a:pt x="3938" y="17384"/>
                  </a:cubicBezTo>
                  <a:close/>
                  <a:moveTo>
                    <a:pt x="16553" y="17574"/>
                  </a:moveTo>
                  <a:cubicBezTo>
                    <a:pt x="16511" y="17587"/>
                    <a:pt x="16470" y="17617"/>
                    <a:pt x="16433" y="17664"/>
                  </a:cubicBezTo>
                  <a:cubicBezTo>
                    <a:pt x="16426" y="17671"/>
                    <a:pt x="16423" y="17686"/>
                    <a:pt x="16422" y="17700"/>
                  </a:cubicBezTo>
                  <a:cubicBezTo>
                    <a:pt x="16419" y="17713"/>
                    <a:pt x="16419" y="17723"/>
                    <a:pt x="16422" y="17735"/>
                  </a:cubicBezTo>
                  <a:cubicBezTo>
                    <a:pt x="16422" y="17735"/>
                    <a:pt x="16574" y="18257"/>
                    <a:pt x="16631" y="18444"/>
                  </a:cubicBezTo>
                  <a:cubicBezTo>
                    <a:pt x="16636" y="18460"/>
                    <a:pt x="16649" y="18477"/>
                    <a:pt x="16658" y="18477"/>
                  </a:cubicBezTo>
                  <a:cubicBezTo>
                    <a:pt x="16662" y="18478"/>
                    <a:pt x="16663" y="18478"/>
                    <a:pt x="16666" y="18475"/>
                  </a:cubicBezTo>
                  <a:cubicBezTo>
                    <a:pt x="16781" y="18333"/>
                    <a:pt x="16832" y="18039"/>
                    <a:pt x="16788" y="17779"/>
                  </a:cubicBezTo>
                  <a:cubicBezTo>
                    <a:pt x="16767" y="17684"/>
                    <a:pt x="16730" y="17615"/>
                    <a:pt x="16682" y="17582"/>
                  </a:cubicBezTo>
                  <a:cubicBezTo>
                    <a:pt x="16640" y="17562"/>
                    <a:pt x="16596" y="17561"/>
                    <a:pt x="16553" y="17574"/>
                  </a:cubicBezTo>
                  <a:close/>
                  <a:moveTo>
                    <a:pt x="1658" y="17661"/>
                  </a:moveTo>
                  <a:cubicBezTo>
                    <a:pt x="1671" y="17652"/>
                    <a:pt x="1719" y="17698"/>
                    <a:pt x="1752" y="17765"/>
                  </a:cubicBezTo>
                  <a:cubicBezTo>
                    <a:pt x="1750" y="17785"/>
                    <a:pt x="1739" y="17802"/>
                    <a:pt x="1733" y="17819"/>
                  </a:cubicBezTo>
                  <a:cubicBezTo>
                    <a:pt x="1730" y="17830"/>
                    <a:pt x="1729" y="17841"/>
                    <a:pt x="1730" y="17853"/>
                  </a:cubicBezTo>
                  <a:cubicBezTo>
                    <a:pt x="1761" y="18132"/>
                    <a:pt x="1855" y="18363"/>
                    <a:pt x="1983" y="18477"/>
                  </a:cubicBezTo>
                  <a:lnTo>
                    <a:pt x="1989" y="18480"/>
                  </a:lnTo>
                  <a:cubicBezTo>
                    <a:pt x="1996" y="18483"/>
                    <a:pt x="2004" y="18480"/>
                    <a:pt x="2010" y="18472"/>
                  </a:cubicBezTo>
                  <a:cubicBezTo>
                    <a:pt x="2014" y="18463"/>
                    <a:pt x="2018" y="18454"/>
                    <a:pt x="2022" y="18447"/>
                  </a:cubicBezTo>
                  <a:cubicBezTo>
                    <a:pt x="2041" y="18508"/>
                    <a:pt x="2045" y="18584"/>
                    <a:pt x="2035" y="18653"/>
                  </a:cubicBezTo>
                  <a:cubicBezTo>
                    <a:pt x="2033" y="18675"/>
                    <a:pt x="2015" y="18676"/>
                    <a:pt x="1992" y="18667"/>
                  </a:cubicBezTo>
                  <a:cubicBezTo>
                    <a:pt x="1892" y="18616"/>
                    <a:pt x="1644" y="18005"/>
                    <a:pt x="1643" y="17752"/>
                  </a:cubicBezTo>
                  <a:cubicBezTo>
                    <a:pt x="1646" y="17729"/>
                    <a:pt x="1644" y="17671"/>
                    <a:pt x="1658" y="17661"/>
                  </a:cubicBezTo>
                  <a:close/>
                  <a:moveTo>
                    <a:pt x="16571" y="17684"/>
                  </a:moveTo>
                  <a:cubicBezTo>
                    <a:pt x="16602" y="17675"/>
                    <a:pt x="16633" y="17677"/>
                    <a:pt x="16665" y="17690"/>
                  </a:cubicBezTo>
                  <a:cubicBezTo>
                    <a:pt x="16700" y="17713"/>
                    <a:pt x="16731" y="17760"/>
                    <a:pt x="16746" y="17829"/>
                  </a:cubicBezTo>
                  <a:cubicBezTo>
                    <a:pt x="16774" y="18018"/>
                    <a:pt x="16742" y="18220"/>
                    <a:pt x="16666" y="18343"/>
                  </a:cubicBezTo>
                  <a:cubicBezTo>
                    <a:pt x="16614" y="18171"/>
                    <a:pt x="16518" y="17856"/>
                    <a:pt x="16483" y="17744"/>
                  </a:cubicBezTo>
                  <a:cubicBezTo>
                    <a:pt x="16511" y="17712"/>
                    <a:pt x="16541" y="17693"/>
                    <a:pt x="16571" y="17684"/>
                  </a:cubicBezTo>
                  <a:close/>
                  <a:moveTo>
                    <a:pt x="3936" y="17700"/>
                  </a:moveTo>
                  <a:cubicBezTo>
                    <a:pt x="3929" y="17699"/>
                    <a:pt x="3921" y="17704"/>
                    <a:pt x="3915" y="17713"/>
                  </a:cubicBezTo>
                  <a:cubicBezTo>
                    <a:pt x="3843" y="17793"/>
                    <a:pt x="3356" y="17844"/>
                    <a:pt x="3230" y="17829"/>
                  </a:cubicBezTo>
                  <a:lnTo>
                    <a:pt x="3233" y="17839"/>
                  </a:lnTo>
                  <a:cubicBezTo>
                    <a:pt x="3219" y="17833"/>
                    <a:pt x="3206" y="17852"/>
                    <a:pt x="3203" y="17881"/>
                  </a:cubicBezTo>
                  <a:cubicBezTo>
                    <a:pt x="3201" y="17909"/>
                    <a:pt x="3210" y="17937"/>
                    <a:pt x="3224" y="17942"/>
                  </a:cubicBezTo>
                  <a:cubicBezTo>
                    <a:pt x="3327" y="17948"/>
                    <a:pt x="3849" y="17907"/>
                    <a:pt x="3941" y="17803"/>
                  </a:cubicBezTo>
                  <a:cubicBezTo>
                    <a:pt x="3943" y="17802"/>
                    <a:pt x="3945" y="17799"/>
                    <a:pt x="3947" y="17797"/>
                  </a:cubicBezTo>
                  <a:cubicBezTo>
                    <a:pt x="3958" y="17780"/>
                    <a:pt x="3962" y="17743"/>
                    <a:pt x="3954" y="17719"/>
                  </a:cubicBezTo>
                  <a:cubicBezTo>
                    <a:pt x="3950" y="17708"/>
                    <a:pt x="3943" y="17701"/>
                    <a:pt x="3936" y="17700"/>
                  </a:cubicBezTo>
                  <a:close/>
                  <a:moveTo>
                    <a:pt x="1738" y="18351"/>
                  </a:moveTo>
                  <a:lnTo>
                    <a:pt x="1754" y="18389"/>
                  </a:lnTo>
                  <a:cubicBezTo>
                    <a:pt x="1709" y="18500"/>
                    <a:pt x="1488" y="18962"/>
                    <a:pt x="1403" y="19140"/>
                  </a:cubicBezTo>
                  <a:cubicBezTo>
                    <a:pt x="1375" y="19189"/>
                    <a:pt x="1345" y="19232"/>
                    <a:pt x="1314" y="19269"/>
                  </a:cubicBezTo>
                  <a:cubicBezTo>
                    <a:pt x="1334" y="19183"/>
                    <a:pt x="1360" y="19075"/>
                    <a:pt x="1366" y="19058"/>
                  </a:cubicBezTo>
                  <a:cubicBezTo>
                    <a:pt x="1396" y="18999"/>
                    <a:pt x="1634" y="18540"/>
                    <a:pt x="1738" y="18351"/>
                  </a:cubicBezTo>
                  <a:close/>
                  <a:moveTo>
                    <a:pt x="17868" y="18496"/>
                  </a:moveTo>
                  <a:lnTo>
                    <a:pt x="17946" y="18528"/>
                  </a:lnTo>
                  <a:cubicBezTo>
                    <a:pt x="17942" y="18571"/>
                    <a:pt x="17940" y="18616"/>
                    <a:pt x="17941" y="18662"/>
                  </a:cubicBezTo>
                  <a:cubicBezTo>
                    <a:pt x="17942" y="18683"/>
                    <a:pt x="17943" y="18702"/>
                    <a:pt x="17944" y="18724"/>
                  </a:cubicBezTo>
                  <a:lnTo>
                    <a:pt x="17875" y="18690"/>
                  </a:lnTo>
                  <a:cubicBezTo>
                    <a:pt x="17873" y="18624"/>
                    <a:pt x="17870" y="18561"/>
                    <a:pt x="17868" y="18496"/>
                  </a:cubicBezTo>
                  <a:close/>
                  <a:moveTo>
                    <a:pt x="17985" y="18533"/>
                  </a:moveTo>
                  <a:cubicBezTo>
                    <a:pt x="18034" y="18553"/>
                    <a:pt x="18083" y="18567"/>
                    <a:pt x="18131" y="18581"/>
                  </a:cubicBezTo>
                  <a:cubicBezTo>
                    <a:pt x="18135" y="18645"/>
                    <a:pt x="18135" y="18709"/>
                    <a:pt x="18134" y="18774"/>
                  </a:cubicBezTo>
                  <a:cubicBezTo>
                    <a:pt x="18088" y="18761"/>
                    <a:pt x="18038" y="18743"/>
                    <a:pt x="17991" y="18725"/>
                  </a:cubicBezTo>
                  <a:cubicBezTo>
                    <a:pt x="17990" y="18691"/>
                    <a:pt x="17989" y="18662"/>
                    <a:pt x="17988" y="18628"/>
                  </a:cubicBezTo>
                  <a:cubicBezTo>
                    <a:pt x="17987" y="18595"/>
                    <a:pt x="17986" y="18564"/>
                    <a:pt x="17985" y="18533"/>
                  </a:cubicBezTo>
                  <a:close/>
                  <a:moveTo>
                    <a:pt x="18821" y="18575"/>
                  </a:moveTo>
                  <a:lnTo>
                    <a:pt x="18813" y="18727"/>
                  </a:lnTo>
                  <a:lnTo>
                    <a:pt x="18809" y="18727"/>
                  </a:lnTo>
                  <a:lnTo>
                    <a:pt x="18703" y="18761"/>
                  </a:lnTo>
                  <a:cubicBezTo>
                    <a:pt x="18697" y="18714"/>
                    <a:pt x="18695" y="18668"/>
                    <a:pt x="18698" y="18620"/>
                  </a:cubicBezTo>
                  <a:cubicBezTo>
                    <a:pt x="18741" y="18614"/>
                    <a:pt x="18779" y="18592"/>
                    <a:pt x="18821" y="18575"/>
                  </a:cubicBezTo>
                  <a:close/>
                  <a:moveTo>
                    <a:pt x="18188" y="18590"/>
                  </a:moveTo>
                  <a:cubicBezTo>
                    <a:pt x="18231" y="18618"/>
                    <a:pt x="18271" y="18635"/>
                    <a:pt x="18313" y="18641"/>
                  </a:cubicBezTo>
                  <a:cubicBezTo>
                    <a:pt x="18318" y="18694"/>
                    <a:pt x="18320" y="18747"/>
                    <a:pt x="18319" y="18799"/>
                  </a:cubicBezTo>
                  <a:cubicBezTo>
                    <a:pt x="18275" y="18795"/>
                    <a:pt x="18229" y="18783"/>
                    <a:pt x="18185" y="18775"/>
                  </a:cubicBezTo>
                  <a:cubicBezTo>
                    <a:pt x="18183" y="18714"/>
                    <a:pt x="18184" y="18654"/>
                    <a:pt x="18188" y="18590"/>
                  </a:cubicBezTo>
                  <a:close/>
                  <a:moveTo>
                    <a:pt x="18643" y="18620"/>
                  </a:moveTo>
                  <a:cubicBezTo>
                    <a:pt x="18639" y="18674"/>
                    <a:pt x="18641" y="18724"/>
                    <a:pt x="18648" y="18777"/>
                  </a:cubicBezTo>
                  <a:cubicBezTo>
                    <a:pt x="18609" y="18783"/>
                    <a:pt x="18570" y="18789"/>
                    <a:pt x="18533" y="18795"/>
                  </a:cubicBezTo>
                  <a:cubicBezTo>
                    <a:pt x="18528" y="18741"/>
                    <a:pt x="18526" y="18690"/>
                    <a:pt x="18527" y="18636"/>
                  </a:cubicBezTo>
                  <a:cubicBezTo>
                    <a:pt x="18553" y="18633"/>
                    <a:pt x="18579" y="18629"/>
                    <a:pt x="18604" y="18625"/>
                  </a:cubicBezTo>
                  <a:lnTo>
                    <a:pt x="18643" y="18620"/>
                  </a:lnTo>
                  <a:close/>
                  <a:moveTo>
                    <a:pt x="18361" y="18653"/>
                  </a:moveTo>
                  <a:cubicBezTo>
                    <a:pt x="18400" y="18647"/>
                    <a:pt x="18435" y="18656"/>
                    <a:pt x="18472" y="18654"/>
                  </a:cubicBezTo>
                  <a:cubicBezTo>
                    <a:pt x="18474" y="18708"/>
                    <a:pt x="18480" y="18757"/>
                    <a:pt x="18487" y="18809"/>
                  </a:cubicBezTo>
                  <a:lnTo>
                    <a:pt x="18482" y="18803"/>
                  </a:lnTo>
                  <a:cubicBezTo>
                    <a:pt x="18443" y="18808"/>
                    <a:pt x="18404" y="18813"/>
                    <a:pt x="18367" y="18819"/>
                  </a:cubicBezTo>
                  <a:cubicBezTo>
                    <a:pt x="18367" y="18760"/>
                    <a:pt x="18365" y="18710"/>
                    <a:pt x="18361" y="18653"/>
                  </a:cubicBezTo>
                  <a:close/>
                  <a:moveTo>
                    <a:pt x="17887" y="18803"/>
                  </a:moveTo>
                  <a:cubicBezTo>
                    <a:pt x="18093" y="18911"/>
                    <a:pt x="18303" y="18951"/>
                    <a:pt x="18516" y="18921"/>
                  </a:cubicBezTo>
                  <a:cubicBezTo>
                    <a:pt x="18613" y="18906"/>
                    <a:pt x="18713" y="18875"/>
                    <a:pt x="18808" y="18833"/>
                  </a:cubicBezTo>
                  <a:cubicBezTo>
                    <a:pt x="18786" y="19077"/>
                    <a:pt x="18754" y="19314"/>
                    <a:pt x="18718" y="19550"/>
                  </a:cubicBezTo>
                  <a:cubicBezTo>
                    <a:pt x="18704" y="19624"/>
                    <a:pt x="18695" y="19691"/>
                    <a:pt x="18683" y="19758"/>
                  </a:cubicBezTo>
                  <a:cubicBezTo>
                    <a:pt x="18544" y="19990"/>
                    <a:pt x="18115" y="19904"/>
                    <a:pt x="18007" y="19789"/>
                  </a:cubicBezTo>
                  <a:cubicBezTo>
                    <a:pt x="17951" y="19469"/>
                    <a:pt x="17911" y="19139"/>
                    <a:pt x="17887" y="18803"/>
                  </a:cubicBezTo>
                  <a:close/>
                  <a:moveTo>
                    <a:pt x="17504" y="19344"/>
                  </a:moveTo>
                  <a:cubicBezTo>
                    <a:pt x="17513" y="19380"/>
                    <a:pt x="17520" y="19424"/>
                    <a:pt x="17529" y="19463"/>
                  </a:cubicBezTo>
                  <a:cubicBezTo>
                    <a:pt x="17454" y="19526"/>
                    <a:pt x="17374" y="19557"/>
                    <a:pt x="17293" y="19552"/>
                  </a:cubicBezTo>
                  <a:cubicBezTo>
                    <a:pt x="17291" y="19506"/>
                    <a:pt x="17298" y="19460"/>
                    <a:pt x="17301" y="19418"/>
                  </a:cubicBezTo>
                  <a:cubicBezTo>
                    <a:pt x="17370" y="19423"/>
                    <a:pt x="17440" y="19393"/>
                    <a:pt x="17504" y="19344"/>
                  </a:cubicBezTo>
                  <a:close/>
                  <a:moveTo>
                    <a:pt x="19220" y="19458"/>
                  </a:moveTo>
                  <a:cubicBezTo>
                    <a:pt x="19283" y="19514"/>
                    <a:pt x="19351" y="19547"/>
                    <a:pt x="19420" y="19552"/>
                  </a:cubicBezTo>
                  <a:cubicBezTo>
                    <a:pt x="19421" y="19596"/>
                    <a:pt x="19423" y="19638"/>
                    <a:pt x="19424" y="19684"/>
                  </a:cubicBezTo>
                  <a:cubicBezTo>
                    <a:pt x="19343" y="19680"/>
                    <a:pt x="19263" y="19643"/>
                    <a:pt x="19189" y="19570"/>
                  </a:cubicBezTo>
                  <a:lnTo>
                    <a:pt x="19200" y="19523"/>
                  </a:lnTo>
                  <a:cubicBezTo>
                    <a:pt x="19208" y="19498"/>
                    <a:pt x="19213" y="19478"/>
                    <a:pt x="19220" y="19458"/>
                  </a:cubicBezTo>
                  <a:close/>
                  <a:moveTo>
                    <a:pt x="17558" y="19557"/>
                  </a:moveTo>
                  <a:cubicBezTo>
                    <a:pt x="17600" y="19752"/>
                    <a:pt x="17632" y="19950"/>
                    <a:pt x="17652" y="20159"/>
                  </a:cubicBezTo>
                  <a:cubicBezTo>
                    <a:pt x="17654" y="20245"/>
                    <a:pt x="17657" y="20338"/>
                    <a:pt x="17661" y="20430"/>
                  </a:cubicBezTo>
                  <a:cubicBezTo>
                    <a:pt x="17558" y="20515"/>
                    <a:pt x="17443" y="20550"/>
                    <a:pt x="17331" y="20532"/>
                  </a:cubicBezTo>
                  <a:cubicBezTo>
                    <a:pt x="17315" y="20420"/>
                    <a:pt x="17305" y="20310"/>
                    <a:pt x="17298" y="20194"/>
                  </a:cubicBezTo>
                  <a:cubicBezTo>
                    <a:pt x="17291" y="20013"/>
                    <a:pt x="17287" y="19831"/>
                    <a:pt x="17292" y="19649"/>
                  </a:cubicBezTo>
                  <a:cubicBezTo>
                    <a:pt x="17313" y="19653"/>
                    <a:pt x="17334" y="19650"/>
                    <a:pt x="17356" y="19647"/>
                  </a:cubicBezTo>
                  <a:cubicBezTo>
                    <a:pt x="17425" y="19637"/>
                    <a:pt x="17494" y="19611"/>
                    <a:pt x="17558" y="19557"/>
                  </a:cubicBezTo>
                  <a:close/>
                  <a:moveTo>
                    <a:pt x="18755" y="19624"/>
                  </a:moveTo>
                  <a:lnTo>
                    <a:pt x="18833" y="19789"/>
                  </a:lnTo>
                  <a:cubicBezTo>
                    <a:pt x="18892" y="19913"/>
                    <a:pt x="18954" y="20038"/>
                    <a:pt x="19013" y="20141"/>
                  </a:cubicBezTo>
                  <a:cubicBezTo>
                    <a:pt x="19008" y="20174"/>
                    <a:pt x="19002" y="20211"/>
                    <a:pt x="18999" y="20241"/>
                  </a:cubicBezTo>
                  <a:cubicBezTo>
                    <a:pt x="18996" y="20271"/>
                    <a:pt x="18983" y="20390"/>
                    <a:pt x="18968" y="20580"/>
                  </a:cubicBezTo>
                  <a:lnTo>
                    <a:pt x="18792" y="20579"/>
                  </a:lnTo>
                  <a:cubicBezTo>
                    <a:pt x="18703" y="20579"/>
                    <a:pt x="18619" y="20575"/>
                    <a:pt x="18522" y="20558"/>
                  </a:cubicBezTo>
                  <a:cubicBezTo>
                    <a:pt x="18630" y="20284"/>
                    <a:pt x="18711" y="19966"/>
                    <a:pt x="18755" y="19624"/>
                  </a:cubicBezTo>
                  <a:close/>
                  <a:moveTo>
                    <a:pt x="17916" y="19634"/>
                  </a:moveTo>
                  <a:cubicBezTo>
                    <a:pt x="17927" y="19711"/>
                    <a:pt x="17941" y="19779"/>
                    <a:pt x="17953" y="19849"/>
                  </a:cubicBezTo>
                  <a:cubicBezTo>
                    <a:pt x="17992" y="20082"/>
                    <a:pt x="18052" y="20296"/>
                    <a:pt x="18130" y="20483"/>
                  </a:cubicBezTo>
                  <a:lnTo>
                    <a:pt x="18139" y="20509"/>
                  </a:lnTo>
                  <a:cubicBezTo>
                    <a:pt x="18028" y="20526"/>
                    <a:pt x="17935" y="20504"/>
                    <a:pt x="17826" y="20495"/>
                  </a:cubicBezTo>
                  <a:lnTo>
                    <a:pt x="17706" y="20495"/>
                  </a:lnTo>
                  <a:cubicBezTo>
                    <a:pt x="17699" y="20304"/>
                    <a:pt x="17686" y="20158"/>
                    <a:pt x="17686" y="20154"/>
                  </a:cubicBezTo>
                  <a:cubicBezTo>
                    <a:pt x="17686" y="20150"/>
                    <a:pt x="17687" y="20095"/>
                    <a:pt x="17679" y="20059"/>
                  </a:cubicBezTo>
                  <a:cubicBezTo>
                    <a:pt x="17740" y="19965"/>
                    <a:pt x="17788" y="19866"/>
                    <a:pt x="17836" y="19779"/>
                  </a:cubicBezTo>
                  <a:cubicBezTo>
                    <a:pt x="17863" y="19729"/>
                    <a:pt x="17888" y="19683"/>
                    <a:pt x="17916" y="19634"/>
                  </a:cubicBezTo>
                  <a:close/>
                  <a:moveTo>
                    <a:pt x="19167" y="19678"/>
                  </a:moveTo>
                  <a:cubicBezTo>
                    <a:pt x="19247" y="19758"/>
                    <a:pt x="19335" y="19802"/>
                    <a:pt x="19424" y="19807"/>
                  </a:cubicBezTo>
                  <a:cubicBezTo>
                    <a:pt x="19424" y="19989"/>
                    <a:pt x="19419" y="20168"/>
                    <a:pt x="19405" y="20348"/>
                  </a:cubicBezTo>
                  <a:lnTo>
                    <a:pt x="19401" y="20348"/>
                  </a:lnTo>
                  <a:cubicBezTo>
                    <a:pt x="19391" y="20462"/>
                    <a:pt x="19376" y="20572"/>
                    <a:pt x="19356" y="20680"/>
                  </a:cubicBezTo>
                  <a:cubicBezTo>
                    <a:pt x="19244" y="20683"/>
                    <a:pt x="19132" y="20633"/>
                    <a:pt x="19031" y="20535"/>
                  </a:cubicBezTo>
                  <a:cubicBezTo>
                    <a:pt x="19038" y="20443"/>
                    <a:pt x="19046" y="20353"/>
                    <a:pt x="19055" y="20267"/>
                  </a:cubicBezTo>
                  <a:cubicBezTo>
                    <a:pt x="19082" y="20062"/>
                    <a:pt x="19120" y="19867"/>
                    <a:pt x="19167" y="19678"/>
                  </a:cubicBezTo>
                  <a:close/>
                  <a:moveTo>
                    <a:pt x="18645" y="19905"/>
                  </a:moveTo>
                  <a:cubicBezTo>
                    <a:pt x="18566" y="20343"/>
                    <a:pt x="18471" y="20592"/>
                    <a:pt x="18378" y="20606"/>
                  </a:cubicBezTo>
                  <a:lnTo>
                    <a:pt x="18370" y="20616"/>
                  </a:lnTo>
                  <a:cubicBezTo>
                    <a:pt x="18293" y="20612"/>
                    <a:pt x="18218" y="20548"/>
                    <a:pt x="18170" y="20425"/>
                  </a:cubicBezTo>
                  <a:cubicBezTo>
                    <a:pt x="18110" y="20274"/>
                    <a:pt x="18062" y="20102"/>
                    <a:pt x="18029" y="19918"/>
                  </a:cubicBezTo>
                  <a:cubicBezTo>
                    <a:pt x="18163" y="19992"/>
                    <a:pt x="18303" y="20016"/>
                    <a:pt x="18443" y="19997"/>
                  </a:cubicBezTo>
                  <a:cubicBezTo>
                    <a:pt x="18512" y="19990"/>
                    <a:pt x="18580" y="19958"/>
                    <a:pt x="18645" y="19905"/>
                  </a:cubicBezTo>
                  <a:close/>
                  <a:moveTo>
                    <a:pt x="17670" y="20543"/>
                  </a:moveTo>
                  <a:lnTo>
                    <a:pt x="17672" y="20604"/>
                  </a:lnTo>
                  <a:lnTo>
                    <a:pt x="17643" y="20627"/>
                  </a:lnTo>
                  <a:cubicBezTo>
                    <a:pt x="17639" y="20608"/>
                    <a:pt x="17634" y="20588"/>
                    <a:pt x="17632" y="20567"/>
                  </a:cubicBezTo>
                  <a:lnTo>
                    <a:pt x="17670" y="20543"/>
                  </a:lnTo>
                  <a:close/>
                  <a:moveTo>
                    <a:pt x="17563" y="20598"/>
                  </a:moveTo>
                  <a:cubicBezTo>
                    <a:pt x="17569" y="20600"/>
                    <a:pt x="17577" y="20604"/>
                    <a:pt x="17582" y="20601"/>
                  </a:cubicBezTo>
                  <a:cubicBezTo>
                    <a:pt x="17583" y="20622"/>
                    <a:pt x="17583" y="20641"/>
                    <a:pt x="17592" y="20661"/>
                  </a:cubicBezTo>
                  <a:cubicBezTo>
                    <a:pt x="17578" y="20663"/>
                    <a:pt x="17568" y="20665"/>
                    <a:pt x="17555" y="20684"/>
                  </a:cubicBezTo>
                  <a:cubicBezTo>
                    <a:pt x="17554" y="20656"/>
                    <a:pt x="17552" y="20627"/>
                    <a:pt x="17552" y="20606"/>
                  </a:cubicBezTo>
                  <a:cubicBezTo>
                    <a:pt x="17551" y="20596"/>
                    <a:pt x="17556" y="20596"/>
                    <a:pt x="17563" y="20598"/>
                  </a:cubicBezTo>
                  <a:close/>
                  <a:moveTo>
                    <a:pt x="19017" y="20625"/>
                  </a:moveTo>
                  <a:lnTo>
                    <a:pt x="19052" y="20664"/>
                  </a:lnTo>
                  <a:cubicBezTo>
                    <a:pt x="19050" y="20682"/>
                    <a:pt x="19048" y="20692"/>
                    <a:pt x="19045" y="20709"/>
                  </a:cubicBezTo>
                  <a:lnTo>
                    <a:pt x="19041" y="20709"/>
                  </a:lnTo>
                  <a:lnTo>
                    <a:pt x="19014" y="20687"/>
                  </a:lnTo>
                  <a:lnTo>
                    <a:pt x="19017" y="20625"/>
                  </a:lnTo>
                  <a:close/>
                  <a:moveTo>
                    <a:pt x="17498" y="20630"/>
                  </a:moveTo>
                  <a:cubicBezTo>
                    <a:pt x="17498" y="20652"/>
                    <a:pt x="17499" y="20683"/>
                    <a:pt x="17500" y="20709"/>
                  </a:cubicBezTo>
                  <a:lnTo>
                    <a:pt x="17458" y="20716"/>
                  </a:lnTo>
                  <a:cubicBezTo>
                    <a:pt x="17452" y="20690"/>
                    <a:pt x="17449" y="20666"/>
                    <a:pt x="17447" y="20638"/>
                  </a:cubicBezTo>
                  <a:cubicBezTo>
                    <a:pt x="17469" y="20635"/>
                    <a:pt x="17483" y="20632"/>
                    <a:pt x="17498" y="20630"/>
                  </a:cubicBezTo>
                  <a:close/>
                  <a:moveTo>
                    <a:pt x="17344" y="20637"/>
                  </a:moveTo>
                  <a:lnTo>
                    <a:pt x="17395" y="20637"/>
                  </a:lnTo>
                  <a:cubicBezTo>
                    <a:pt x="17396" y="20664"/>
                    <a:pt x="17397" y="20691"/>
                    <a:pt x="17406" y="20714"/>
                  </a:cubicBezTo>
                  <a:lnTo>
                    <a:pt x="17355" y="20722"/>
                  </a:lnTo>
                  <a:cubicBezTo>
                    <a:pt x="17354" y="20693"/>
                    <a:pt x="17349" y="20666"/>
                    <a:pt x="17344" y="20637"/>
                  </a:cubicBezTo>
                  <a:close/>
                  <a:moveTo>
                    <a:pt x="19101" y="20692"/>
                  </a:moveTo>
                  <a:lnTo>
                    <a:pt x="19135" y="20714"/>
                  </a:lnTo>
                  <a:cubicBezTo>
                    <a:pt x="19136" y="20733"/>
                    <a:pt x="19134" y="20761"/>
                    <a:pt x="19129" y="20785"/>
                  </a:cubicBezTo>
                  <a:cubicBezTo>
                    <a:pt x="19115" y="20777"/>
                    <a:pt x="19099" y="20767"/>
                    <a:pt x="19086" y="20756"/>
                  </a:cubicBezTo>
                  <a:lnTo>
                    <a:pt x="19101" y="20692"/>
                  </a:lnTo>
                  <a:close/>
                  <a:moveTo>
                    <a:pt x="17676" y="20709"/>
                  </a:moveTo>
                  <a:cubicBezTo>
                    <a:pt x="17680" y="20823"/>
                    <a:pt x="17682" y="20921"/>
                    <a:pt x="17674" y="21027"/>
                  </a:cubicBezTo>
                  <a:cubicBezTo>
                    <a:pt x="17611" y="21041"/>
                    <a:pt x="17550" y="21061"/>
                    <a:pt x="17488" y="21090"/>
                  </a:cubicBezTo>
                  <a:lnTo>
                    <a:pt x="17441" y="21097"/>
                  </a:lnTo>
                  <a:cubicBezTo>
                    <a:pt x="17418" y="21013"/>
                    <a:pt x="17397" y="20923"/>
                    <a:pt x="17380" y="20834"/>
                  </a:cubicBezTo>
                  <a:cubicBezTo>
                    <a:pt x="17400" y="20833"/>
                    <a:pt x="17421" y="20829"/>
                    <a:pt x="17440" y="20824"/>
                  </a:cubicBezTo>
                  <a:cubicBezTo>
                    <a:pt x="17521" y="20811"/>
                    <a:pt x="17601" y="20774"/>
                    <a:pt x="17676" y="20709"/>
                  </a:cubicBezTo>
                  <a:close/>
                  <a:moveTo>
                    <a:pt x="19184" y="20750"/>
                  </a:moveTo>
                  <a:lnTo>
                    <a:pt x="19227" y="20771"/>
                  </a:lnTo>
                  <a:cubicBezTo>
                    <a:pt x="19225" y="20793"/>
                    <a:pt x="19224" y="20812"/>
                    <a:pt x="19221" y="20834"/>
                  </a:cubicBezTo>
                  <a:lnTo>
                    <a:pt x="19213" y="20843"/>
                  </a:lnTo>
                  <a:lnTo>
                    <a:pt x="19173" y="20832"/>
                  </a:lnTo>
                  <a:cubicBezTo>
                    <a:pt x="19176" y="20806"/>
                    <a:pt x="19180" y="20775"/>
                    <a:pt x="19184" y="20750"/>
                  </a:cubicBezTo>
                  <a:close/>
                  <a:moveTo>
                    <a:pt x="19283" y="20780"/>
                  </a:moveTo>
                  <a:lnTo>
                    <a:pt x="19334" y="20780"/>
                  </a:lnTo>
                  <a:lnTo>
                    <a:pt x="19316" y="20863"/>
                  </a:lnTo>
                  <a:cubicBezTo>
                    <a:pt x="19300" y="20865"/>
                    <a:pt x="19285" y="20871"/>
                    <a:pt x="19268" y="20861"/>
                  </a:cubicBezTo>
                  <a:cubicBezTo>
                    <a:pt x="19274" y="20833"/>
                    <a:pt x="19279" y="20808"/>
                    <a:pt x="19283" y="20780"/>
                  </a:cubicBezTo>
                  <a:close/>
                  <a:moveTo>
                    <a:pt x="19010" y="20811"/>
                  </a:moveTo>
                  <a:cubicBezTo>
                    <a:pt x="19100" y="20908"/>
                    <a:pt x="19197" y="20957"/>
                    <a:pt x="19298" y="20971"/>
                  </a:cubicBezTo>
                  <a:cubicBezTo>
                    <a:pt x="19277" y="21057"/>
                    <a:pt x="19255" y="21147"/>
                    <a:pt x="19230" y="21228"/>
                  </a:cubicBezTo>
                  <a:lnTo>
                    <a:pt x="19226" y="21237"/>
                  </a:lnTo>
                  <a:lnTo>
                    <a:pt x="19187" y="21216"/>
                  </a:lnTo>
                  <a:cubicBezTo>
                    <a:pt x="19127" y="21185"/>
                    <a:pt x="19054" y="21138"/>
                    <a:pt x="18999" y="21121"/>
                  </a:cubicBezTo>
                  <a:cubicBezTo>
                    <a:pt x="18996" y="21027"/>
                    <a:pt x="19004" y="20918"/>
                    <a:pt x="19010" y="20811"/>
                  </a:cubicBezTo>
                  <a:close/>
                  <a:moveTo>
                    <a:pt x="17665" y="21144"/>
                  </a:moveTo>
                  <a:cubicBezTo>
                    <a:pt x="17666" y="21216"/>
                    <a:pt x="17656" y="21288"/>
                    <a:pt x="17638" y="21350"/>
                  </a:cubicBezTo>
                  <a:lnTo>
                    <a:pt x="17634" y="21350"/>
                  </a:lnTo>
                  <a:cubicBezTo>
                    <a:pt x="17606" y="21356"/>
                    <a:pt x="17581" y="21362"/>
                    <a:pt x="17554" y="21381"/>
                  </a:cubicBezTo>
                  <a:lnTo>
                    <a:pt x="17545" y="21381"/>
                  </a:lnTo>
                  <a:cubicBezTo>
                    <a:pt x="17514" y="21331"/>
                    <a:pt x="17487" y="21271"/>
                    <a:pt x="17466" y="21200"/>
                  </a:cubicBezTo>
                  <a:lnTo>
                    <a:pt x="17496" y="21195"/>
                  </a:lnTo>
                  <a:cubicBezTo>
                    <a:pt x="17552" y="21174"/>
                    <a:pt x="17615" y="21155"/>
                    <a:pt x="17665" y="21144"/>
                  </a:cubicBezTo>
                  <a:close/>
                  <a:moveTo>
                    <a:pt x="18999" y="21236"/>
                  </a:moveTo>
                  <a:cubicBezTo>
                    <a:pt x="19050" y="21253"/>
                    <a:pt x="19114" y="21295"/>
                    <a:pt x="19170" y="21325"/>
                  </a:cubicBezTo>
                  <a:lnTo>
                    <a:pt x="19195" y="21339"/>
                  </a:lnTo>
                  <a:cubicBezTo>
                    <a:pt x="19173" y="21401"/>
                    <a:pt x="19147" y="21452"/>
                    <a:pt x="19115" y="21492"/>
                  </a:cubicBezTo>
                  <a:lnTo>
                    <a:pt x="19103" y="21494"/>
                  </a:lnTo>
                  <a:cubicBezTo>
                    <a:pt x="19077" y="21474"/>
                    <a:pt x="19047" y="21454"/>
                    <a:pt x="19020" y="21444"/>
                  </a:cubicBezTo>
                  <a:cubicBezTo>
                    <a:pt x="19004" y="21380"/>
                    <a:pt x="18998" y="21308"/>
                    <a:pt x="18999" y="21236"/>
                  </a:cubicBezTo>
                  <a:close/>
                </a:path>
              </a:pathLst>
            </a:custGeom>
            <a:solidFill>
              <a:srgbClr val="000000">
                <a:alpha val="20140"/>
              </a:srgbClr>
            </a:solidFill>
            <a:ln w="12700">
              <a:miter lim="400000"/>
            </a:ln>
          </p:spPr>
          <p:txBody>
            <a:bodyPr lIns="91437" tIns="91437" rIns="91437" bIns="91437" anchor="ctr"/>
            <a:lstStyle/>
            <a:p>
              <a:pPr algn="ctr" defTabSz="1828800">
                <a:defRPr sz="3600" b="0">
                  <a:latin typeface="Helvetica"/>
                  <a:ea typeface="Helvetica"/>
                  <a:cs typeface="Helvetica"/>
                  <a:sym typeface="Helvetica"/>
                </a:defRPr>
              </a:pPr>
              <a:endParaRPr sz="3600" dirty="0">
                <a:solidFill>
                  <a:prstClr val="black"/>
                </a:solidFill>
                <a:latin typeface="Helvetica"/>
                <a:ea typeface="Helvetica"/>
                <a:cs typeface="Helvetica"/>
                <a:sym typeface="Helvetica"/>
              </a:endParaRPr>
            </a:p>
          </p:txBody>
        </p:sp>
        <p:grpSp>
          <p:nvGrpSpPr>
            <p:cNvPr id="10" name="Group"/>
            <p:cNvGrpSpPr/>
            <p:nvPr/>
          </p:nvGrpSpPr>
          <p:grpSpPr>
            <a:xfrm>
              <a:off x="7762146" y="3758775"/>
              <a:ext cx="9593898" cy="6949525"/>
              <a:chOff x="0" y="0"/>
              <a:chExt cx="9593896" cy="6949524"/>
            </a:xfrm>
          </p:grpSpPr>
          <p:sp>
            <p:nvSpPr>
              <p:cNvPr id="12" name="Freeform 61"/>
              <p:cNvSpPr/>
              <p:nvPr/>
            </p:nvSpPr>
            <p:spPr>
              <a:xfrm>
                <a:off x="2881589" y="0"/>
                <a:ext cx="3830893" cy="14114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6249"/>
                    </a:moveTo>
                    <a:cubicBezTo>
                      <a:pt x="13336" y="16238"/>
                      <a:pt x="15824" y="18087"/>
                      <a:pt x="18004" y="21600"/>
                    </a:cubicBezTo>
                    <a:lnTo>
                      <a:pt x="21600" y="9519"/>
                    </a:lnTo>
                    <a:cubicBezTo>
                      <a:pt x="18900" y="3660"/>
                      <a:pt x="15299" y="0"/>
                      <a:pt x="10800" y="0"/>
                    </a:cubicBezTo>
                    <a:cubicBezTo>
                      <a:pt x="6301" y="0"/>
                      <a:pt x="2701" y="3660"/>
                      <a:pt x="0" y="9519"/>
                    </a:cubicBezTo>
                    <a:lnTo>
                      <a:pt x="3596" y="21600"/>
                    </a:lnTo>
                    <a:cubicBezTo>
                      <a:pt x="5776" y="18087"/>
                      <a:pt x="8265" y="16238"/>
                      <a:pt x="10800" y="162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00C5"/>
                  </a:gs>
                  <a:gs pos="100000">
                    <a:srgbClr val="9C00BD"/>
                  </a:gs>
                </a:gsLst>
                <a:lin ang="3174155" scaled="0"/>
              </a:gradFill>
              <a:ln w="50800" cap="flat">
                <a:solidFill>
                  <a:srgbClr val="FBD3FF"/>
                </a:solidFill>
                <a:prstDash val="solid"/>
                <a:miter lim="8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3200" dirty="0">
                  <a:solidFill>
                    <a:srgbClr val="FFFFFF"/>
                  </a:solidFill>
                  <a:sym typeface="Helvetica Neue Medium"/>
                </a:endParaRPr>
              </a:p>
            </p:txBody>
          </p:sp>
          <p:sp>
            <p:nvSpPr>
              <p:cNvPr id="13" name="Freeform 58"/>
              <p:cNvSpPr/>
              <p:nvPr/>
            </p:nvSpPr>
            <p:spPr>
              <a:xfrm>
                <a:off x="0" y="3763650"/>
                <a:ext cx="4218704" cy="31858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764" y="0"/>
                    </a:moveTo>
                    <a:lnTo>
                      <a:pt x="9712" y="838"/>
                    </a:lnTo>
                    <a:lnTo>
                      <a:pt x="0" y="4806"/>
                    </a:lnTo>
                    <a:cubicBezTo>
                      <a:pt x="1364" y="11309"/>
                      <a:pt x="4091" y="17261"/>
                      <a:pt x="8182" y="21600"/>
                    </a:cubicBezTo>
                    <a:lnTo>
                      <a:pt x="13993" y="12084"/>
                    </a:lnTo>
                    <a:cubicBezTo>
                      <a:pt x="16158" y="13888"/>
                      <a:pt x="18721" y="15001"/>
                      <a:pt x="21600" y="15218"/>
                    </a:cubicBezTo>
                    <a:cubicBezTo>
                      <a:pt x="16173" y="13512"/>
                      <a:pt x="12199" y="7362"/>
                      <a:pt x="11764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3FF00"/>
                  </a:gs>
                  <a:gs pos="100000">
                    <a:srgbClr val="54B005"/>
                  </a:gs>
                </a:gsLst>
                <a:lin ang="3174155" scaled="0"/>
              </a:gradFill>
              <a:ln w="50800" cap="flat">
                <a:solidFill>
                  <a:srgbClr val="EDFFA1"/>
                </a:solidFill>
                <a:prstDash val="solid"/>
                <a:miter lim="8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3200" dirty="0">
                  <a:solidFill>
                    <a:srgbClr val="FFFFFF"/>
                  </a:solidFill>
                  <a:sym typeface="Helvetica Neue Medium"/>
                </a:endParaRPr>
              </a:p>
            </p:txBody>
          </p:sp>
          <p:sp>
            <p:nvSpPr>
              <p:cNvPr id="14" name="Freeform 59"/>
              <p:cNvSpPr/>
              <p:nvPr/>
            </p:nvSpPr>
            <p:spPr>
              <a:xfrm>
                <a:off x="467704" y="1712018"/>
                <a:ext cx="2153547" cy="25612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37" h="21600" extrusionOk="0">
                    <a:moveTo>
                      <a:pt x="17801" y="15654"/>
                    </a:moveTo>
                    <a:cubicBezTo>
                      <a:pt x="17795" y="11968"/>
                      <a:pt x="18910" y="8345"/>
                      <a:pt x="21037" y="5148"/>
                    </a:cubicBezTo>
                    <a:lnTo>
                      <a:pt x="16229" y="3869"/>
                    </a:lnTo>
                    <a:lnTo>
                      <a:pt x="1690" y="0"/>
                    </a:lnTo>
                    <a:cubicBezTo>
                      <a:pt x="-563" y="7069"/>
                      <a:pt x="-563" y="14531"/>
                      <a:pt x="1690" y="21600"/>
                    </a:cubicBezTo>
                    <a:lnTo>
                      <a:pt x="17878" y="17295"/>
                    </a:lnTo>
                    <a:cubicBezTo>
                      <a:pt x="17828" y="16754"/>
                      <a:pt x="17802" y="16207"/>
                      <a:pt x="17801" y="1565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500"/>
                  </a:gs>
                  <a:gs pos="100000">
                    <a:srgbClr val="FF7E00"/>
                  </a:gs>
                </a:gsLst>
                <a:lin ang="3174155" scaled="0"/>
              </a:gradFill>
              <a:ln w="50800" cap="flat">
                <a:solidFill>
                  <a:srgbClr val="FEEDB6"/>
                </a:solidFill>
                <a:prstDash val="solid"/>
                <a:miter lim="8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3200" dirty="0">
                  <a:solidFill>
                    <a:srgbClr val="FFFFFF"/>
                  </a:solidFill>
                  <a:sym typeface="Helvetica Neue Medium"/>
                </a:endParaRPr>
              </a:p>
            </p:txBody>
          </p:sp>
          <p:sp>
            <p:nvSpPr>
              <p:cNvPr id="15" name="Freeform 60"/>
              <p:cNvSpPr/>
              <p:nvPr/>
            </p:nvSpPr>
            <p:spPr>
              <a:xfrm>
                <a:off x="1283149" y="94942"/>
                <a:ext cx="2235704" cy="22273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2770"/>
                    </a:moveTo>
                    <a:lnTo>
                      <a:pt x="11311" y="0"/>
                    </a:lnTo>
                    <a:cubicBezTo>
                      <a:pt x="5656" y="4540"/>
                      <a:pt x="1885" y="10783"/>
                      <a:pt x="0" y="17596"/>
                    </a:cubicBezTo>
                    <a:lnTo>
                      <a:pt x="12934" y="21600"/>
                    </a:lnTo>
                    <a:cubicBezTo>
                      <a:pt x="15019" y="17958"/>
                      <a:pt x="18003" y="14917"/>
                      <a:pt x="21600" y="1277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A200"/>
                  </a:gs>
                  <a:gs pos="100000">
                    <a:srgbClr val="FF3320"/>
                  </a:gs>
                </a:gsLst>
                <a:lin ang="3174155" scaled="0"/>
              </a:gradFill>
              <a:ln w="50800" cap="flat">
                <a:solidFill>
                  <a:srgbClr val="FFD198"/>
                </a:solidFill>
                <a:prstDash val="solid"/>
                <a:miter lim="8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3200" dirty="0">
                  <a:solidFill>
                    <a:srgbClr val="FFFFFF"/>
                  </a:solidFill>
                  <a:sym typeface="Helvetica Neue Medium"/>
                </a:endParaRPr>
              </a:p>
            </p:txBody>
          </p:sp>
          <p:sp>
            <p:nvSpPr>
              <p:cNvPr id="16" name="Freeform 62"/>
              <p:cNvSpPr/>
              <p:nvPr/>
            </p:nvSpPr>
            <p:spPr>
              <a:xfrm>
                <a:off x="6075542" y="94455"/>
                <a:ext cx="2235695" cy="22273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667" y="21600"/>
                    </a:moveTo>
                    <a:lnTo>
                      <a:pt x="21600" y="17596"/>
                    </a:lnTo>
                    <a:cubicBezTo>
                      <a:pt x="19715" y="10783"/>
                      <a:pt x="15944" y="4540"/>
                      <a:pt x="10289" y="0"/>
                    </a:cubicBezTo>
                    <a:lnTo>
                      <a:pt x="0" y="12770"/>
                    </a:lnTo>
                    <a:cubicBezTo>
                      <a:pt x="3597" y="14917"/>
                      <a:pt x="6582" y="17958"/>
                      <a:pt x="8667" y="216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A200"/>
                  </a:gs>
                  <a:gs pos="100000">
                    <a:srgbClr val="FF3320"/>
                  </a:gs>
                </a:gsLst>
                <a:lin ang="3174155" scaled="0"/>
              </a:gradFill>
              <a:ln w="50800" cap="flat">
                <a:solidFill>
                  <a:srgbClr val="FFD198"/>
                </a:solidFill>
                <a:prstDash val="solid"/>
                <a:miter lim="8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3200" dirty="0">
                  <a:solidFill>
                    <a:srgbClr val="FFFFFF"/>
                  </a:solidFill>
                  <a:sym typeface="Helvetica Neue Medium"/>
                </a:endParaRPr>
              </a:p>
            </p:txBody>
          </p:sp>
          <p:sp>
            <p:nvSpPr>
              <p:cNvPr id="17" name="Freeform 63"/>
              <p:cNvSpPr/>
              <p:nvPr/>
            </p:nvSpPr>
            <p:spPr>
              <a:xfrm>
                <a:off x="6972975" y="1712018"/>
                <a:ext cx="2153607" cy="25617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36" h="21600" extrusionOk="0">
                    <a:moveTo>
                      <a:pt x="19344" y="0"/>
                    </a:moveTo>
                    <a:lnTo>
                      <a:pt x="4806" y="3868"/>
                    </a:lnTo>
                    <a:lnTo>
                      <a:pt x="0" y="5147"/>
                    </a:lnTo>
                    <a:cubicBezTo>
                      <a:pt x="2125" y="8344"/>
                      <a:pt x="3240" y="11966"/>
                      <a:pt x="3234" y="15651"/>
                    </a:cubicBezTo>
                    <a:cubicBezTo>
                      <a:pt x="3234" y="16199"/>
                      <a:pt x="3209" y="16748"/>
                      <a:pt x="3161" y="17296"/>
                    </a:cubicBezTo>
                    <a:lnTo>
                      <a:pt x="19347" y="21600"/>
                    </a:lnTo>
                    <a:cubicBezTo>
                      <a:pt x="21600" y="14531"/>
                      <a:pt x="21599" y="7068"/>
                      <a:pt x="19344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500"/>
                  </a:gs>
                  <a:gs pos="100000">
                    <a:srgbClr val="FF7E00"/>
                  </a:gs>
                </a:gsLst>
                <a:lin ang="3174155" scaled="0"/>
              </a:gradFill>
              <a:ln w="50800" cap="flat">
                <a:solidFill>
                  <a:srgbClr val="FEEDB6"/>
                </a:solidFill>
                <a:prstDash val="solid"/>
                <a:miter lim="8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3200" dirty="0">
                  <a:solidFill>
                    <a:srgbClr val="FFFFFF"/>
                  </a:solidFill>
                  <a:sym typeface="Helvetica Neue Medium"/>
                </a:endParaRPr>
              </a:p>
            </p:txBody>
          </p:sp>
          <p:sp>
            <p:nvSpPr>
              <p:cNvPr id="18" name="Freeform 64"/>
              <p:cNvSpPr/>
              <p:nvPr/>
            </p:nvSpPr>
            <p:spPr>
              <a:xfrm>
                <a:off x="5375352" y="3763650"/>
                <a:ext cx="4218545" cy="31849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889" y="838"/>
                    </a:moveTo>
                    <a:lnTo>
                      <a:pt x="9837" y="0"/>
                    </a:lnTo>
                    <a:cubicBezTo>
                      <a:pt x="9400" y="7362"/>
                      <a:pt x="5426" y="13509"/>
                      <a:pt x="0" y="15215"/>
                    </a:cubicBezTo>
                    <a:cubicBezTo>
                      <a:pt x="2879" y="14995"/>
                      <a:pt x="5441" y="13885"/>
                      <a:pt x="7607" y="12081"/>
                    </a:cubicBezTo>
                    <a:lnTo>
                      <a:pt x="13419" y="21600"/>
                    </a:lnTo>
                    <a:cubicBezTo>
                      <a:pt x="17509" y="17263"/>
                      <a:pt x="20236" y="11303"/>
                      <a:pt x="21600" y="48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3FF00"/>
                  </a:gs>
                  <a:gs pos="100000">
                    <a:srgbClr val="54B005"/>
                  </a:gs>
                </a:gsLst>
                <a:lin ang="3174155" scaled="0"/>
              </a:gradFill>
              <a:ln w="50800" cap="flat">
                <a:solidFill>
                  <a:srgbClr val="EDFFA1"/>
                </a:solidFill>
                <a:prstDash val="solid"/>
                <a:miter lim="8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3200" dirty="0">
                  <a:solidFill>
                    <a:srgbClr val="FFFFFF"/>
                  </a:solidFill>
                  <a:sym typeface="Helvetica Neue Medium"/>
                </a:endParaRPr>
              </a:p>
            </p:txBody>
          </p:sp>
          <p:sp>
            <p:nvSpPr>
              <p:cNvPr id="19" name="Freeform 65"/>
              <p:cNvSpPr/>
              <p:nvPr/>
            </p:nvSpPr>
            <p:spPr>
              <a:xfrm>
                <a:off x="2522708" y="1294378"/>
                <a:ext cx="4548807" cy="4547882"/>
              </a:xfrm>
              <a:prstGeom prst="ellipse">
                <a:avLst/>
              </a:prstGeom>
              <a:gradFill flip="none" rotWithShape="1">
                <a:gsLst>
                  <a:gs pos="22846">
                    <a:srgbClr val="FFFFFF"/>
                  </a:gs>
                  <a:gs pos="63322">
                    <a:srgbClr val="E6EAEB"/>
                  </a:gs>
                  <a:gs pos="99960">
                    <a:srgbClr val="CDD5D8"/>
                  </a:gs>
                </a:gsLst>
                <a:lin ang="3940222" scaled="0"/>
              </a:gradFill>
              <a:ln w="25400" cap="flat">
                <a:solidFill>
                  <a:srgbClr val="FFFFFF"/>
                </a:solidFill>
                <a:prstDash val="solid"/>
                <a:miter lim="400000"/>
              </a:ln>
              <a:effectLst>
                <a:outerShdw blurRad="304800" dist="177800" dir="2315233" rotWithShape="0">
                  <a:srgbClr val="000000">
                    <a:alpha val="38297"/>
                  </a:srgbClr>
                </a:outerShdw>
              </a:effectLst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 defTabSz="1828800">
                  <a:defRPr sz="3600" b="0">
                    <a:solidFill>
                      <a:srgbClr val="FFFFFF"/>
                    </a:solidFill>
                    <a:latin typeface="Avenir Next Regular"/>
                    <a:ea typeface="Avenir Next Regular"/>
                    <a:cs typeface="Avenir Next Regular"/>
                    <a:sym typeface="Avenir Next Regular"/>
                  </a:defRPr>
                </a:pPr>
                <a:endParaRPr sz="3600" dirty="0">
                  <a:solidFill>
                    <a:srgbClr val="FFFFFF"/>
                  </a:solidFill>
                  <a:latin typeface="Avenir Next Regular"/>
                  <a:ea typeface="Avenir Next Regular"/>
                  <a:cs typeface="Avenir Next Regular"/>
                  <a:sym typeface="Avenir Next Regular"/>
                </a:endParaRPr>
              </a:p>
            </p:txBody>
          </p:sp>
        </p:grpSp>
        <p:pic>
          <p:nvPicPr>
            <p:cNvPr id="11" name="TinyPPT_8.png" descr="TinyPPT_8.png"/>
            <p:cNvPicPr>
              <a:picLocks/>
            </p:cNvPicPr>
            <p:nvPr/>
          </p:nvPicPr>
          <p:blipFill>
            <a:blip r:embed="rId2">
              <a:alphaModFix amt="71396"/>
            </a:blip>
            <a:srcRect/>
            <a:stretch>
              <a:fillRect/>
            </a:stretch>
          </p:blipFill>
          <p:spPr>
            <a:xfrm>
              <a:off x="8051680" y="11022693"/>
              <a:ext cx="9454947" cy="716540"/>
            </a:xfrm>
            <a:prstGeom prst="rect">
              <a:avLst/>
            </a:prstGeom>
            <a:ln w="12700">
              <a:miter lim="400000"/>
            </a:ln>
          </p:spPr>
        </p:pic>
      </p:grpSp>
      <p:sp>
        <p:nvSpPr>
          <p:cNvPr id="20" name="Прямоугольник 19"/>
          <p:cNvSpPr/>
          <p:nvPr/>
        </p:nvSpPr>
        <p:spPr>
          <a:xfrm>
            <a:off x="1826547" y="3522779"/>
            <a:ext cx="204492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zh-CN" sz="2400" b="1" kern="0" dirty="0">
                <a:solidFill>
                  <a:srgbClr val="44546A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Всего </a:t>
            </a:r>
          </a:p>
          <a:p>
            <a:pPr algn="ctr">
              <a:defRPr/>
            </a:pPr>
            <a:r>
              <a:rPr lang="ru-RU" altLang="zh-CN" sz="2400" b="1" kern="0" dirty="0">
                <a:solidFill>
                  <a:srgbClr val="44546A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расходов</a:t>
            </a:r>
          </a:p>
          <a:p>
            <a:pPr algn="ctr">
              <a:defRPr/>
            </a:pPr>
            <a:endParaRPr lang="ru-RU" altLang="zh-CN" sz="1000" b="1" kern="0" dirty="0">
              <a:solidFill>
                <a:srgbClr val="44546A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altLang="zh-CN" sz="2800" b="1" kern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1 446 412,6</a:t>
            </a:r>
          </a:p>
          <a:p>
            <a:pPr algn="ctr">
              <a:defRPr/>
            </a:pPr>
            <a:endParaRPr lang="ru-RU" altLang="zh-CN" sz="2400" b="1" kern="0" dirty="0">
              <a:solidFill>
                <a:srgbClr val="44546A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 Box 21"/>
          <p:cNvSpPr txBox="1">
            <a:spLocks noChangeArrowheads="1"/>
          </p:cNvSpPr>
          <p:nvPr/>
        </p:nvSpPr>
        <p:spPr bwMode="black">
          <a:xfrm>
            <a:off x="4835168" y="4831547"/>
            <a:ext cx="409670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altLang="zh-CN" sz="2400" b="1" i="1" kern="0" dirty="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Непрограммные расходы</a:t>
            </a:r>
          </a:p>
        </p:txBody>
      </p:sp>
      <p:sp>
        <p:nvSpPr>
          <p:cNvPr id="22" name="Text Box 25"/>
          <p:cNvSpPr txBox="1">
            <a:spLocks noChangeArrowheads="1"/>
          </p:cNvSpPr>
          <p:nvPr/>
        </p:nvSpPr>
        <p:spPr bwMode="white">
          <a:xfrm>
            <a:off x="6206345" y="5380971"/>
            <a:ext cx="1289015" cy="469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33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altLang="zh-CN" sz="2400" b="1" kern="0" dirty="0">
                <a:solidFill>
                  <a:srgbClr val="C00000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7 106,4</a:t>
            </a:r>
            <a:endParaRPr lang="en-US" altLang="zh-CN" sz="2400" b="1" kern="0" dirty="0">
              <a:solidFill>
                <a:srgbClr val="C00000"/>
              </a:solidFill>
              <a:latin typeface="Times New Roman" pitchFamily="18" charset="0"/>
              <a:ea typeface="宋体" charset="-122"/>
              <a:cs typeface="Times New Roman" pitchFamily="18" charset="0"/>
            </a:endParaRPr>
          </a:p>
        </p:txBody>
      </p:sp>
      <p:sp>
        <p:nvSpPr>
          <p:cNvPr id="23" name="Text Box 20"/>
          <p:cNvSpPr txBox="1">
            <a:spLocks noChangeArrowheads="1"/>
          </p:cNvSpPr>
          <p:nvPr/>
        </p:nvSpPr>
        <p:spPr bwMode="black">
          <a:xfrm>
            <a:off x="4659626" y="3635097"/>
            <a:ext cx="409670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altLang="zh-CN" sz="2400" b="1" i="1" kern="0" dirty="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Программные расходы</a:t>
            </a:r>
          </a:p>
        </p:txBody>
      </p:sp>
      <p:sp>
        <p:nvSpPr>
          <p:cNvPr id="24" name="Text Box 24"/>
          <p:cNvSpPr txBox="1">
            <a:spLocks noChangeArrowheads="1"/>
          </p:cNvSpPr>
          <p:nvPr/>
        </p:nvSpPr>
        <p:spPr bwMode="white">
          <a:xfrm>
            <a:off x="5836374" y="4085004"/>
            <a:ext cx="174321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33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altLang="zh-CN" sz="2400" b="1" kern="0" dirty="0">
                <a:solidFill>
                  <a:srgbClr val="C00000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1 439 306,2</a:t>
            </a:r>
            <a:endParaRPr lang="en-US" altLang="zh-CN" sz="2400" b="1" kern="0" dirty="0">
              <a:solidFill>
                <a:srgbClr val="C00000"/>
              </a:solidFill>
              <a:latin typeface="Times New Roman" pitchFamily="18" charset="0"/>
              <a:ea typeface="宋体" charset="-122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915565" y="3925404"/>
            <a:ext cx="10060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99,5%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976558" y="4989006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0,5% </a:t>
            </a:r>
          </a:p>
        </p:txBody>
      </p:sp>
      <p:grpSp>
        <p:nvGrpSpPr>
          <p:cNvPr id="27" name="Группа 26"/>
          <p:cNvGrpSpPr/>
          <p:nvPr/>
        </p:nvGrpSpPr>
        <p:grpSpPr>
          <a:xfrm>
            <a:off x="6334125" y="1123659"/>
            <a:ext cx="2340307" cy="2219616"/>
            <a:chOff x="5991225" y="961734"/>
            <a:chExt cx="2340307" cy="2219616"/>
          </a:xfrm>
        </p:grpSpPr>
        <p:sp>
          <p:nvSpPr>
            <p:cNvPr id="28" name="Freeform 65"/>
            <p:cNvSpPr/>
            <p:nvPr/>
          </p:nvSpPr>
          <p:spPr>
            <a:xfrm>
              <a:off x="5991225" y="961734"/>
              <a:ext cx="2340307" cy="2219616"/>
            </a:xfrm>
            <a:prstGeom prst="ellipse">
              <a:avLst/>
            </a:prstGeom>
            <a:gradFill flip="none" rotWithShape="1">
              <a:gsLst>
                <a:gs pos="22846">
                  <a:srgbClr val="FFFFFF">
                    <a:alpha val="52000"/>
                  </a:srgbClr>
                </a:gs>
                <a:gs pos="63322">
                  <a:srgbClr val="E6EAEB"/>
                </a:gs>
                <a:gs pos="99960">
                  <a:srgbClr val="CDD5D8"/>
                </a:gs>
              </a:gsLst>
              <a:lin ang="3940222" scaled="0"/>
            </a:gradFill>
            <a:ln w="25400" cap="flat">
              <a:solidFill>
                <a:srgbClr val="FFFFFF"/>
              </a:solidFill>
              <a:prstDash val="solid"/>
              <a:miter lim="400000"/>
            </a:ln>
            <a:effectLst>
              <a:outerShdw blurRad="304800" dist="177800" dir="2315233" rotWithShape="0">
                <a:srgbClr val="000000">
                  <a:alpha val="38297"/>
                </a:srgbClr>
              </a:outerShdw>
            </a:effectLst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 defTabSz="1828800">
                <a:defRPr sz="3600" b="0">
                  <a:solidFill>
                    <a:srgbClr val="FFFFFF"/>
                  </a:solidFill>
                  <a:latin typeface="Avenir Next Regular"/>
                  <a:ea typeface="Avenir Next Regular"/>
                  <a:cs typeface="Avenir Next Regular"/>
                  <a:sym typeface="Avenir Next Regular"/>
                </a:defRPr>
              </a:pPr>
              <a:endParaRPr sz="3600" dirty="0">
                <a:solidFill>
                  <a:srgbClr val="FFFFFF"/>
                </a:solidFill>
                <a:latin typeface="Avenir Next Regular"/>
                <a:ea typeface="Avenir Next Regular"/>
                <a:cs typeface="Avenir Next Regular"/>
                <a:sym typeface="Avenir Next Regular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6121907" y="1379044"/>
              <a:ext cx="2176237" cy="13849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44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19</a:t>
              </a:r>
            </a:p>
            <a:p>
              <a:pPr algn="ctr"/>
              <a:r>
                <a:rPr lang="ru-RU" sz="20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муниципальных </a:t>
              </a:r>
            </a:p>
            <a:p>
              <a:pPr algn="ctr"/>
              <a:r>
                <a:rPr lang="ru-RU" sz="20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программ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1888781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35719" y="-48711"/>
            <a:ext cx="7439024" cy="890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 на реализацию муниципальных программ</a:t>
            </a:r>
          </a:p>
        </p:txBody>
      </p:sp>
      <p:sp>
        <p:nvSpPr>
          <p:cNvPr id="5" name="Oval 13"/>
          <p:cNvSpPr>
            <a:spLocks noChangeArrowheads="1"/>
          </p:cNvSpPr>
          <p:nvPr/>
        </p:nvSpPr>
        <p:spPr bwMode="auto">
          <a:xfrm>
            <a:off x="8191500" y="6519863"/>
            <a:ext cx="790575" cy="288925"/>
          </a:xfrm>
          <a:prstGeom prst="ellipse">
            <a:avLst/>
          </a:prstGeom>
          <a:solidFill>
            <a:sysClr val="window" lastClr="FFFFFF"/>
          </a:solidFill>
          <a:ln w="25400">
            <a:solidFill>
              <a:srgbClr val="00206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 kern="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28</a:t>
            </a:r>
            <a:endParaRPr lang="ru-RU" b="1" kern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pSp>
        <p:nvGrpSpPr>
          <p:cNvPr id="89" name="Группа 88"/>
          <p:cNvGrpSpPr/>
          <p:nvPr/>
        </p:nvGrpSpPr>
        <p:grpSpPr>
          <a:xfrm>
            <a:off x="693378" y="1268760"/>
            <a:ext cx="8194087" cy="5103718"/>
            <a:chOff x="693378" y="1268760"/>
            <a:chExt cx="8194087" cy="5103718"/>
          </a:xfrm>
        </p:grpSpPr>
        <p:graphicFrame>
          <p:nvGraphicFramePr>
            <p:cNvPr id="90" name="Диаграмма 89">
              <a:extLst>
                <a:ext uri="{FF2B5EF4-FFF2-40B4-BE49-F238E27FC236}">
                  <a16:creationId xmlns="" xmlns:a16="http://schemas.microsoft.com/office/drawing/2014/main" id="{3F591795-1243-F974-701A-6B36DE4D54B7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19985488"/>
                </p:ext>
              </p:extLst>
            </p:nvPr>
          </p:nvGraphicFramePr>
          <p:xfrm>
            <a:off x="693378" y="1268760"/>
            <a:ext cx="8194087" cy="466344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91" name="Прямоугольник 90">
              <a:extLst>
                <a:ext uri="{FF2B5EF4-FFF2-40B4-BE49-F238E27FC236}">
                  <a16:creationId xmlns="" xmlns:a16="http://schemas.microsoft.com/office/drawing/2014/main" id="{0096259C-12C6-ED25-95DC-2EABD7A7FE95}"/>
                </a:ext>
              </a:extLst>
            </p:cNvPr>
            <p:cNvSpPr/>
            <p:nvPr/>
          </p:nvSpPr>
          <p:spPr>
            <a:xfrm>
              <a:off x="2134369" y="5977603"/>
              <a:ext cx="360040" cy="283431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50800" dist="25400" dir="5400000" rotWithShape="0">
                <a:srgbClr val="000000">
                  <a:alpha val="38000"/>
                </a:srgbClr>
              </a:outerShdw>
            </a:effectLst>
            <a:scene3d>
              <a:camera prst="orthographicFront">
                <a:rot lat="0" lon="0" rev="0"/>
              </a:camera>
              <a:lightRig rig="flat" dir="tl">
                <a:rot lat="0" lon="0" rev="6360000"/>
              </a:lightRig>
            </a:scene3d>
            <a:sp3d contourW="19050" prstMaterial="flat">
              <a:bevelT w="63500" h="63500"/>
              <a:contourClr>
                <a:srgbClr val="72A376">
                  <a:shade val="25000"/>
                  <a:satMod val="180000"/>
                </a:srgbClr>
              </a:contourClr>
            </a:sp3d>
          </p:spPr>
          <p:txBody>
            <a:bodyPr rtlCol="0" anchor="ctr"/>
            <a:lstStyle/>
            <a:p>
              <a:pPr algn="ctr">
                <a:defRPr/>
              </a:pPr>
              <a:endParaRPr lang="ru-RU" kern="0" dirty="0">
                <a:solidFill>
                  <a:prstClr val="white"/>
                </a:solidFill>
                <a:latin typeface="Candara"/>
              </a:endParaRPr>
            </a:p>
          </p:txBody>
        </p:sp>
        <p:sp>
          <p:nvSpPr>
            <p:cNvPr id="92" name="TextBox 91">
              <a:extLst>
                <a:ext uri="{FF2B5EF4-FFF2-40B4-BE49-F238E27FC236}">
                  <a16:creationId xmlns="" xmlns:a16="http://schemas.microsoft.com/office/drawing/2014/main" id="{6B2B69FC-191C-1358-C50D-9FE0C1ADD754}"/>
                </a:ext>
              </a:extLst>
            </p:cNvPr>
            <p:cNvSpPr txBox="1"/>
            <p:nvPr/>
          </p:nvSpPr>
          <p:spPr>
            <a:xfrm>
              <a:off x="2637545" y="5888487"/>
              <a:ext cx="24857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ru-RU" sz="1200" kern="0" dirty="0">
                  <a:solidFill>
                    <a:prstClr val="black"/>
                  </a:solidFill>
                  <a:latin typeface="Bookman Old Style" pitchFamily="18" charset="0"/>
                </a:rPr>
                <a:t>Расходы на муниципальные программы, тыс.рублей</a:t>
              </a:r>
            </a:p>
          </p:txBody>
        </p:sp>
        <p:cxnSp>
          <p:nvCxnSpPr>
            <p:cNvPr id="93" name="Прямая соединительная линия 92">
              <a:extLst>
                <a:ext uri="{FF2B5EF4-FFF2-40B4-BE49-F238E27FC236}">
                  <a16:creationId xmlns="" xmlns:a16="http://schemas.microsoft.com/office/drawing/2014/main" id="{FE300FAB-95CD-B268-0684-BBDEF1F7C473}"/>
                </a:ext>
              </a:extLst>
            </p:cNvPr>
            <p:cNvCxnSpPr/>
            <p:nvPr/>
          </p:nvCxnSpPr>
          <p:spPr>
            <a:xfrm>
              <a:off x="5730077" y="6141646"/>
              <a:ext cx="792088" cy="0"/>
            </a:xfrm>
            <a:prstGeom prst="line">
              <a:avLst/>
            </a:prstGeom>
            <a:noFill/>
            <a:ln w="76200" cap="flat" cmpd="sng" algn="ctr">
              <a:solidFill>
                <a:srgbClr val="FF3300"/>
              </a:solidFill>
              <a:prstDash val="solid"/>
            </a:ln>
            <a:effectLst/>
          </p:spPr>
        </p:cxnSp>
        <p:sp>
          <p:nvSpPr>
            <p:cNvPr id="94" name="TextBox 93">
              <a:extLst>
                <a:ext uri="{FF2B5EF4-FFF2-40B4-BE49-F238E27FC236}">
                  <a16:creationId xmlns="" xmlns:a16="http://schemas.microsoft.com/office/drawing/2014/main" id="{D2F96F1D-F9A7-E547-6F96-22F15A309FCC}"/>
                </a:ext>
              </a:extLst>
            </p:cNvPr>
            <p:cNvSpPr txBox="1"/>
            <p:nvPr/>
          </p:nvSpPr>
          <p:spPr>
            <a:xfrm>
              <a:off x="6562625" y="5910813"/>
              <a:ext cx="17282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ru-RU" sz="1200" kern="0" dirty="0">
                  <a:solidFill>
                    <a:prstClr val="black"/>
                  </a:solidFill>
                  <a:latin typeface="Bookman Old Style" pitchFamily="18" charset="0"/>
                </a:rPr>
                <a:t>Удельный вес в общих расходах, %</a:t>
              </a:r>
            </a:p>
          </p:txBody>
        </p:sp>
        <p:graphicFrame>
          <p:nvGraphicFramePr>
            <p:cNvPr id="95" name="Диаграмма 94">
              <a:extLst>
                <a:ext uri="{FF2B5EF4-FFF2-40B4-BE49-F238E27FC236}">
                  <a16:creationId xmlns="" xmlns:a16="http://schemas.microsoft.com/office/drawing/2014/main" id="{DB0B7B79-9B6B-D274-8DD7-5CB3225C3632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863204176"/>
                </p:ext>
              </p:extLst>
            </p:nvPr>
          </p:nvGraphicFramePr>
          <p:xfrm>
            <a:off x="981361" y="1268760"/>
            <a:ext cx="7309506" cy="172819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96" name="Овал 95">
              <a:extLst>
                <a:ext uri="{FF2B5EF4-FFF2-40B4-BE49-F238E27FC236}">
                  <a16:creationId xmlns="" xmlns:a16="http://schemas.microsoft.com/office/drawing/2014/main" id="{A6BA6FFF-59FC-B28F-DBCC-057BD7F69D7E}"/>
                </a:ext>
              </a:extLst>
            </p:cNvPr>
            <p:cNvSpPr/>
            <p:nvPr/>
          </p:nvSpPr>
          <p:spPr>
            <a:xfrm>
              <a:off x="5978293" y="5986190"/>
              <a:ext cx="295656" cy="283431"/>
            </a:xfrm>
            <a:prstGeom prst="ellipse">
              <a:avLst/>
            </a:prstGeom>
            <a:solidFill>
              <a:srgbClr val="FF0000"/>
            </a:solidFill>
            <a:ln w="15875" cap="flat" cmpd="sng" algn="ctr">
              <a:noFill/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kern="0" dirty="0">
                <a:solidFill>
                  <a:prstClr val="white"/>
                </a:solidFill>
                <a:latin typeface="Candar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2706663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20432" y="828725"/>
            <a:ext cx="9102385" cy="5913388"/>
            <a:chOff x="41615" y="899988"/>
            <a:chExt cx="9102385" cy="5913388"/>
          </a:xfrm>
        </p:grpSpPr>
        <p:grpSp>
          <p:nvGrpSpPr>
            <p:cNvPr id="7" name="Группа 6"/>
            <p:cNvGrpSpPr/>
            <p:nvPr/>
          </p:nvGrpSpPr>
          <p:grpSpPr>
            <a:xfrm>
              <a:off x="470079" y="1577611"/>
              <a:ext cx="3729445" cy="450587"/>
              <a:chOff x="470079" y="1577611"/>
              <a:chExt cx="3729445" cy="450587"/>
            </a:xfrm>
          </p:grpSpPr>
          <p:sp>
            <p:nvSpPr>
              <p:cNvPr id="86" name="Rectangle"/>
              <p:cNvSpPr/>
              <p:nvPr/>
            </p:nvSpPr>
            <p:spPr>
              <a:xfrm>
                <a:off x="2805492" y="1577611"/>
                <a:ext cx="1394032" cy="446481"/>
              </a:xfrm>
              <a:prstGeom prst="rect">
                <a:avLst/>
              </a:prstGeom>
              <a:gradFill>
                <a:gsLst>
                  <a:gs pos="885">
                    <a:srgbClr val="FFFFFF"/>
                  </a:gs>
                  <a:gs pos="45158">
                    <a:srgbClr val="F5F5F5"/>
                  </a:gs>
                  <a:gs pos="85876">
                    <a:srgbClr val="EBEBEB"/>
                  </a:gs>
                  <a:gs pos="90667">
                    <a:srgbClr val="F5F5F5"/>
                  </a:gs>
                  <a:gs pos="92087">
                    <a:srgbClr val="FFFFFF"/>
                  </a:gs>
                  <a:gs pos="97622">
                    <a:srgbClr val="EBEBEB"/>
                  </a:gs>
                </a:gsLst>
                <a:lin ang="10800000"/>
              </a:gradFill>
              <a:ln w="12700">
                <a:miter lim="400000"/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spPr>
            <p:txBody>
              <a:bodyPr lIns="45718" tIns="45718" rIns="45718" bIns="45718" anchor="ctr"/>
              <a:lstStyle/>
              <a:p>
                <a:pPr algn="ctr"/>
                <a:endParaRPr kern="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87" name="Rectangle"/>
              <p:cNvSpPr/>
              <p:nvPr/>
            </p:nvSpPr>
            <p:spPr>
              <a:xfrm>
                <a:off x="1630240" y="1577611"/>
                <a:ext cx="1154473" cy="450586"/>
              </a:xfrm>
              <a:prstGeom prst="rect">
                <a:avLst/>
              </a:prstGeom>
              <a:gradFill>
                <a:gsLst>
                  <a:gs pos="885">
                    <a:srgbClr val="FFFFFF"/>
                  </a:gs>
                  <a:gs pos="45158">
                    <a:srgbClr val="F5F5F5"/>
                  </a:gs>
                  <a:gs pos="85876">
                    <a:srgbClr val="EBEBEB"/>
                  </a:gs>
                  <a:gs pos="90667">
                    <a:srgbClr val="F5F5F5"/>
                  </a:gs>
                  <a:gs pos="92087">
                    <a:srgbClr val="FFFFFF"/>
                  </a:gs>
                  <a:gs pos="97622">
                    <a:srgbClr val="EBEBEB"/>
                  </a:gs>
                </a:gsLst>
                <a:lin ang="10800000"/>
              </a:gradFill>
              <a:ln w="12700">
                <a:miter lim="400000"/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spPr>
            <p:txBody>
              <a:bodyPr lIns="45718" tIns="45718" rIns="45718" bIns="45718" anchor="ctr"/>
              <a:lstStyle/>
              <a:p>
                <a:pPr algn="ctr"/>
                <a:endParaRPr kern="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88" name="Rectangle"/>
              <p:cNvSpPr/>
              <p:nvPr/>
            </p:nvSpPr>
            <p:spPr>
              <a:xfrm>
                <a:off x="470079" y="1577611"/>
                <a:ext cx="1154473" cy="450587"/>
              </a:xfrm>
              <a:prstGeom prst="rect">
                <a:avLst/>
              </a:prstGeom>
              <a:gradFill>
                <a:gsLst>
                  <a:gs pos="885">
                    <a:srgbClr val="FFFFFF"/>
                  </a:gs>
                  <a:gs pos="45158">
                    <a:srgbClr val="F5F5F5"/>
                  </a:gs>
                  <a:gs pos="85876">
                    <a:srgbClr val="EBEBEB"/>
                  </a:gs>
                  <a:gs pos="90667">
                    <a:srgbClr val="F5F5F5"/>
                  </a:gs>
                  <a:gs pos="92087">
                    <a:srgbClr val="FFFFFF"/>
                  </a:gs>
                  <a:gs pos="97622">
                    <a:srgbClr val="EBEBEB"/>
                  </a:gs>
                </a:gsLst>
                <a:lin ang="10800000"/>
              </a:gradFill>
              <a:ln w="12700">
                <a:miter lim="400000"/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spPr>
            <p:txBody>
              <a:bodyPr lIns="45718" tIns="45718" rIns="45718" bIns="45718" anchor="ctr"/>
              <a:lstStyle/>
              <a:p>
                <a:pPr algn="ctr"/>
                <a:endParaRPr kern="0"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8" name="Группа 7"/>
            <p:cNvGrpSpPr/>
            <p:nvPr/>
          </p:nvGrpSpPr>
          <p:grpSpPr>
            <a:xfrm>
              <a:off x="41615" y="899988"/>
              <a:ext cx="9102385" cy="5913388"/>
              <a:chOff x="41615" y="899988"/>
              <a:chExt cx="9102385" cy="5913388"/>
            </a:xfrm>
          </p:grpSpPr>
          <p:sp>
            <p:nvSpPr>
              <p:cNvPr id="10" name="Прямоугольник 9"/>
              <p:cNvSpPr/>
              <p:nvPr/>
            </p:nvSpPr>
            <p:spPr>
              <a:xfrm>
                <a:off x="41615" y="899988"/>
                <a:ext cx="8680724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ru-RU" sz="1200" b="1" kern="0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- </a:t>
                </a:r>
                <a:r>
                  <a:rPr lang="ru-RU" sz="1400" b="1" kern="0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19 муниципальных программ</a:t>
                </a:r>
              </a:p>
              <a:p>
                <a:pPr algn="ctr">
                  <a:defRPr/>
                </a:pPr>
                <a:r>
                  <a:rPr lang="ru-RU" sz="1400" b="1" kern="0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 - общий объем расходов –  1 439 306,2 тыс. рублей </a:t>
                </a:r>
                <a:r>
                  <a:rPr lang="ru-RU" sz="1400" b="1" i="1" kern="0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(2024 г. – 1 164 039,5)</a:t>
                </a:r>
              </a:p>
              <a:p>
                <a:pPr algn="ctr">
                  <a:defRPr/>
                </a:pPr>
                <a:r>
                  <a:rPr lang="ru-RU" sz="1400" b="1" kern="0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                 - удельный вес в общих расходах – 99,5% </a:t>
                </a:r>
              </a:p>
            </p:txBody>
          </p:sp>
          <p:sp>
            <p:nvSpPr>
              <p:cNvPr id="11" name="Прямоугольник 10"/>
              <p:cNvSpPr/>
              <p:nvPr/>
            </p:nvSpPr>
            <p:spPr>
              <a:xfrm>
                <a:off x="1875378" y="1611480"/>
                <a:ext cx="664196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ru-RU" sz="1400" b="1" kern="0" dirty="0">
                    <a:solidFill>
                      <a:srgbClr val="70AD47">
                        <a:lumMod val="5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Факт</a:t>
                </a:r>
                <a:endParaRPr lang="ru-RU" sz="1400" kern="0" dirty="0">
                  <a:solidFill>
                    <a:srgbClr val="70AD47">
                      <a:lumMod val="50000"/>
                    </a:srgb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2" name="Прямоугольник 11"/>
              <p:cNvSpPr/>
              <p:nvPr/>
            </p:nvSpPr>
            <p:spPr>
              <a:xfrm>
                <a:off x="2847314" y="1525657"/>
                <a:ext cx="1266197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ru-RU" sz="1400" b="1" kern="0" dirty="0">
                    <a:solidFill>
                      <a:srgbClr val="70AD47">
                        <a:lumMod val="5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%</a:t>
                </a:r>
              </a:p>
              <a:p>
                <a:pPr algn="ctr">
                  <a:defRPr/>
                </a:pPr>
                <a:r>
                  <a:rPr lang="ru-RU" sz="1400" b="1" kern="0" dirty="0">
                    <a:solidFill>
                      <a:srgbClr val="70AD47">
                        <a:lumMod val="5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исполнения</a:t>
                </a:r>
                <a:endParaRPr lang="ru-RU" sz="1400" kern="0" dirty="0">
                  <a:solidFill>
                    <a:srgbClr val="70AD47">
                      <a:lumMod val="50000"/>
                    </a:srgb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grpSp>
            <p:nvGrpSpPr>
              <p:cNvPr id="13" name="Группа 12"/>
              <p:cNvGrpSpPr/>
              <p:nvPr/>
            </p:nvGrpSpPr>
            <p:grpSpPr>
              <a:xfrm>
                <a:off x="58668" y="2048877"/>
                <a:ext cx="9046095" cy="4764499"/>
                <a:chOff x="118043" y="1903660"/>
                <a:chExt cx="9046095" cy="4764499"/>
              </a:xfrm>
            </p:grpSpPr>
            <p:grpSp>
              <p:nvGrpSpPr>
                <p:cNvPr id="20" name="Группа 19"/>
                <p:cNvGrpSpPr/>
                <p:nvPr/>
              </p:nvGrpSpPr>
              <p:grpSpPr>
                <a:xfrm>
                  <a:off x="126267" y="1903660"/>
                  <a:ext cx="9017734" cy="763315"/>
                  <a:chOff x="126267" y="1903660"/>
                  <a:chExt cx="9017734" cy="763315"/>
                </a:xfrm>
              </p:grpSpPr>
              <p:sp>
                <p:nvSpPr>
                  <p:cNvPr id="76" name="Rectangle"/>
                  <p:cNvSpPr/>
                  <p:nvPr/>
                </p:nvSpPr>
                <p:spPr>
                  <a:xfrm>
                    <a:off x="2843807" y="1903660"/>
                    <a:ext cx="1415092" cy="763315"/>
                  </a:xfrm>
                  <a:prstGeom prst="rect">
                    <a:avLst/>
                  </a:prstGeom>
                  <a:gradFill>
                    <a:gsLst>
                      <a:gs pos="885">
                        <a:srgbClr val="FFFFFF"/>
                      </a:gs>
                      <a:gs pos="45158">
                        <a:srgbClr val="F5F5F5"/>
                      </a:gs>
                      <a:gs pos="85876">
                        <a:srgbClr val="EBEBEB"/>
                      </a:gs>
                      <a:gs pos="90667">
                        <a:srgbClr val="F5F5F5"/>
                      </a:gs>
                      <a:gs pos="92087">
                        <a:srgbClr val="FFFFFF"/>
                      </a:gs>
                      <a:gs pos="97622">
                        <a:srgbClr val="EBEBEB"/>
                      </a:gs>
                    </a:gsLst>
                    <a:lin ang="10800000"/>
                  </a:gradFill>
                  <a:ln w="12700">
                    <a:miter lim="400000"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lIns="45718" tIns="45718" rIns="45718" bIns="45718" anchor="ctr"/>
                  <a:lstStyle/>
                  <a:p>
                    <a:pPr algn="ctr"/>
                    <a:endParaRPr kern="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" name="Rounded Rectangle"/>
                  <p:cNvSpPr/>
                  <p:nvPr/>
                </p:nvSpPr>
                <p:spPr>
                  <a:xfrm>
                    <a:off x="3767637" y="1989590"/>
                    <a:ext cx="277251" cy="677385"/>
                  </a:xfrm>
                  <a:prstGeom prst="roundRect">
                    <a:avLst>
                      <a:gd name="adj" fmla="val 49133"/>
                    </a:avLst>
                  </a:prstGeom>
                  <a:solidFill>
                    <a:srgbClr val="313635"/>
                  </a:solidFill>
                  <a:ln w="12700">
                    <a:miter lim="400000"/>
                  </a:ln>
                </p:spPr>
                <p:txBody>
                  <a:bodyPr lIns="45718" tIns="45718" rIns="45718" bIns="45718" anchor="ctr"/>
                  <a:lstStyle/>
                  <a:p>
                    <a:pPr algn="ctr">
                      <a:defRPr>
                        <a:solidFill>
                          <a:srgbClr val="FFFFFF"/>
                        </a:solidFill>
                      </a:defRPr>
                    </a:pPr>
                    <a:endParaRPr kern="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8" name="Rectangle"/>
                  <p:cNvSpPr/>
                  <p:nvPr/>
                </p:nvSpPr>
                <p:spPr>
                  <a:xfrm>
                    <a:off x="3886520" y="2026279"/>
                    <a:ext cx="5257481" cy="560085"/>
                  </a:xfrm>
                  <a:prstGeom prst="rect">
                    <a:avLst/>
                  </a:prstGeom>
                  <a:gradFill>
                    <a:gsLst>
                      <a:gs pos="0">
                        <a:srgbClr val="FFEA03"/>
                      </a:gs>
                      <a:gs pos="46366">
                        <a:srgbClr val="FFBA02"/>
                      </a:gs>
                      <a:gs pos="89008">
                        <a:srgbClr val="FF8A00"/>
                      </a:gs>
                      <a:gs pos="95339">
                        <a:srgbClr val="FFB100"/>
                      </a:gs>
                      <a:gs pos="97215">
                        <a:srgbClr val="FFD900"/>
                      </a:gs>
                      <a:gs pos="100000">
                        <a:srgbClr val="FF8A00"/>
                      </a:gs>
                    </a:gsLst>
                    <a:lin ang="10800000"/>
                  </a:gradFill>
                  <a:ln w="12700">
                    <a:miter lim="400000"/>
                  </a:ln>
                  <a:effectLst>
                    <a:outerShdw blurRad="38100" dist="43159" dir="2814826" rotWithShape="0">
                      <a:srgbClr val="000000">
                        <a:alpha val="28722"/>
                      </a:srgbClr>
                    </a:outerShdw>
                  </a:effectLst>
                </p:spPr>
                <p:txBody>
                  <a:bodyPr lIns="45718" tIns="45718" rIns="45718" bIns="45718" anchor="ctr"/>
                  <a:lstStyle/>
                  <a:p>
                    <a:pPr algn="ctr">
                      <a:defRPr>
                        <a:solidFill>
                          <a:srgbClr val="FFFFFF"/>
                        </a:solidFill>
                      </a:defRPr>
                    </a:pPr>
                    <a:endParaRPr kern="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9" name="Rectangle"/>
                  <p:cNvSpPr/>
                  <p:nvPr/>
                </p:nvSpPr>
                <p:spPr>
                  <a:xfrm>
                    <a:off x="537207" y="1903660"/>
                    <a:ext cx="1154473" cy="763315"/>
                  </a:xfrm>
                  <a:prstGeom prst="rect">
                    <a:avLst/>
                  </a:prstGeom>
                  <a:gradFill>
                    <a:gsLst>
                      <a:gs pos="885">
                        <a:srgbClr val="FFFFFF"/>
                      </a:gs>
                      <a:gs pos="45158">
                        <a:srgbClr val="F5F5F5"/>
                      </a:gs>
                      <a:gs pos="85876">
                        <a:srgbClr val="EBEBEB"/>
                      </a:gs>
                      <a:gs pos="90667">
                        <a:srgbClr val="F5F5F5"/>
                      </a:gs>
                      <a:gs pos="92087">
                        <a:srgbClr val="FFFFFF"/>
                      </a:gs>
                      <a:gs pos="97622">
                        <a:srgbClr val="EBEBEB"/>
                      </a:gs>
                    </a:gsLst>
                    <a:lin ang="10800000"/>
                  </a:gradFill>
                  <a:ln w="12700">
                    <a:miter lim="400000"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lIns="45718" tIns="45718" rIns="45718" bIns="45718" anchor="ctr"/>
                  <a:lstStyle/>
                  <a:p>
                    <a:pPr algn="ctr"/>
                    <a:endParaRPr kern="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80" name="Rectangle"/>
                  <p:cNvSpPr/>
                  <p:nvPr/>
                </p:nvSpPr>
                <p:spPr>
                  <a:xfrm>
                    <a:off x="126267" y="2068811"/>
                    <a:ext cx="386171" cy="417974"/>
                  </a:xfrm>
                  <a:prstGeom prst="rect">
                    <a:avLst/>
                  </a:prstGeom>
                  <a:gradFill>
                    <a:gsLst>
                      <a:gs pos="885">
                        <a:srgbClr val="FFFFFF"/>
                      </a:gs>
                      <a:gs pos="45158">
                        <a:srgbClr val="F5F5F5"/>
                      </a:gs>
                      <a:gs pos="85876">
                        <a:srgbClr val="EBEBEB"/>
                      </a:gs>
                      <a:gs pos="90667">
                        <a:srgbClr val="F5F5F5"/>
                      </a:gs>
                      <a:gs pos="92087">
                        <a:srgbClr val="FFFFFF"/>
                      </a:gs>
                      <a:gs pos="97622">
                        <a:srgbClr val="EBEBEB"/>
                      </a:gs>
                    </a:gsLst>
                    <a:lin ang="10800000"/>
                  </a:gradFill>
                  <a:ln w="12700">
                    <a:miter lim="400000"/>
                  </a:ln>
                  <a:effectLst>
                    <a:outerShdw blurRad="76200" dist="76655" dir="2814826" rotWithShape="0">
                      <a:srgbClr val="000000">
                        <a:alpha val="22720"/>
                      </a:srgbClr>
                    </a:outerShdw>
                  </a:effectLst>
                </p:spPr>
                <p:txBody>
                  <a:bodyPr lIns="45718" tIns="45718" rIns="45718" bIns="45718" anchor="ctr"/>
                  <a:lstStyle/>
                  <a:p>
                    <a:pPr algn="ctr">
                      <a:defRPr>
                        <a:solidFill>
                          <a:srgbClr val="FFFFFF"/>
                        </a:solidFill>
                      </a:defRPr>
                    </a:pPr>
                    <a:endParaRPr kern="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81" name="TextBox 80"/>
                  <p:cNvSpPr txBox="1"/>
                  <p:nvPr/>
                </p:nvSpPr>
                <p:spPr>
                  <a:xfrm>
                    <a:off x="692809" y="2097953"/>
                    <a:ext cx="902811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>
                      <a:defRPr/>
                    </a:pPr>
                    <a:r>
                      <a:rPr lang="ru-RU" sz="1400" b="1" kern="0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517 945,4</a:t>
                    </a:r>
                  </a:p>
                </p:txBody>
              </p:sp>
              <p:sp>
                <p:nvSpPr>
                  <p:cNvPr id="82" name="Rectangle"/>
                  <p:cNvSpPr/>
                  <p:nvPr/>
                </p:nvSpPr>
                <p:spPr>
                  <a:xfrm>
                    <a:off x="1691680" y="1903660"/>
                    <a:ext cx="1154473" cy="763315"/>
                  </a:xfrm>
                  <a:prstGeom prst="rect">
                    <a:avLst/>
                  </a:prstGeom>
                  <a:gradFill>
                    <a:gsLst>
                      <a:gs pos="885">
                        <a:srgbClr val="FFFFFF"/>
                      </a:gs>
                      <a:gs pos="45158">
                        <a:srgbClr val="F5F5F5"/>
                      </a:gs>
                      <a:gs pos="85876">
                        <a:srgbClr val="EBEBEB"/>
                      </a:gs>
                      <a:gs pos="90667">
                        <a:srgbClr val="F5F5F5"/>
                      </a:gs>
                      <a:gs pos="92087">
                        <a:srgbClr val="FFFFFF"/>
                      </a:gs>
                      <a:gs pos="97622">
                        <a:srgbClr val="EBEBEB"/>
                      </a:gs>
                    </a:gsLst>
                    <a:lin ang="10800000"/>
                  </a:gradFill>
                  <a:ln w="12700">
                    <a:miter lim="400000"/>
                  </a:ln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lIns="45718" tIns="45718" rIns="45718" bIns="45718" anchor="ctr"/>
                  <a:lstStyle/>
                  <a:p>
                    <a:pPr algn="ctr"/>
                    <a:endParaRPr kern="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83" name="TextBox 82"/>
                  <p:cNvSpPr txBox="1"/>
                  <p:nvPr/>
                </p:nvSpPr>
                <p:spPr>
                  <a:xfrm>
                    <a:off x="184441" y="2100389"/>
                    <a:ext cx="30168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ru-RU" b="1" dirty="0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1</a:t>
                    </a:r>
                  </a:p>
                </p:txBody>
              </p:sp>
              <p:sp>
                <p:nvSpPr>
                  <p:cNvPr id="84" name="TextBox 83"/>
                  <p:cNvSpPr txBox="1"/>
                  <p:nvPr/>
                </p:nvSpPr>
                <p:spPr>
                  <a:xfrm>
                    <a:off x="1848858" y="2099344"/>
                    <a:ext cx="902811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>
                      <a:defRPr/>
                    </a:pPr>
                    <a:r>
                      <a:rPr lang="ru-RU" sz="1400" b="1" kern="0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509 154,0</a:t>
                    </a:r>
                  </a:p>
                </p:txBody>
              </p:sp>
              <p:sp>
                <p:nvSpPr>
                  <p:cNvPr id="85" name="TextBox 84"/>
                  <p:cNvSpPr txBox="1"/>
                  <p:nvPr/>
                </p:nvSpPr>
                <p:spPr>
                  <a:xfrm>
                    <a:off x="3049199" y="2102156"/>
                    <a:ext cx="498855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>
                      <a:defRPr/>
                    </a:pPr>
                    <a:r>
                      <a:rPr lang="ru-RU" sz="1400" b="1" kern="0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98,3</a:t>
                    </a:r>
                  </a:p>
                </p:txBody>
              </p:sp>
            </p:grpSp>
            <p:grpSp>
              <p:nvGrpSpPr>
                <p:cNvPr id="21" name="Группа 20"/>
                <p:cNvGrpSpPr/>
                <p:nvPr/>
              </p:nvGrpSpPr>
              <p:grpSpPr>
                <a:xfrm>
                  <a:off x="543494" y="2716427"/>
                  <a:ext cx="8596161" cy="763315"/>
                  <a:chOff x="547840" y="1903660"/>
                  <a:chExt cx="8596161" cy="763315"/>
                </a:xfrm>
              </p:grpSpPr>
              <p:sp>
                <p:nvSpPr>
                  <p:cNvPr id="68" name="Rectangle"/>
                  <p:cNvSpPr/>
                  <p:nvPr/>
                </p:nvSpPr>
                <p:spPr>
                  <a:xfrm>
                    <a:off x="2854440" y="1903660"/>
                    <a:ext cx="1415092" cy="763315"/>
                  </a:xfrm>
                  <a:prstGeom prst="rect">
                    <a:avLst/>
                  </a:prstGeom>
                  <a:gradFill>
                    <a:gsLst>
                      <a:gs pos="885">
                        <a:srgbClr val="FFFFFF"/>
                      </a:gs>
                      <a:gs pos="45158">
                        <a:srgbClr val="F5F5F5"/>
                      </a:gs>
                      <a:gs pos="85876">
                        <a:srgbClr val="EBEBEB"/>
                      </a:gs>
                      <a:gs pos="90667">
                        <a:srgbClr val="F5F5F5"/>
                      </a:gs>
                      <a:gs pos="92087">
                        <a:srgbClr val="FFFFFF"/>
                      </a:gs>
                      <a:gs pos="97622">
                        <a:srgbClr val="EBEBEB"/>
                      </a:gs>
                    </a:gsLst>
                    <a:lin ang="10800000"/>
                  </a:gradFill>
                  <a:ln w="12700">
                    <a:miter lim="400000"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lIns="45718" tIns="45718" rIns="45718" bIns="45718" anchor="ctr"/>
                  <a:lstStyle/>
                  <a:p>
                    <a:pPr algn="ctr"/>
                    <a:endParaRPr kern="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9" name="Rounded Rectangle"/>
                  <p:cNvSpPr/>
                  <p:nvPr/>
                </p:nvSpPr>
                <p:spPr>
                  <a:xfrm>
                    <a:off x="3767637" y="1989590"/>
                    <a:ext cx="277251" cy="677385"/>
                  </a:xfrm>
                  <a:prstGeom prst="roundRect">
                    <a:avLst>
                      <a:gd name="adj" fmla="val 49133"/>
                    </a:avLst>
                  </a:prstGeom>
                  <a:solidFill>
                    <a:srgbClr val="313635"/>
                  </a:solidFill>
                  <a:ln w="12700">
                    <a:miter lim="400000"/>
                  </a:ln>
                </p:spPr>
                <p:txBody>
                  <a:bodyPr lIns="45718" tIns="45718" rIns="45718" bIns="45718" anchor="ctr"/>
                  <a:lstStyle/>
                  <a:p>
                    <a:pPr algn="ctr">
                      <a:defRPr>
                        <a:solidFill>
                          <a:srgbClr val="FFFFFF"/>
                        </a:solidFill>
                      </a:defRPr>
                    </a:pPr>
                    <a:endParaRPr kern="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0" name="Rectangle"/>
                  <p:cNvSpPr/>
                  <p:nvPr/>
                </p:nvSpPr>
                <p:spPr>
                  <a:xfrm>
                    <a:off x="3886520" y="2026279"/>
                    <a:ext cx="5257481" cy="560085"/>
                  </a:xfrm>
                  <a:prstGeom prst="rect">
                    <a:avLst/>
                  </a:prstGeom>
                  <a:gradFill>
                    <a:gsLst>
                      <a:gs pos="6677">
                        <a:srgbClr val="D2FF79"/>
                      </a:gs>
                      <a:gs pos="0">
                        <a:srgbClr val="99E600"/>
                      </a:gs>
                      <a:gs pos="99000">
                        <a:srgbClr val="C8FF5B"/>
                      </a:gs>
                      <a:gs pos="96000">
                        <a:srgbClr val="E3FFAB"/>
                      </a:gs>
                      <a:gs pos="90000">
                        <a:srgbClr val="AAFF01"/>
                      </a:gs>
                      <a:gs pos="94000">
                        <a:srgbClr val="AAFF01"/>
                      </a:gs>
                    </a:gsLst>
                    <a:lin ang="10800000"/>
                  </a:gradFill>
                  <a:ln w="12700">
                    <a:miter lim="400000"/>
                  </a:ln>
                  <a:effectLst>
                    <a:outerShdw blurRad="38100" dist="43159" dir="2814826" rotWithShape="0">
                      <a:srgbClr val="000000">
                        <a:alpha val="28722"/>
                      </a:srgbClr>
                    </a:outerShdw>
                  </a:effectLst>
                </p:spPr>
                <p:txBody>
                  <a:bodyPr lIns="45718" tIns="45718" rIns="45718" bIns="45718" anchor="ctr"/>
                  <a:lstStyle/>
                  <a:p>
                    <a:pPr algn="ctr">
                      <a:defRPr>
                        <a:solidFill>
                          <a:srgbClr val="FFFFFF"/>
                        </a:solidFill>
                      </a:defRPr>
                    </a:pPr>
                    <a:endParaRPr kern="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1" name="Rectangle"/>
                  <p:cNvSpPr/>
                  <p:nvPr/>
                </p:nvSpPr>
                <p:spPr>
                  <a:xfrm>
                    <a:off x="547840" y="1903660"/>
                    <a:ext cx="1154473" cy="763315"/>
                  </a:xfrm>
                  <a:prstGeom prst="rect">
                    <a:avLst/>
                  </a:prstGeom>
                  <a:gradFill>
                    <a:gsLst>
                      <a:gs pos="885">
                        <a:srgbClr val="FFFFFF"/>
                      </a:gs>
                      <a:gs pos="45158">
                        <a:srgbClr val="F5F5F5"/>
                      </a:gs>
                      <a:gs pos="85876">
                        <a:srgbClr val="EBEBEB"/>
                      </a:gs>
                      <a:gs pos="90667">
                        <a:srgbClr val="F5F5F5"/>
                      </a:gs>
                      <a:gs pos="92087">
                        <a:srgbClr val="FFFFFF"/>
                      </a:gs>
                      <a:gs pos="97622">
                        <a:srgbClr val="EBEBEB"/>
                      </a:gs>
                    </a:gsLst>
                    <a:lin ang="10800000"/>
                  </a:gradFill>
                  <a:ln w="12700">
                    <a:miter lim="400000"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lIns="45718" tIns="45718" rIns="45718" bIns="45718" anchor="ctr"/>
                  <a:lstStyle/>
                  <a:p>
                    <a:pPr algn="ctr"/>
                    <a:endParaRPr kern="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2" name="TextBox 71"/>
                  <p:cNvSpPr txBox="1"/>
                  <p:nvPr/>
                </p:nvSpPr>
                <p:spPr>
                  <a:xfrm>
                    <a:off x="692809" y="2097953"/>
                    <a:ext cx="902811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>
                      <a:defRPr/>
                    </a:pPr>
                    <a:r>
                      <a:rPr lang="ru-RU" sz="1400" b="1" kern="0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423 258,9</a:t>
                    </a:r>
                  </a:p>
                </p:txBody>
              </p:sp>
              <p:sp>
                <p:nvSpPr>
                  <p:cNvPr id="73" name="Rectangle"/>
                  <p:cNvSpPr/>
                  <p:nvPr/>
                </p:nvSpPr>
                <p:spPr>
                  <a:xfrm>
                    <a:off x="1702313" y="1903660"/>
                    <a:ext cx="1154473" cy="763315"/>
                  </a:xfrm>
                  <a:prstGeom prst="rect">
                    <a:avLst/>
                  </a:prstGeom>
                  <a:gradFill>
                    <a:gsLst>
                      <a:gs pos="885">
                        <a:srgbClr val="FFFFFF"/>
                      </a:gs>
                      <a:gs pos="45158">
                        <a:srgbClr val="F5F5F5"/>
                      </a:gs>
                      <a:gs pos="85876">
                        <a:srgbClr val="EBEBEB"/>
                      </a:gs>
                      <a:gs pos="90667">
                        <a:srgbClr val="F5F5F5"/>
                      </a:gs>
                      <a:gs pos="92087">
                        <a:srgbClr val="FFFFFF"/>
                      </a:gs>
                      <a:gs pos="97622">
                        <a:srgbClr val="EBEBEB"/>
                      </a:gs>
                    </a:gsLst>
                    <a:lin ang="10800000"/>
                  </a:gradFill>
                  <a:ln w="12700">
                    <a:miter lim="400000"/>
                  </a:ln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lIns="45718" tIns="45718" rIns="45718" bIns="45718" anchor="ctr"/>
                  <a:lstStyle/>
                  <a:p>
                    <a:pPr algn="ctr"/>
                    <a:endParaRPr kern="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4" name="TextBox 73"/>
                  <p:cNvSpPr txBox="1"/>
                  <p:nvPr/>
                </p:nvSpPr>
                <p:spPr>
                  <a:xfrm>
                    <a:off x="1848858" y="2099344"/>
                    <a:ext cx="902811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>
                      <a:defRPr/>
                    </a:pPr>
                    <a:r>
                      <a:rPr lang="ru-RU" sz="1400" b="1" kern="0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379 503,4</a:t>
                    </a:r>
                  </a:p>
                </p:txBody>
              </p:sp>
              <p:sp>
                <p:nvSpPr>
                  <p:cNvPr id="75" name="TextBox 74"/>
                  <p:cNvSpPr txBox="1"/>
                  <p:nvPr/>
                </p:nvSpPr>
                <p:spPr>
                  <a:xfrm>
                    <a:off x="3049199" y="2102156"/>
                    <a:ext cx="498855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>
                      <a:defRPr/>
                    </a:pPr>
                    <a:r>
                      <a:rPr lang="ru-RU" sz="1400" b="1" kern="0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89,7</a:t>
                    </a:r>
                  </a:p>
                </p:txBody>
              </p:sp>
            </p:grpSp>
            <p:grpSp>
              <p:nvGrpSpPr>
                <p:cNvPr id="22" name="Группа 21"/>
                <p:cNvGrpSpPr/>
                <p:nvPr/>
              </p:nvGrpSpPr>
              <p:grpSpPr>
                <a:xfrm>
                  <a:off x="548297" y="3517700"/>
                  <a:ext cx="8596161" cy="763315"/>
                  <a:chOff x="547840" y="1903660"/>
                  <a:chExt cx="8596161" cy="763315"/>
                </a:xfrm>
              </p:grpSpPr>
              <p:sp>
                <p:nvSpPr>
                  <p:cNvPr id="60" name="Rectangle"/>
                  <p:cNvSpPr/>
                  <p:nvPr/>
                </p:nvSpPr>
                <p:spPr>
                  <a:xfrm>
                    <a:off x="2854440" y="1903660"/>
                    <a:ext cx="1415092" cy="763315"/>
                  </a:xfrm>
                  <a:prstGeom prst="rect">
                    <a:avLst/>
                  </a:prstGeom>
                  <a:gradFill>
                    <a:gsLst>
                      <a:gs pos="885">
                        <a:srgbClr val="FFFFFF"/>
                      </a:gs>
                      <a:gs pos="45158">
                        <a:srgbClr val="F5F5F5"/>
                      </a:gs>
                      <a:gs pos="85876">
                        <a:srgbClr val="EBEBEB"/>
                      </a:gs>
                      <a:gs pos="90667">
                        <a:srgbClr val="F5F5F5"/>
                      </a:gs>
                      <a:gs pos="92087">
                        <a:srgbClr val="FFFFFF"/>
                      </a:gs>
                      <a:gs pos="97622">
                        <a:srgbClr val="EBEBEB"/>
                      </a:gs>
                    </a:gsLst>
                    <a:lin ang="10800000"/>
                  </a:gradFill>
                  <a:ln w="12700">
                    <a:miter lim="400000"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lIns="45718" tIns="45718" rIns="45718" bIns="45718" anchor="ctr"/>
                  <a:lstStyle/>
                  <a:p>
                    <a:pPr algn="ctr"/>
                    <a:endParaRPr kern="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1" name="Rounded Rectangle"/>
                  <p:cNvSpPr/>
                  <p:nvPr/>
                </p:nvSpPr>
                <p:spPr>
                  <a:xfrm>
                    <a:off x="3767637" y="1989590"/>
                    <a:ext cx="277251" cy="677385"/>
                  </a:xfrm>
                  <a:prstGeom prst="roundRect">
                    <a:avLst>
                      <a:gd name="adj" fmla="val 49133"/>
                    </a:avLst>
                  </a:prstGeom>
                  <a:solidFill>
                    <a:srgbClr val="313635"/>
                  </a:solidFill>
                  <a:ln w="12700">
                    <a:miter lim="400000"/>
                  </a:ln>
                </p:spPr>
                <p:txBody>
                  <a:bodyPr lIns="45718" tIns="45718" rIns="45718" bIns="45718" anchor="ctr"/>
                  <a:lstStyle/>
                  <a:p>
                    <a:pPr algn="ctr">
                      <a:defRPr>
                        <a:solidFill>
                          <a:srgbClr val="FFFFFF"/>
                        </a:solidFill>
                      </a:defRPr>
                    </a:pPr>
                    <a:endParaRPr kern="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2" name="Rectangle"/>
                  <p:cNvSpPr/>
                  <p:nvPr/>
                </p:nvSpPr>
                <p:spPr>
                  <a:xfrm>
                    <a:off x="3886520" y="2026279"/>
                    <a:ext cx="5257481" cy="560085"/>
                  </a:xfrm>
                  <a:prstGeom prst="rect">
                    <a:avLst/>
                  </a:prstGeom>
                  <a:gradFill>
                    <a:gsLst>
                      <a:gs pos="48000">
                        <a:srgbClr val="00B0F0"/>
                      </a:gs>
                      <a:gs pos="0">
                        <a:srgbClr val="00B0F0"/>
                      </a:gs>
                      <a:gs pos="99000">
                        <a:srgbClr val="00B0F0"/>
                      </a:gs>
                      <a:gs pos="96000">
                        <a:srgbClr val="0000FF"/>
                      </a:gs>
                      <a:gs pos="93000">
                        <a:srgbClr val="00FFFF"/>
                      </a:gs>
                      <a:gs pos="96000">
                        <a:schemeClr val="tx2">
                          <a:lumMod val="20000"/>
                          <a:lumOff val="80000"/>
                        </a:schemeClr>
                      </a:gs>
                    </a:gsLst>
                    <a:lin ang="10800000"/>
                  </a:gradFill>
                  <a:ln w="12700">
                    <a:miter lim="400000"/>
                  </a:ln>
                  <a:effectLst>
                    <a:outerShdw blurRad="38100" dist="43159" dir="2814826" rotWithShape="0">
                      <a:srgbClr val="000000">
                        <a:alpha val="28722"/>
                      </a:srgbClr>
                    </a:outerShdw>
                  </a:effectLst>
                </p:spPr>
                <p:txBody>
                  <a:bodyPr lIns="45718" tIns="45718" rIns="45718" bIns="45718" anchor="ctr"/>
                  <a:lstStyle/>
                  <a:p>
                    <a:pPr algn="ctr">
                      <a:defRPr>
                        <a:solidFill>
                          <a:srgbClr val="FFFFFF"/>
                        </a:solidFill>
                      </a:defRPr>
                    </a:pPr>
                    <a:endParaRPr kern="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3" name="Rectangle"/>
                  <p:cNvSpPr/>
                  <p:nvPr/>
                </p:nvSpPr>
                <p:spPr>
                  <a:xfrm>
                    <a:off x="547840" y="1903660"/>
                    <a:ext cx="1154473" cy="763315"/>
                  </a:xfrm>
                  <a:prstGeom prst="rect">
                    <a:avLst/>
                  </a:prstGeom>
                  <a:gradFill>
                    <a:gsLst>
                      <a:gs pos="885">
                        <a:srgbClr val="FFFFFF"/>
                      </a:gs>
                      <a:gs pos="45158">
                        <a:srgbClr val="F5F5F5"/>
                      </a:gs>
                      <a:gs pos="85876">
                        <a:srgbClr val="EBEBEB"/>
                      </a:gs>
                      <a:gs pos="90667">
                        <a:srgbClr val="F5F5F5"/>
                      </a:gs>
                      <a:gs pos="92087">
                        <a:srgbClr val="FFFFFF"/>
                      </a:gs>
                      <a:gs pos="97622">
                        <a:srgbClr val="EBEBEB"/>
                      </a:gs>
                    </a:gsLst>
                    <a:lin ang="10800000"/>
                  </a:gradFill>
                  <a:ln w="12700">
                    <a:miter lim="400000"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lIns="45718" tIns="45718" rIns="45718" bIns="45718" anchor="ctr"/>
                  <a:lstStyle/>
                  <a:p>
                    <a:pPr algn="ctr"/>
                    <a:endParaRPr kern="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4" name="TextBox 63"/>
                  <p:cNvSpPr txBox="1"/>
                  <p:nvPr/>
                </p:nvSpPr>
                <p:spPr>
                  <a:xfrm>
                    <a:off x="692809" y="2097953"/>
                    <a:ext cx="902811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>
                      <a:defRPr/>
                    </a:pPr>
                    <a:r>
                      <a:rPr lang="ru-RU" sz="1400" b="1" kern="0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143 807,5</a:t>
                    </a:r>
                  </a:p>
                </p:txBody>
              </p:sp>
              <p:sp>
                <p:nvSpPr>
                  <p:cNvPr id="65" name="Rectangle"/>
                  <p:cNvSpPr/>
                  <p:nvPr/>
                </p:nvSpPr>
                <p:spPr>
                  <a:xfrm>
                    <a:off x="1702313" y="1903660"/>
                    <a:ext cx="1154473" cy="763315"/>
                  </a:xfrm>
                  <a:prstGeom prst="rect">
                    <a:avLst/>
                  </a:prstGeom>
                  <a:gradFill>
                    <a:gsLst>
                      <a:gs pos="885">
                        <a:srgbClr val="FFFFFF"/>
                      </a:gs>
                      <a:gs pos="45158">
                        <a:srgbClr val="F5F5F5"/>
                      </a:gs>
                      <a:gs pos="85876">
                        <a:srgbClr val="EBEBEB"/>
                      </a:gs>
                      <a:gs pos="90667">
                        <a:srgbClr val="F5F5F5"/>
                      </a:gs>
                      <a:gs pos="92087">
                        <a:srgbClr val="FFFFFF"/>
                      </a:gs>
                      <a:gs pos="97622">
                        <a:srgbClr val="EBEBEB"/>
                      </a:gs>
                    </a:gsLst>
                    <a:lin ang="10800000"/>
                  </a:gradFill>
                  <a:ln w="12700">
                    <a:miter lim="400000"/>
                  </a:ln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lIns="45718" tIns="45718" rIns="45718" bIns="45718" anchor="ctr"/>
                  <a:lstStyle/>
                  <a:p>
                    <a:pPr algn="ctr"/>
                    <a:endParaRPr kern="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6" name="TextBox 65"/>
                  <p:cNvSpPr txBox="1"/>
                  <p:nvPr/>
                </p:nvSpPr>
                <p:spPr>
                  <a:xfrm>
                    <a:off x="1848858" y="2099344"/>
                    <a:ext cx="902811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>
                      <a:defRPr/>
                    </a:pPr>
                    <a:r>
                      <a:rPr lang="ru-RU" sz="1400" b="1" kern="0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143 774,3</a:t>
                    </a:r>
                  </a:p>
                </p:txBody>
              </p:sp>
              <p:sp>
                <p:nvSpPr>
                  <p:cNvPr id="67" name="TextBox 66"/>
                  <p:cNvSpPr txBox="1"/>
                  <p:nvPr/>
                </p:nvSpPr>
                <p:spPr>
                  <a:xfrm>
                    <a:off x="3049199" y="2102156"/>
                    <a:ext cx="588623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>
                      <a:defRPr/>
                    </a:pPr>
                    <a:r>
                      <a:rPr lang="ru-RU" sz="1400" b="1" kern="0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100,0</a:t>
                    </a:r>
                  </a:p>
                </p:txBody>
              </p:sp>
            </p:grpSp>
            <p:sp>
              <p:nvSpPr>
                <p:cNvPr id="23" name="Rectangle"/>
                <p:cNvSpPr/>
                <p:nvPr/>
              </p:nvSpPr>
              <p:spPr>
                <a:xfrm>
                  <a:off x="131565" y="3669212"/>
                  <a:ext cx="386171" cy="417974"/>
                </a:xfrm>
                <a:prstGeom prst="rect">
                  <a:avLst/>
                </a:prstGeom>
                <a:gradFill>
                  <a:gsLst>
                    <a:gs pos="885">
                      <a:srgbClr val="FFFFFF"/>
                    </a:gs>
                    <a:gs pos="45158">
                      <a:srgbClr val="F5F5F5"/>
                    </a:gs>
                    <a:gs pos="85876">
                      <a:srgbClr val="EBEBEB"/>
                    </a:gs>
                    <a:gs pos="90667">
                      <a:srgbClr val="F5F5F5"/>
                    </a:gs>
                    <a:gs pos="92087">
                      <a:srgbClr val="FFFFFF"/>
                    </a:gs>
                    <a:gs pos="97622">
                      <a:srgbClr val="EBEBEB"/>
                    </a:gs>
                  </a:gsLst>
                  <a:lin ang="10800000"/>
                </a:gradFill>
                <a:ln w="12700">
                  <a:miter lim="400000"/>
                </a:ln>
                <a:effectLst>
                  <a:outerShdw blurRad="76200" dist="76655" dir="2814826" rotWithShape="0">
                    <a:srgbClr val="000000">
                      <a:alpha val="22720"/>
                    </a:srgbClr>
                  </a:outerShdw>
                </a:effectLst>
              </p:spPr>
              <p:txBody>
                <a:bodyPr lIns="45718" tIns="45718" rIns="45718" bIns="45718" anchor="ctr"/>
                <a:lstStyle/>
                <a:p>
                  <a:pPr algn="ctr">
                    <a:defRPr>
                      <a:solidFill>
                        <a:srgbClr val="FFFFFF"/>
                      </a:solidFill>
                    </a:defRPr>
                  </a:pPr>
                  <a:endParaRPr kern="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4" name="Rectangle"/>
                <p:cNvSpPr/>
                <p:nvPr/>
              </p:nvSpPr>
              <p:spPr>
                <a:xfrm>
                  <a:off x="126266" y="2897942"/>
                  <a:ext cx="386171" cy="417974"/>
                </a:xfrm>
                <a:prstGeom prst="rect">
                  <a:avLst/>
                </a:prstGeom>
                <a:gradFill>
                  <a:gsLst>
                    <a:gs pos="885">
                      <a:srgbClr val="FFFFFF"/>
                    </a:gs>
                    <a:gs pos="45158">
                      <a:srgbClr val="F5F5F5"/>
                    </a:gs>
                    <a:gs pos="85876">
                      <a:srgbClr val="EBEBEB"/>
                    </a:gs>
                    <a:gs pos="90667">
                      <a:srgbClr val="F5F5F5"/>
                    </a:gs>
                    <a:gs pos="92087">
                      <a:srgbClr val="FFFFFF"/>
                    </a:gs>
                    <a:gs pos="97622">
                      <a:srgbClr val="EBEBEB"/>
                    </a:gs>
                  </a:gsLst>
                  <a:lin ang="10800000"/>
                </a:gradFill>
                <a:ln w="12700">
                  <a:miter lim="400000"/>
                </a:ln>
                <a:effectLst>
                  <a:outerShdw blurRad="76200" dist="76655" dir="2814826" rotWithShape="0">
                    <a:srgbClr val="000000">
                      <a:alpha val="22720"/>
                    </a:srgbClr>
                  </a:outerShdw>
                </a:effectLst>
              </p:spPr>
              <p:txBody>
                <a:bodyPr lIns="45718" tIns="45718" rIns="45718" bIns="45718" anchor="ctr"/>
                <a:lstStyle/>
                <a:p>
                  <a:pPr algn="ctr">
                    <a:defRPr>
                      <a:solidFill>
                        <a:srgbClr val="FFFFFF"/>
                      </a:solidFill>
                    </a:defRPr>
                  </a:pPr>
                  <a:endParaRPr kern="0" dirty="0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25" name="Группа 24"/>
                <p:cNvGrpSpPr/>
                <p:nvPr/>
              </p:nvGrpSpPr>
              <p:grpSpPr>
                <a:xfrm>
                  <a:off x="139702" y="4311939"/>
                  <a:ext cx="9017734" cy="763315"/>
                  <a:chOff x="126267" y="1903660"/>
                  <a:chExt cx="9017734" cy="763315"/>
                </a:xfrm>
              </p:grpSpPr>
              <p:sp>
                <p:nvSpPr>
                  <p:cNvPr id="50" name="Rectangle"/>
                  <p:cNvSpPr/>
                  <p:nvPr/>
                </p:nvSpPr>
                <p:spPr>
                  <a:xfrm>
                    <a:off x="2854440" y="1903660"/>
                    <a:ext cx="1415092" cy="763315"/>
                  </a:xfrm>
                  <a:prstGeom prst="rect">
                    <a:avLst/>
                  </a:prstGeom>
                  <a:gradFill>
                    <a:gsLst>
                      <a:gs pos="885">
                        <a:srgbClr val="FFFFFF"/>
                      </a:gs>
                      <a:gs pos="45158">
                        <a:srgbClr val="F5F5F5"/>
                      </a:gs>
                      <a:gs pos="85876">
                        <a:srgbClr val="EBEBEB"/>
                      </a:gs>
                      <a:gs pos="90667">
                        <a:srgbClr val="F5F5F5"/>
                      </a:gs>
                      <a:gs pos="92087">
                        <a:srgbClr val="FFFFFF"/>
                      </a:gs>
                      <a:gs pos="97622">
                        <a:srgbClr val="EBEBEB"/>
                      </a:gs>
                    </a:gsLst>
                    <a:lin ang="10800000"/>
                  </a:gradFill>
                  <a:ln w="12700">
                    <a:miter lim="400000"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lIns="45718" tIns="45718" rIns="45718" bIns="45718" anchor="ctr"/>
                  <a:lstStyle/>
                  <a:p>
                    <a:pPr algn="ctr"/>
                    <a:endParaRPr kern="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51" name="Rounded Rectangle"/>
                  <p:cNvSpPr/>
                  <p:nvPr/>
                </p:nvSpPr>
                <p:spPr>
                  <a:xfrm>
                    <a:off x="3767637" y="1989590"/>
                    <a:ext cx="277251" cy="677385"/>
                  </a:xfrm>
                  <a:prstGeom prst="roundRect">
                    <a:avLst>
                      <a:gd name="adj" fmla="val 49133"/>
                    </a:avLst>
                  </a:prstGeom>
                  <a:solidFill>
                    <a:srgbClr val="313635"/>
                  </a:solidFill>
                  <a:ln w="12700">
                    <a:miter lim="400000"/>
                  </a:ln>
                </p:spPr>
                <p:txBody>
                  <a:bodyPr lIns="45718" tIns="45718" rIns="45718" bIns="45718" anchor="ctr"/>
                  <a:lstStyle/>
                  <a:p>
                    <a:pPr algn="ctr">
                      <a:defRPr>
                        <a:solidFill>
                          <a:srgbClr val="FFFFFF"/>
                        </a:solidFill>
                      </a:defRPr>
                    </a:pPr>
                    <a:endParaRPr kern="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52" name="Rectangle"/>
                  <p:cNvSpPr/>
                  <p:nvPr/>
                </p:nvSpPr>
                <p:spPr>
                  <a:xfrm>
                    <a:off x="3886520" y="2026279"/>
                    <a:ext cx="5257481" cy="560085"/>
                  </a:xfrm>
                  <a:prstGeom prst="rect">
                    <a:avLst/>
                  </a:prstGeom>
                  <a:gradFill>
                    <a:gsLst>
                      <a:gs pos="0">
                        <a:srgbClr val="FF75FF"/>
                      </a:gs>
                      <a:gs pos="47000">
                        <a:srgbClr val="FFAFFF"/>
                      </a:gs>
                      <a:gs pos="89008">
                        <a:srgbClr val="FF75FF"/>
                      </a:gs>
                      <a:gs pos="96000">
                        <a:srgbClr val="FFA3FF"/>
                      </a:gs>
                      <a:gs pos="100000">
                        <a:srgbClr val="FF75FF"/>
                      </a:gs>
                    </a:gsLst>
                    <a:lin ang="10800000"/>
                  </a:gradFill>
                  <a:ln w="12700">
                    <a:miter lim="400000"/>
                  </a:ln>
                  <a:effectLst>
                    <a:outerShdw blurRad="38100" dist="43159" dir="2814826" rotWithShape="0">
                      <a:srgbClr val="000000">
                        <a:alpha val="28722"/>
                      </a:srgbClr>
                    </a:outerShdw>
                  </a:effectLst>
                </p:spPr>
                <p:txBody>
                  <a:bodyPr lIns="45718" tIns="45718" rIns="45718" bIns="45718" anchor="ctr"/>
                  <a:lstStyle/>
                  <a:p>
                    <a:pPr algn="ctr">
                      <a:defRPr>
                        <a:solidFill>
                          <a:srgbClr val="FFFFFF"/>
                        </a:solidFill>
                      </a:defRPr>
                    </a:pPr>
                    <a:endParaRPr kern="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53" name="Rectangle"/>
                  <p:cNvSpPr/>
                  <p:nvPr/>
                </p:nvSpPr>
                <p:spPr>
                  <a:xfrm>
                    <a:off x="547840" y="1903660"/>
                    <a:ext cx="1154473" cy="763315"/>
                  </a:xfrm>
                  <a:prstGeom prst="rect">
                    <a:avLst/>
                  </a:prstGeom>
                  <a:gradFill>
                    <a:gsLst>
                      <a:gs pos="885">
                        <a:srgbClr val="FFFFFF"/>
                      </a:gs>
                      <a:gs pos="45158">
                        <a:srgbClr val="F5F5F5"/>
                      </a:gs>
                      <a:gs pos="85876">
                        <a:srgbClr val="EBEBEB"/>
                      </a:gs>
                      <a:gs pos="90667">
                        <a:srgbClr val="F5F5F5"/>
                      </a:gs>
                      <a:gs pos="92087">
                        <a:srgbClr val="FFFFFF"/>
                      </a:gs>
                      <a:gs pos="97622">
                        <a:srgbClr val="EBEBEB"/>
                      </a:gs>
                    </a:gsLst>
                    <a:lin ang="10800000"/>
                  </a:gradFill>
                  <a:ln w="12700">
                    <a:miter lim="400000"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lIns="45718" tIns="45718" rIns="45718" bIns="45718" anchor="ctr"/>
                  <a:lstStyle/>
                  <a:p>
                    <a:pPr algn="ctr"/>
                    <a:endParaRPr kern="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54" name="Rectangle"/>
                  <p:cNvSpPr/>
                  <p:nvPr/>
                </p:nvSpPr>
                <p:spPr>
                  <a:xfrm>
                    <a:off x="126267" y="2068811"/>
                    <a:ext cx="386171" cy="417974"/>
                  </a:xfrm>
                  <a:prstGeom prst="rect">
                    <a:avLst/>
                  </a:prstGeom>
                  <a:gradFill>
                    <a:gsLst>
                      <a:gs pos="885">
                        <a:srgbClr val="FFFFFF"/>
                      </a:gs>
                      <a:gs pos="45158">
                        <a:srgbClr val="F5F5F5"/>
                      </a:gs>
                      <a:gs pos="85876">
                        <a:srgbClr val="EBEBEB"/>
                      </a:gs>
                      <a:gs pos="90667">
                        <a:srgbClr val="F5F5F5"/>
                      </a:gs>
                      <a:gs pos="92087">
                        <a:srgbClr val="FFFFFF"/>
                      </a:gs>
                      <a:gs pos="97622">
                        <a:srgbClr val="EBEBEB"/>
                      </a:gs>
                    </a:gsLst>
                    <a:lin ang="10800000"/>
                  </a:gradFill>
                  <a:ln w="12700">
                    <a:miter lim="400000"/>
                  </a:ln>
                  <a:effectLst>
                    <a:outerShdw blurRad="76200" dist="76655" dir="2814826" rotWithShape="0">
                      <a:srgbClr val="000000">
                        <a:alpha val="22720"/>
                      </a:srgbClr>
                    </a:outerShdw>
                  </a:effectLst>
                </p:spPr>
                <p:txBody>
                  <a:bodyPr lIns="45718" tIns="45718" rIns="45718" bIns="45718" anchor="ctr"/>
                  <a:lstStyle/>
                  <a:p>
                    <a:pPr algn="ctr">
                      <a:defRPr>
                        <a:solidFill>
                          <a:srgbClr val="FFFFFF"/>
                        </a:solidFill>
                      </a:defRPr>
                    </a:pPr>
                    <a:endParaRPr kern="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55" name="TextBox 54"/>
                  <p:cNvSpPr txBox="1"/>
                  <p:nvPr/>
                </p:nvSpPr>
                <p:spPr>
                  <a:xfrm>
                    <a:off x="692809" y="2097953"/>
                    <a:ext cx="902811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>
                      <a:defRPr/>
                    </a:pPr>
                    <a:r>
                      <a:rPr lang="ru-RU" sz="1400" b="1" kern="0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117 018,4</a:t>
                    </a:r>
                  </a:p>
                </p:txBody>
              </p:sp>
              <p:sp>
                <p:nvSpPr>
                  <p:cNvPr id="56" name="Rectangle"/>
                  <p:cNvSpPr/>
                  <p:nvPr/>
                </p:nvSpPr>
                <p:spPr>
                  <a:xfrm>
                    <a:off x="1702313" y="1903660"/>
                    <a:ext cx="1154473" cy="763315"/>
                  </a:xfrm>
                  <a:prstGeom prst="rect">
                    <a:avLst/>
                  </a:prstGeom>
                  <a:gradFill>
                    <a:gsLst>
                      <a:gs pos="885">
                        <a:srgbClr val="FFFFFF"/>
                      </a:gs>
                      <a:gs pos="45158">
                        <a:srgbClr val="F5F5F5"/>
                      </a:gs>
                      <a:gs pos="85876">
                        <a:srgbClr val="EBEBEB"/>
                      </a:gs>
                      <a:gs pos="90667">
                        <a:srgbClr val="F5F5F5"/>
                      </a:gs>
                      <a:gs pos="92087">
                        <a:srgbClr val="FFFFFF"/>
                      </a:gs>
                      <a:gs pos="97622">
                        <a:srgbClr val="EBEBEB"/>
                      </a:gs>
                    </a:gsLst>
                    <a:lin ang="10800000"/>
                  </a:gradFill>
                  <a:ln w="12700">
                    <a:miter lim="400000"/>
                  </a:ln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lIns="45718" tIns="45718" rIns="45718" bIns="45718" anchor="ctr"/>
                  <a:lstStyle/>
                  <a:p>
                    <a:pPr algn="ctr"/>
                    <a:endParaRPr kern="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57" name="TextBox 56"/>
                  <p:cNvSpPr txBox="1"/>
                  <p:nvPr/>
                </p:nvSpPr>
                <p:spPr>
                  <a:xfrm>
                    <a:off x="184441" y="2100389"/>
                    <a:ext cx="30168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ru-RU" b="1" dirty="0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4</a:t>
                    </a:r>
                  </a:p>
                </p:txBody>
              </p:sp>
              <p:sp>
                <p:nvSpPr>
                  <p:cNvPr id="58" name="TextBox 57"/>
                  <p:cNvSpPr txBox="1"/>
                  <p:nvPr/>
                </p:nvSpPr>
                <p:spPr>
                  <a:xfrm>
                    <a:off x="1848858" y="2099344"/>
                    <a:ext cx="902811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>
                      <a:defRPr/>
                    </a:pPr>
                    <a:r>
                      <a:rPr lang="ru-RU" sz="1400" b="1" kern="0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111 352,0</a:t>
                    </a:r>
                  </a:p>
                </p:txBody>
              </p:sp>
              <p:sp>
                <p:nvSpPr>
                  <p:cNvPr id="59" name="TextBox 58"/>
                  <p:cNvSpPr txBox="1"/>
                  <p:nvPr/>
                </p:nvSpPr>
                <p:spPr>
                  <a:xfrm>
                    <a:off x="3049199" y="2102156"/>
                    <a:ext cx="498855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>
                      <a:defRPr/>
                    </a:pPr>
                    <a:r>
                      <a:rPr lang="ru-RU" sz="1400" b="1" kern="0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95,2</a:t>
                    </a:r>
                  </a:p>
                </p:txBody>
              </p:sp>
            </p:grpSp>
            <p:sp>
              <p:nvSpPr>
                <p:cNvPr id="26" name="TextBox 25"/>
                <p:cNvSpPr txBox="1"/>
                <p:nvPr/>
              </p:nvSpPr>
              <p:spPr>
                <a:xfrm>
                  <a:off x="181790" y="3688960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b="1" dirty="0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rPr>
                    <a:t>3</a:t>
                  </a:r>
                </a:p>
              </p:txBody>
            </p:sp>
            <p:sp>
              <p:nvSpPr>
                <p:cNvPr id="27" name="TextBox 26"/>
                <p:cNvSpPr txBox="1"/>
                <p:nvPr/>
              </p:nvSpPr>
              <p:spPr>
                <a:xfrm>
                  <a:off x="168508" y="2922263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b="1" dirty="0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rPr>
                    <a:t>2</a:t>
                  </a:r>
                </a:p>
              </p:txBody>
            </p:sp>
            <p:grpSp>
              <p:nvGrpSpPr>
                <p:cNvPr id="28" name="Группа 27"/>
                <p:cNvGrpSpPr/>
                <p:nvPr/>
              </p:nvGrpSpPr>
              <p:grpSpPr>
                <a:xfrm>
                  <a:off x="125138" y="5103831"/>
                  <a:ext cx="9039000" cy="763315"/>
                  <a:chOff x="105001" y="1903660"/>
                  <a:chExt cx="9039000" cy="763315"/>
                </a:xfrm>
              </p:grpSpPr>
              <p:sp>
                <p:nvSpPr>
                  <p:cNvPr id="40" name="Rectangle"/>
                  <p:cNvSpPr/>
                  <p:nvPr/>
                </p:nvSpPr>
                <p:spPr>
                  <a:xfrm>
                    <a:off x="2854440" y="1903660"/>
                    <a:ext cx="1415092" cy="763315"/>
                  </a:xfrm>
                  <a:prstGeom prst="rect">
                    <a:avLst/>
                  </a:prstGeom>
                  <a:gradFill>
                    <a:gsLst>
                      <a:gs pos="885">
                        <a:srgbClr val="FFFFFF"/>
                      </a:gs>
                      <a:gs pos="45158">
                        <a:srgbClr val="F5F5F5"/>
                      </a:gs>
                      <a:gs pos="85876">
                        <a:srgbClr val="EBEBEB"/>
                      </a:gs>
                      <a:gs pos="90667">
                        <a:srgbClr val="F5F5F5"/>
                      </a:gs>
                      <a:gs pos="92087">
                        <a:srgbClr val="FFFFFF"/>
                      </a:gs>
                      <a:gs pos="97622">
                        <a:srgbClr val="EBEBEB"/>
                      </a:gs>
                    </a:gsLst>
                    <a:lin ang="10800000"/>
                  </a:gradFill>
                  <a:ln w="12700">
                    <a:miter lim="400000"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lIns="45718" tIns="45718" rIns="45718" bIns="45718" anchor="ctr"/>
                  <a:lstStyle/>
                  <a:p>
                    <a:pPr algn="ctr"/>
                    <a:endParaRPr kern="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1" name="Rounded Rectangle"/>
                  <p:cNvSpPr/>
                  <p:nvPr/>
                </p:nvSpPr>
                <p:spPr>
                  <a:xfrm>
                    <a:off x="3767637" y="1989590"/>
                    <a:ext cx="277251" cy="677385"/>
                  </a:xfrm>
                  <a:prstGeom prst="roundRect">
                    <a:avLst>
                      <a:gd name="adj" fmla="val 49133"/>
                    </a:avLst>
                  </a:prstGeom>
                  <a:solidFill>
                    <a:srgbClr val="313635"/>
                  </a:solidFill>
                  <a:ln w="12700">
                    <a:miter lim="400000"/>
                  </a:ln>
                </p:spPr>
                <p:txBody>
                  <a:bodyPr lIns="45718" tIns="45718" rIns="45718" bIns="45718" anchor="ctr"/>
                  <a:lstStyle/>
                  <a:p>
                    <a:pPr algn="ctr">
                      <a:defRPr>
                        <a:solidFill>
                          <a:srgbClr val="FFFFFF"/>
                        </a:solidFill>
                      </a:defRPr>
                    </a:pPr>
                    <a:endParaRPr kern="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2" name="Rectangle"/>
                  <p:cNvSpPr/>
                  <p:nvPr/>
                </p:nvSpPr>
                <p:spPr>
                  <a:xfrm>
                    <a:off x="3886520" y="2026279"/>
                    <a:ext cx="5257481" cy="560085"/>
                  </a:xfrm>
                  <a:prstGeom prst="rect">
                    <a:avLst/>
                  </a:prstGeom>
                  <a:gradFill>
                    <a:gsLst>
                      <a:gs pos="90000">
                        <a:srgbClr val="0CC05D"/>
                      </a:gs>
                      <a:gs pos="96000">
                        <a:srgbClr val="B5F9D4"/>
                      </a:gs>
                      <a:gs pos="0">
                        <a:srgbClr val="53FFA1"/>
                      </a:gs>
                      <a:gs pos="100000">
                        <a:srgbClr val="00B050"/>
                      </a:gs>
                    </a:gsLst>
                    <a:lin ang="10800000"/>
                  </a:gradFill>
                  <a:ln w="12700">
                    <a:miter lim="400000"/>
                  </a:ln>
                  <a:effectLst>
                    <a:outerShdw blurRad="38100" dist="43159" dir="2814826" rotWithShape="0">
                      <a:srgbClr val="000000">
                        <a:alpha val="28722"/>
                      </a:srgbClr>
                    </a:outerShdw>
                  </a:effectLst>
                </p:spPr>
                <p:txBody>
                  <a:bodyPr lIns="45718" tIns="45718" rIns="45718" bIns="45718" anchor="ctr"/>
                  <a:lstStyle/>
                  <a:p>
                    <a:pPr algn="ctr">
                      <a:defRPr>
                        <a:solidFill>
                          <a:srgbClr val="FFFFFF"/>
                        </a:solidFill>
                      </a:defRPr>
                    </a:pPr>
                    <a:endParaRPr kern="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3" name="Rectangle"/>
                  <p:cNvSpPr/>
                  <p:nvPr/>
                </p:nvSpPr>
                <p:spPr>
                  <a:xfrm>
                    <a:off x="537207" y="1903660"/>
                    <a:ext cx="1154473" cy="763315"/>
                  </a:xfrm>
                  <a:prstGeom prst="rect">
                    <a:avLst/>
                  </a:prstGeom>
                  <a:gradFill>
                    <a:gsLst>
                      <a:gs pos="885">
                        <a:srgbClr val="FFFFFF"/>
                      </a:gs>
                      <a:gs pos="45158">
                        <a:srgbClr val="F5F5F5"/>
                      </a:gs>
                      <a:gs pos="85876">
                        <a:srgbClr val="EBEBEB"/>
                      </a:gs>
                      <a:gs pos="90667">
                        <a:srgbClr val="F5F5F5"/>
                      </a:gs>
                      <a:gs pos="92087">
                        <a:srgbClr val="FFFFFF"/>
                      </a:gs>
                      <a:gs pos="97622">
                        <a:srgbClr val="EBEBEB"/>
                      </a:gs>
                    </a:gsLst>
                    <a:lin ang="10800000"/>
                  </a:gradFill>
                  <a:ln w="12700">
                    <a:miter lim="400000"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lIns="45718" tIns="45718" rIns="45718" bIns="45718" anchor="ctr"/>
                  <a:lstStyle/>
                  <a:p>
                    <a:pPr algn="ctr"/>
                    <a:endParaRPr kern="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4" name="Rectangle"/>
                  <p:cNvSpPr/>
                  <p:nvPr/>
                </p:nvSpPr>
                <p:spPr>
                  <a:xfrm>
                    <a:off x="105001" y="2058178"/>
                    <a:ext cx="386171" cy="417974"/>
                  </a:xfrm>
                  <a:prstGeom prst="rect">
                    <a:avLst/>
                  </a:prstGeom>
                  <a:gradFill>
                    <a:gsLst>
                      <a:gs pos="885">
                        <a:srgbClr val="FFFFFF"/>
                      </a:gs>
                      <a:gs pos="45158">
                        <a:srgbClr val="F5F5F5"/>
                      </a:gs>
                      <a:gs pos="85876">
                        <a:srgbClr val="EBEBEB"/>
                      </a:gs>
                      <a:gs pos="90667">
                        <a:srgbClr val="F5F5F5"/>
                      </a:gs>
                      <a:gs pos="92087">
                        <a:srgbClr val="FFFFFF"/>
                      </a:gs>
                      <a:gs pos="97622">
                        <a:srgbClr val="EBEBEB"/>
                      </a:gs>
                    </a:gsLst>
                    <a:lin ang="10800000"/>
                  </a:gradFill>
                  <a:ln w="12700">
                    <a:miter lim="400000"/>
                  </a:ln>
                  <a:effectLst>
                    <a:outerShdw blurRad="76200" dist="76655" dir="2814826" rotWithShape="0">
                      <a:srgbClr val="000000">
                        <a:alpha val="22720"/>
                      </a:srgbClr>
                    </a:outerShdw>
                  </a:effectLst>
                </p:spPr>
                <p:txBody>
                  <a:bodyPr lIns="45718" tIns="45718" rIns="45718" bIns="45718" anchor="ctr"/>
                  <a:lstStyle/>
                  <a:p>
                    <a:pPr algn="ctr">
                      <a:defRPr>
                        <a:solidFill>
                          <a:srgbClr val="FFFFFF"/>
                        </a:solidFill>
                      </a:defRPr>
                    </a:pPr>
                    <a:endParaRPr kern="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5" name="TextBox 44"/>
                  <p:cNvSpPr txBox="1"/>
                  <p:nvPr/>
                </p:nvSpPr>
                <p:spPr>
                  <a:xfrm>
                    <a:off x="692809" y="2097953"/>
                    <a:ext cx="878328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>
                      <a:defRPr/>
                    </a:pPr>
                    <a:r>
                      <a:rPr lang="ru-RU" sz="1400" b="1" kern="0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96 247,0</a:t>
                    </a:r>
                  </a:p>
                </p:txBody>
              </p:sp>
              <p:sp>
                <p:nvSpPr>
                  <p:cNvPr id="46" name="Rectangle"/>
                  <p:cNvSpPr/>
                  <p:nvPr/>
                </p:nvSpPr>
                <p:spPr>
                  <a:xfrm>
                    <a:off x="1691680" y="1903660"/>
                    <a:ext cx="1154473" cy="763315"/>
                  </a:xfrm>
                  <a:prstGeom prst="rect">
                    <a:avLst/>
                  </a:prstGeom>
                  <a:gradFill>
                    <a:gsLst>
                      <a:gs pos="885">
                        <a:srgbClr val="FFFFFF"/>
                      </a:gs>
                      <a:gs pos="45158">
                        <a:srgbClr val="F5F5F5"/>
                      </a:gs>
                      <a:gs pos="85876">
                        <a:srgbClr val="EBEBEB"/>
                      </a:gs>
                      <a:gs pos="90667">
                        <a:srgbClr val="F5F5F5"/>
                      </a:gs>
                      <a:gs pos="92087">
                        <a:srgbClr val="FFFFFF"/>
                      </a:gs>
                      <a:gs pos="97622">
                        <a:srgbClr val="EBEBEB"/>
                      </a:gs>
                    </a:gsLst>
                    <a:lin ang="10800000"/>
                  </a:gradFill>
                  <a:ln w="12700">
                    <a:miter lim="400000"/>
                  </a:ln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lIns="45718" tIns="45718" rIns="45718" bIns="45718" anchor="ctr"/>
                  <a:lstStyle/>
                  <a:p>
                    <a:pPr algn="ctr"/>
                    <a:endParaRPr kern="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7" name="TextBox 46"/>
                  <p:cNvSpPr txBox="1"/>
                  <p:nvPr/>
                </p:nvSpPr>
                <p:spPr>
                  <a:xfrm>
                    <a:off x="163175" y="2079123"/>
                    <a:ext cx="30168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ru-RU" b="1" dirty="0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5</a:t>
                    </a:r>
                  </a:p>
                </p:txBody>
              </p:sp>
              <p:sp>
                <p:nvSpPr>
                  <p:cNvPr id="48" name="TextBox 47"/>
                  <p:cNvSpPr txBox="1"/>
                  <p:nvPr/>
                </p:nvSpPr>
                <p:spPr>
                  <a:xfrm>
                    <a:off x="1848858" y="2099344"/>
                    <a:ext cx="813043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>
                      <a:defRPr/>
                    </a:pPr>
                    <a:r>
                      <a:rPr lang="ru-RU" sz="1400" b="1" kern="0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96 170,4</a:t>
                    </a:r>
                  </a:p>
                </p:txBody>
              </p:sp>
              <p:sp>
                <p:nvSpPr>
                  <p:cNvPr id="49" name="TextBox 48"/>
                  <p:cNvSpPr txBox="1"/>
                  <p:nvPr/>
                </p:nvSpPr>
                <p:spPr>
                  <a:xfrm>
                    <a:off x="3049199" y="2102156"/>
                    <a:ext cx="498855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>
                      <a:defRPr/>
                    </a:pPr>
                    <a:r>
                      <a:rPr lang="ru-RU" sz="1400" b="1" kern="0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99,9</a:t>
                    </a:r>
                  </a:p>
                </p:txBody>
              </p:sp>
            </p:grpSp>
            <p:grpSp>
              <p:nvGrpSpPr>
                <p:cNvPr id="29" name="Группа 28"/>
                <p:cNvGrpSpPr/>
                <p:nvPr/>
              </p:nvGrpSpPr>
              <p:grpSpPr>
                <a:xfrm>
                  <a:off x="118043" y="5904844"/>
                  <a:ext cx="9039000" cy="763315"/>
                  <a:chOff x="105001" y="1903660"/>
                  <a:chExt cx="9039000" cy="763315"/>
                </a:xfrm>
              </p:grpSpPr>
              <p:sp>
                <p:nvSpPr>
                  <p:cNvPr id="30" name="Rectangle"/>
                  <p:cNvSpPr/>
                  <p:nvPr/>
                </p:nvSpPr>
                <p:spPr>
                  <a:xfrm>
                    <a:off x="2854440" y="1903660"/>
                    <a:ext cx="1415092" cy="763315"/>
                  </a:xfrm>
                  <a:prstGeom prst="rect">
                    <a:avLst/>
                  </a:prstGeom>
                  <a:gradFill>
                    <a:gsLst>
                      <a:gs pos="885">
                        <a:srgbClr val="FFFFFF"/>
                      </a:gs>
                      <a:gs pos="45158">
                        <a:srgbClr val="F5F5F5"/>
                      </a:gs>
                      <a:gs pos="85876">
                        <a:srgbClr val="EBEBEB"/>
                      </a:gs>
                      <a:gs pos="90667">
                        <a:srgbClr val="F5F5F5"/>
                      </a:gs>
                      <a:gs pos="92087">
                        <a:srgbClr val="FFFFFF"/>
                      </a:gs>
                      <a:gs pos="97622">
                        <a:srgbClr val="EBEBEB"/>
                      </a:gs>
                    </a:gsLst>
                    <a:lin ang="10800000"/>
                  </a:gradFill>
                  <a:ln w="12700">
                    <a:miter lim="400000"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lIns="45718" tIns="45718" rIns="45718" bIns="45718" anchor="ctr"/>
                  <a:lstStyle/>
                  <a:p>
                    <a:pPr algn="ctr"/>
                    <a:endParaRPr kern="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31" name="Rounded Rectangle"/>
                  <p:cNvSpPr/>
                  <p:nvPr/>
                </p:nvSpPr>
                <p:spPr>
                  <a:xfrm>
                    <a:off x="3767637" y="1989590"/>
                    <a:ext cx="277251" cy="677385"/>
                  </a:xfrm>
                  <a:prstGeom prst="roundRect">
                    <a:avLst>
                      <a:gd name="adj" fmla="val 49133"/>
                    </a:avLst>
                  </a:prstGeom>
                  <a:solidFill>
                    <a:srgbClr val="313635"/>
                  </a:solidFill>
                  <a:ln w="12700">
                    <a:miter lim="400000"/>
                  </a:ln>
                </p:spPr>
                <p:txBody>
                  <a:bodyPr lIns="45718" tIns="45718" rIns="45718" bIns="45718" anchor="ctr"/>
                  <a:lstStyle/>
                  <a:p>
                    <a:pPr algn="ctr">
                      <a:defRPr>
                        <a:solidFill>
                          <a:srgbClr val="FFFFFF"/>
                        </a:solidFill>
                      </a:defRPr>
                    </a:pPr>
                    <a:endParaRPr kern="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32" name="Rectangle"/>
                  <p:cNvSpPr/>
                  <p:nvPr/>
                </p:nvSpPr>
                <p:spPr>
                  <a:xfrm>
                    <a:off x="3886520" y="2026279"/>
                    <a:ext cx="5257481" cy="560085"/>
                  </a:xfrm>
                  <a:prstGeom prst="rect">
                    <a:avLst/>
                  </a:prstGeom>
                  <a:gradFill>
                    <a:gsLst>
                      <a:gs pos="0">
                        <a:srgbClr val="9A57CD"/>
                      </a:gs>
                      <a:gs pos="47000">
                        <a:srgbClr val="C9A6E4"/>
                      </a:gs>
                      <a:gs pos="93000">
                        <a:srgbClr val="AC74D6"/>
                      </a:gs>
                      <a:gs pos="96000">
                        <a:srgbClr val="B889DB"/>
                      </a:gs>
                      <a:gs pos="100000">
                        <a:srgbClr val="9A57CD"/>
                      </a:gs>
                    </a:gsLst>
                    <a:lin ang="10800000"/>
                  </a:gradFill>
                  <a:ln w="12700">
                    <a:miter lim="400000"/>
                  </a:ln>
                  <a:effectLst>
                    <a:outerShdw blurRad="38100" dist="43159" dir="2814826" rotWithShape="0">
                      <a:srgbClr val="000000">
                        <a:alpha val="28722"/>
                      </a:srgbClr>
                    </a:outerShdw>
                  </a:effectLst>
                </p:spPr>
                <p:txBody>
                  <a:bodyPr lIns="45718" tIns="45718" rIns="45718" bIns="45718" anchor="ctr"/>
                  <a:lstStyle/>
                  <a:p>
                    <a:pPr algn="ctr">
                      <a:defRPr>
                        <a:solidFill>
                          <a:srgbClr val="FFFFFF"/>
                        </a:solidFill>
                      </a:defRPr>
                    </a:pPr>
                    <a:endParaRPr kern="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33" name="Rectangle"/>
                  <p:cNvSpPr/>
                  <p:nvPr/>
                </p:nvSpPr>
                <p:spPr>
                  <a:xfrm>
                    <a:off x="547840" y="1903660"/>
                    <a:ext cx="1154473" cy="763315"/>
                  </a:xfrm>
                  <a:prstGeom prst="rect">
                    <a:avLst/>
                  </a:prstGeom>
                  <a:gradFill>
                    <a:gsLst>
                      <a:gs pos="885">
                        <a:srgbClr val="FFFFFF"/>
                      </a:gs>
                      <a:gs pos="45158">
                        <a:srgbClr val="F5F5F5"/>
                      </a:gs>
                      <a:gs pos="85876">
                        <a:srgbClr val="EBEBEB"/>
                      </a:gs>
                      <a:gs pos="90667">
                        <a:srgbClr val="F5F5F5"/>
                      </a:gs>
                      <a:gs pos="92087">
                        <a:srgbClr val="FFFFFF"/>
                      </a:gs>
                      <a:gs pos="97622">
                        <a:srgbClr val="EBEBEB"/>
                      </a:gs>
                    </a:gsLst>
                    <a:lin ang="10800000"/>
                  </a:gradFill>
                  <a:ln w="12700">
                    <a:miter lim="400000"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lIns="45718" tIns="45718" rIns="45718" bIns="45718" anchor="ctr"/>
                  <a:lstStyle/>
                  <a:p>
                    <a:pPr algn="ctr"/>
                    <a:endParaRPr kern="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34" name="Rectangle"/>
                  <p:cNvSpPr/>
                  <p:nvPr/>
                </p:nvSpPr>
                <p:spPr>
                  <a:xfrm>
                    <a:off x="105001" y="2058178"/>
                    <a:ext cx="386171" cy="417974"/>
                  </a:xfrm>
                  <a:prstGeom prst="rect">
                    <a:avLst/>
                  </a:prstGeom>
                  <a:gradFill>
                    <a:gsLst>
                      <a:gs pos="885">
                        <a:srgbClr val="FFFFFF"/>
                      </a:gs>
                      <a:gs pos="45158">
                        <a:srgbClr val="F5F5F5"/>
                      </a:gs>
                      <a:gs pos="85876">
                        <a:srgbClr val="EBEBEB"/>
                      </a:gs>
                      <a:gs pos="90667">
                        <a:srgbClr val="F5F5F5"/>
                      </a:gs>
                      <a:gs pos="92087">
                        <a:srgbClr val="FFFFFF"/>
                      </a:gs>
                      <a:gs pos="97622">
                        <a:srgbClr val="EBEBEB"/>
                      </a:gs>
                    </a:gsLst>
                    <a:lin ang="10800000"/>
                  </a:gradFill>
                  <a:ln w="12700">
                    <a:miter lim="400000"/>
                  </a:ln>
                  <a:effectLst>
                    <a:outerShdw blurRad="76200" dist="76655" dir="2814826" rotWithShape="0">
                      <a:srgbClr val="000000">
                        <a:alpha val="22720"/>
                      </a:srgbClr>
                    </a:outerShdw>
                  </a:effectLst>
                </p:spPr>
                <p:txBody>
                  <a:bodyPr lIns="45718" tIns="45718" rIns="45718" bIns="45718" anchor="ctr"/>
                  <a:lstStyle/>
                  <a:p>
                    <a:pPr algn="ctr">
                      <a:defRPr>
                        <a:solidFill>
                          <a:srgbClr val="FFFFFF"/>
                        </a:solidFill>
                      </a:defRPr>
                    </a:pPr>
                    <a:endParaRPr kern="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35" name="TextBox 34"/>
                  <p:cNvSpPr txBox="1"/>
                  <p:nvPr/>
                </p:nvSpPr>
                <p:spPr>
                  <a:xfrm>
                    <a:off x="692809" y="2097953"/>
                    <a:ext cx="813043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>
                      <a:defRPr/>
                    </a:pPr>
                    <a:r>
                      <a:rPr lang="ru-RU" sz="1400" b="1" kern="0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65 673,8</a:t>
                    </a:r>
                  </a:p>
                </p:txBody>
              </p:sp>
              <p:sp>
                <p:nvSpPr>
                  <p:cNvPr id="36" name="Rectangle"/>
                  <p:cNvSpPr/>
                  <p:nvPr/>
                </p:nvSpPr>
                <p:spPr>
                  <a:xfrm>
                    <a:off x="1702313" y="1903660"/>
                    <a:ext cx="1154473" cy="763315"/>
                  </a:xfrm>
                  <a:prstGeom prst="rect">
                    <a:avLst/>
                  </a:prstGeom>
                  <a:gradFill>
                    <a:gsLst>
                      <a:gs pos="885">
                        <a:srgbClr val="FFFFFF"/>
                      </a:gs>
                      <a:gs pos="45158">
                        <a:srgbClr val="F5F5F5"/>
                      </a:gs>
                      <a:gs pos="85876">
                        <a:srgbClr val="EBEBEB"/>
                      </a:gs>
                      <a:gs pos="90667">
                        <a:srgbClr val="F5F5F5"/>
                      </a:gs>
                      <a:gs pos="92087">
                        <a:srgbClr val="FFFFFF"/>
                      </a:gs>
                      <a:gs pos="97622">
                        <a:srgbClr val="EBEBEB"/>
                      </a:gs>
                    </a:gsLst>
                    <a:lin ang="10800000"/>
                  </a:gradFill>
                  <a:ln w="12700">
                    <a:miter lim="400000"/>
                  </a:ln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lIns="45718" tIns="45718" rIns="45718" bIns="45718" anchor="ctr"/>
                  <a:lstStyle/>
                  <a:p>
                    <a:pPr algn="ctr"/>
                    <a:endParaRPr kern="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37" name="TextBox 36"/>
                  <p:cNvSpPr txBox="1"/>
                  <p:nvPr/>
                </p:nvSpPr>
                <p:spPr>
                  <a:xfrm>
                    <a:off x="163175" y="2079123"/>
                    <a:ext cx="30168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ru-RU" b="1" dirty="0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6</a:t>
                    </a:r>
                  </a:p>
                </p:txBody>
              </p:sp>
              <p:sp>
                <p:nvSpPr>
                  <p:cNvPr id="38" name="TextBox 37"/>
                  <p:cNvSpPr txBox="1"/>
                  <p:nvPr/>
                </p:nvSpPr>
                <p:spPr>
                  <a:xfrm>
                    <a:off x="1848858" y="2099344"/>
                    <a:ext cx="813043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>
                      <a:defRPr/>
                    </a:pPr>
                    <a:r>
                      <a:rPr lang="ru-RU" sz="1400" b="1" kern="0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64 251,4</a:t>
                    </a:r>
                  </a:p>
                </p:txBody>
              </p:sp>
              <p:sp>
                <p:nvSpPr>
                  <p:cNvPr id="39" name="TextBox 38"/>
                  <p:cNvSpPr txBox="1"/>
                  <p:nvPr/>
                </p:nvSpPr>
                <p:spPr>
                  <a:xfrm>
                    <a:off x="3049199" y="2102156"/>
                    <a:ext cx="498855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>
                      <a:defRPr/>
                    </a:pPr>
                    <a:r>
                      <a:rPr lang="ru-RU" sz="1400" b="1" kern="0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97,8</a:t>
                    </a:r>
                  </a:p>
                </p:txBody>
              </p:sp>
            </p:grpSp>
          </p:grpSp>
          <p:sp>
            <p:nvSpPr>
              <p:cNvPr id="14" name="TextBox 13"/>
              <p:cNvSpPr txBox="1"/>
              <p:nvPr/>
            </p:nvSpPr>
            <p:spPr>
              <a:xfrm>
                <a:off x="5159488" y="2292322"/>
                <a:ext cx="225254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ru-RU" sz="1600" b="1" kern="0" dirty="0">
                    <a:solidFill>
                      <a:sysClr val="windowText" lastClr="000000"/>
                    </a:solidFill>
                    <a:latin typeface="Times New Roman" pitchFamily="18" charset="0"/>
                    <a:cs typeface="Times New Roman" pitchFamily="18" charset="0"/>
                  </a:rPr>
                  <a:t>Развитие образования</a:t>
                </a: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4144668" y="2905239"/>
                <a:ext cx="4999332" cy="6924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ru-RU" sz="1300" b="1" kern="0" dirty="0">
                    <a:solidFill>
                      <a:sysClr val="windowText" lastClr="000000"/>
                    </a:solidFill>
                    <a:latin typeface="Times New Roman" pitchFamily="18" charset="0"/>
                    <a:cs typeface="Times New Roman" pitchFamily="18" charset="0"/>
                  </a:rPr>
                  <a:t>Обеспечение населения городского округа город Первомайск Нижегородской области качественными услугами в сфере жилищно-коммунального хозяйства</a:t>
                </a: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5403145" y="3875900"/>
                <a:ext cx="200888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ru-RU" sz="1600" b="1" kern="0" dirty="0">
                    <a:solidFill>
                      <a:sysClr val="windowText" lastClr="000000"/>
                    </a:solidFill>
                    <a:latin typeface="Times New Roman" pitchFamily="18" charset="0"/>
                    <a:cs typeface="Times New Roman" pitchFamily="18" charset="0"/>
                  </a:rPr>
                  <a:t>Развитие культуры</a:t>
                </a: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4109047" y="4598207"/>
                <a:ext cx="4971233" cy="523220"/>
              </a:xfrm>
              <a:prstGeom prst="rect">
                <a:avLst/>
              </a:prstGeom>
              <a:ln>
                <a:noFill/>
              </a:ln>
              <a:effectLst>
                <a:outerShdw blurRad="76200" dist="38100" dir="78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contrasting" dir="t">
                  <a:rot lat="0" lon="0" rev="4200000"/>
                </a:lightRig>
              </a:scene3d>
              <a:sp3d prstMaterial="plastic">
                <a:bevelT w="381000" h="114300" prst="relaxedInset"/>
                <a:contourClr>
                  <a:srgbClr val="969696"/>
                </a:contourClr>
              </a:sp3d>
            </p:spPr>
            <p:txBody>
              <a:bodyPr wrap="none" rtlCol="0">
                <a:spAutoFit/>
              </a:bodyPr>
              <a:lstStyle/>
              <a:p>
                <a:pPr algn="ctr">
                  <a:defRPr/>
                </a:pPr>
                <a:r>
                  <a:rPr lang="ru-RU" sz="1400" b="1" kern="0" dirty="0">
                    <a:solidFill>
                      <a:sysClr val="windowText" lastClr="000000"/>
                    </a:solidFill>
                    <a:latin typeface="Times New Roman" pitchFamily="18" charset="0"/>
                    <a:cs typeface="Times New Roman" pitchFamily="18" charset="0"/>
                  </a:rPr>
                  <a:t>Информационное и материально техническое обеспечение</a:t>
                </a:r>
              </a:p>
              <a:p>
                <a:pPr algn="ctr">
                  <a:defRPr/>
                </a:pPr>
                <a:r>
                  <a:rPr lang="ru-RU" sz="1400" b="1" kern="0" dirty="0">
                    <a:solidFill>
                      <a:sysClr val="windowText" lastClr="000000"/>
                    </a:solidFill>
                    <a:latin typeface="Times New Roman" pitchFamily="18" charset="0"/>
                    <a:cs typeface="Times New Roman" pitchFamily="18" charset="0"/>
                  </a:rPr>
                  <a:t>деятельности органов местного самоуправления</a:t>
                </a: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4556703" y="5482432"/>
                <a:ext cx="401103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ru-RU" sz="1600" b="1" kern="0" dirty="0">
                    <a:solidFill>
                      <a:sysClr val="windowText" lastClr="000000"/>
                    </a:solidFill>
                    <a:latin typeface="Times New Roman" pitchFamily="18" charset="0"/>
                    <a:cs typeface="Times New Roman" pitchFamily="18" charset="0"/>
                  </a:rPr>
                  <a:t>Развитие физической культуры и спорта</a:t>
                </a:r>
              </a:p>
            </p:txBody>
          </p:sp>
          <p:sp>
            <p:nvSpPr>
              <p:cNvPr id="19" name="Прямоугольник 18"/>
              <p:cNvSpPr/>
              <p:nvPr/>
            </p:nvSpPr>
            <p:spPr>
              <a:xfrm>
                <a:off x="765745" y="1630185"/>
                <a:ext cx="639728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ru-RU" sz="1400" b="1" kern="0" dirty="0">
                    <a:solidFill>
                      <a:srgbClr val="70AD47">
                        <a:lumMod val="5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План</a:t>
                </a:r>
                <a:endParaRPr lang="ru-RU" sz="1400" kern="0" dirty="0">
                  <a:solidFill>
                    <a:srgbClr val="70AD47">
                      <a:lumMod val="50000"/>
                    </a:srgb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4790797" y="6283445"/>
              <a:ext cx="323357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ru-RU" sz="1600" b="1" kern="0" dirty="0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rPr>
                <a:t>Развитие транспортной системы</a:t>
              </a:r>
            </a:p>
          </p:txBody>
        </p:sp>
      </p:grpSp>
      <p:sp>
        <p:nvSpPr>
          <p:cNvPr id="4" name="Oval 13"/>
          <p:cNvSpPr>
            <a:spLocks noChangeArrowheads="1"/>
          </p:cNvSpPr>
          <p:nvPr/>
        </p:nvSpPr>
        <p:spPr bwMode="auto">
          <a:xfrm>
            <a:off x="8172450" y="6453188"/>
            <a:ext cx="790575" cy="288925"/>
          </a:xfrm>
          <a:prstGeom prst="ellipse">
            <a:avLst/>
          </a:prstGeom>
          <a:solidFill>
            <a:sysClr val="window" lastClr="FFFFFF"/>
          </a:solidFill>
          <a:ln w="25400">
            <a:solidFill>
              <a:srgbClr val="00206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 kern="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29</a:t>
            </a:r>
            <a:endParaRPr lang="ru-RU" b="1" kern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9592" y="-99392"/>
            <a:ext cx="77247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 в разрезе муниципальных программ</a:t>
            </a:r>
            <a:r>
              <a:rPr lang="ru-RU" sz="25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5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тыс.рублей</a:t>
            </a:r>
            <a:endParaRPr lang="ru-RU" sz="25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829371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899592" y="125323"/>
            <a:ext cx="7600951" cy="1158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</a:rPr>
              <a:t>Исполнение бюджета городского округа город Первомайск к плановым назначениям</a:t>
            </a:r>
            <a:r>
              <a:rPr kumimoji="0" lang="ru-RU" sz="35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</a:rPr>
              <a:t>, </a:t>
            </a:r>
            <a:r>
              <a:rPr kumimoji="0" lang="ru-RU" sz="23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</a:rPr>
              <a:t>тыс.рублей</a:t>
            </a:r>
            <a:endParaRPr kumimoji="0" lang="ru-RU" sz="23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</a:endParaRPr>
          </a:p>
        </p:txBody>
      </p:sp>
      <p:sp>
        <p:nvSpPr>
          <p:cNvPr id="10" name="Oval 13"/>
          <p:cNvSpPr>
            <a:spLocks noChangeArrowheads="1"/>
          </p:cNvSpPr>
          <p:nvPr/>
        </p:nvSpPr>
        <p:spPr bwMode="auto">
          <a:xfrm>
            <a:off x="8245921" y="6452443"/>
            <a:ext cx="790575" cy="288925"/>
          </a:xfrm>
          <a:prstGeom prst="ellipse">
            <a:avLst/>
          </a:prstGeom>
          <a:solidFill>
            <a:sysClr val="window" lastClr="FFFFFF"/>
          </a:solidFill>
          <a:ln w="25400">
            <a:solidFill>
              <a:srgbClr val="00206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 kern="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3</a:t>
            </a:r>
            <a:endParaRPr lang="ru-RU" b="1" kern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aphicFrame>
        <p:nvGraphicFramePr>
          <p:cNvPr id="11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76382142"/>
              </p:ext>
            </p:extLst>
          </p:nvPr>
        </p:nvGraphicFramePr>
        <p:xfrm>
          <a:off x="986458" y="1412776"/>
          <a:ext cx="7315201" cy="2556122"/>
        </p:xfrm>
        <a:graphic>
          <a:graphicData uri="http://schemas.openxmlformats.org/drawingml/2006/table">
            <a:tbl>
              <a:tblPr firstRow="1" bandRow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tableStyleId>{93296810-A885-4BE3-A3E7-6D5BEEA58F35}</a:tableStyleId>
              </a:tblPr>
              <a:tblGrid>
                <a:gridCol w="2076450"/>
                <a:gridCol w="1866900"/>
                <a:gridCol w="1666875"/>
                <a:gridCol w="1704976"/>
              </a:tblGrid>
              <a:tr h="6760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Показатель</a:t>
                      </a:r>
                    </a:p>
                  </a:txBody>
                  <a:tcPr marL="5080" marR="5080" marT="5080" marB="0" anchor="ctr" horzOverflow="overflow">
                    <a:gradFill>
                      <a:gsLst>
                        <a:gs pos="0">
                          <a:srgbClr val="F57E1B"/>
                        </a:gs>
                        <a:gs pos="50000">
                          <a:schemeClr val="accent6">
                            <a:lumMod val="40000"/>
                            <a:lumOff val="60000"/>
                          </a:schemeClr>
                        </a:gs>
                        <a:gs pos="100000">
                          <a:srgbClr val="F6882E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План</a:t>
                      </a:r>
                    </a:p>
                  </a:txBody>
                  <a:tcPr marL="5080" marR="5080" marT="5080" marB="0" anchor="ctr" horzOverflow="overflow">
                    <a:gradFill>
                      <a:gsLst>
                        <a:gs pos="0">
                          <a:srgbClr val="F57E1B"/>
                        </a:gs>
                        <a:gs pos="50000">
                          <a:schemeClr val="accent6">
                            <a:lumMod val="40000"/>
                            <a:lumOff val="60000"/>
                          </a:schemeClr>
                        </a:gs>
                        <a:gs pos="100000">
                          <a:srgbClr val="F6882E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Факт</a:t>
                      </a:r>
                    </a:p>
                  </a:txBody>
                  <a:tcPr marL="5080" marR="5080" marT="5080" marB="0" anchor="ctr" horzOverflow="overflow">
                    <a:gradFill>
                      <a:gsLst>
                        <a:gs pos="0">
                          <a:srgbClr val="F57E1B"/>
                        </a:gs>
                        <a:gs pos="50000">
                          <a:schemeClr val="accent6">
                            <a:lumMod val="40000"/>
                            <a:lumOff val="60000"/>
                          </a:schemeClr>
                        </a:gs>
                        <a:gs pos="100000">
                          <a:srgbClr val="F6882E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% исполнения</a:t>
                      </a:r>
                    </a:p>
                  </a:txBody>
                  <a:tcPr marL="5080" marR="5080" marT="5080" marB="0" anchor="ctr" horzOverflow="overflow">
                    <a:gradFill>
                      <a:gsLst>
                        <a:gs pos="0">
                          <a:srgbClr val="F57E1B"/>
                        </a:gs>
                        <a:gs pos="50000">
                          <a:schemeClr val="accent6">
                            <a:lumMod val="40000"/>
                            <a:lumOff val="60000"/>
                          </a:schemeClr>
                        </a:gs>
                        <a:gs pos="100000">
                          <a:srgbClr val="F6882E"/>
                        </a:gs>
                      </a:gsLst>
                      <a:lin ang="5400000" scaled="0"/>
                    </a:gradFill>
                  </a:tcPr>
                </a:tc>
              </a:tr>
              <a:tr h="58476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ДОХОДЫ</a:t>
                      </a:r>
                      <a:endParaRPr kumimoji="0" lang="ru-RU" sz="2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1 422 700,6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1 400 031,6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98,4</a:t>
                      </a:r>
                    </a:p>
                  </a:txBody>
                  <a:tcPr marL="5080" marR="5080" marT="5080" marB="0" anchor="ctr" horzOverflow="overflow"/>
                </a:tc>
              </a:tr>
              <a:tr h="58476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РАСХОДЫ</a:t>
                      </a:r>
                      <a:endParaRPr kumimoji="0" lang="ru-RU" sz="2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1 509 052,4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1 446 412,6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95,8</a:t>
                      </a:r>
                    </a:p>
                  </a:txBody>
                  <a:tcPr marL="5080" marR="5080" marT="5080" marB="0" anchor="ctr" horzOverflow="overflow"/>
                </a:tc>
              </a:tr>
              <a:tr h="60271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ДЕФИЦИТ (-),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ПРОФИЦИТ (+)</a:t>
                      </a:r>
                      <a:endParaRPr kumimoji="0" lang="ru-RU" sz="2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- 86 351,8</a:t>
                      </a:r>
                      <a:endParaRPr kumimoji="0" lang="ru-RU" sz="2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- 46 381,0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53,7</a:t>
                      </a:r>
                    </a:p>
                  </a:txBody>
                  <a:tcPr marL="5080" marR="5080" marT="5080" marB="0" anchor="ctr" horzOverflow="overflow"/>
                </a:tc>
              </a:tr>
            </a:tbl>
          </a:graphicData>
        </a:graphic>
      </p:graphicFrame>
      <p:grpSp>
        <p:nvGrpSpPr>
          <p:cNvPr id="14" name="Группа 13"/>
          <p:cNvGrpSpPr/>
          <p:nvPr/>
        </p:nvGrpSpPr>
        <p:grpSpPr>
          <a:xfrm>
            <a:off x="2406863" y="4097285"/>
            <a:ext cx="4369668" cy="2683043"/>
            <a:chOff x="1778110" y="4039414"/>
            <a:chExt cx="4369668" cy="2683043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12" name="Picture 11" descr="C:\Users\fu9\Desktop\translucent-image (2)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66417" y="4126697"/>
              <a:ext cx="3945555" cy="2595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12" descr="C:\Users\fu9\Desktop\image (1)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78110" y="4039414"/>
              <a:ext cx="4369668" cy="18206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8414065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46137" y="803736"/>
            <a:ext cx="9105305" cy="6027396"/>
            <a:chOff x="46137" y="785980"/>
            <a:chExt cx="9105305" cy="6027396"/>
          </a:xfrm>
        </p:grpSpPr>
        <p:grpSp>
          <p:nvGrpSpPr>
            <p:cNvPr id="7" name="Группа 6"/>
            <p:cNvGrpSpPr/>
            <p:nvPr/>
          </p:nvGrpSpPr>
          <p:grpSpPr>
            <a:xfrm>
              <a:off x="46137" y="1251402"/>
              <a:ext cx="9051719" cy="5561974"/>
              <a:chOff x="69887" y="1159350"/>
              <a:chExt cx="9051719" cy="5561974"/>
            </a:xfrm>
          </p:grpSpPr>
          <p:grpSp>
            <p:nvGrpSpPr>
              <p:cNvPr id="24" name="Группа 23"/>
              <p:cNvGrpSpPr/>
              <p:nvPr/>
            </p:nvGrpSpPr>
            <p:grpSpPr>
              <a:xfrm>
                <a:off x="83735" y="1159350"/>
                <a:ext cx="9017734" cy="763315"/>
                <a:chOff x="126267" y="1903660"/>
                <a:chExt cx="9017734" cy="763315"/>
              </a:xfrm>
            </p:grpSpPr>
            <p:sp>
              <p:nvSpPr>
                <p:cNvPr id="89" name="Rectangle"/>
                <p:cNvSpPr/>
                <p:nvPr/>
              </p:nvSpPr>
              <p:spPr>
                <a:xfrm>
                  <a:off x="2854440" y="1903660"/>
                  <a:ext cx="1415092" cy="763315"/>
                </a:xfrm>
                <a:prstGeom prst="rect">
                  <a:avLst/>
                </a:prstGeom>
                <a:gradFill>
                  <a:gsLst>
                    <a:gs pos="885">
                      <a:srgbClr val="FFFFFF"/>
                    </a:gs>
                    <a:gs pos="45158">
                      <a:srgbClr val="F5F5F5"/>
                    </a:gs>
                    <a:gs pos="85876">
                      <a:srgbClr val="EBEBEB"/>
                    </a:gs>
                    <a:gs pos="90667">
                      <a:srgbClr val="F5F5F5"/>
                    </a:gs>
                    <a:gs pos="92087">
                      <a:srgbClr val="FFFFFF"/>
                    </a:gs>
                    <a:gs pos="97622">
                      <a:srgbClr val="EBEBEB"/>
                    </a:gs>
                  </a:gsLst>
                  <a:lin ang="10800000"/>
                </a:gradFill>
                <a:ln w="12700">
                  <a:miter lim="400000"/>
                </a:ln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45718" tIns="45718" rIns="45718" bIns="45718" anchor="ctr"/>
                <a:lstStyle/>
                <a:p>
                  <a:pPr algn="ctr"/>
                  <a:endParaRPr kern="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90" name="Rounded Rectangle"/>
                <p:cNvSpPr/>
                <p:nvPr/>
              </p:nvSpPr>
              <p:spPr>
                <a:xfrm>
                  <a:off x="3767637" y="1989590"/>
                  <a:ext cx="277251" cy="677385"/>
                </a:xfrm>
                <a:prstGeom prst="roundRect">
                  <a:avLst>
                    <a:gd name="adj" fmla="val 49133"/>
                  </a:avLst>
                </a:prstGeom>
                <a:solidFill>
                  <a:srgbClr val="313635"/>
                </a:solidFill>
                <a:ln w="12700">
                  <a:miter lim="400000"/>
                </a:ln>
              </p:spPr>
              <p:txBody>
                <a:bodyPr lIns="45718" tIns="45718" rIns="45718" bIns="45718" anchor="ctr"/>
                <a:lstStyle/>
                <a:p>
                  <a:pPr algn="ctr">
                    <a:defRPr>
                      <a:solidFill>
                        <a:srgbClr val="FFFFFF"/>
                      </a:solidFill>
                    </a:defRPr>
                  </a:pPr>
                  <a:endParaRPr kern="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91" name="Rectangle"/>
                <p:cNvSpPr/>
                <p:nvPr/>
              </p:nvSpPr>
              <p:spPr>
                <a:xfrm>
                  <a:off x="3886520" y="2026279"/>
                  <a:ext cx="5257481" cy="560085"/>
                </a:xfrm>
                <a:prstGeom prst="rect">
                  <a:avLst/>
                </a:prstGeom>
                <a:gradFill>
                  <a:gsLst>
                    <a:gs pos="0">
                      <a:srgbClr val="FFEA03"/>
                    </a:gs>
                    <a:gs pos="46366">
                      <a:srgbClr val="FFFF00"/>
                    </a:gs>
                    <a:gs pos="89008">
                      <a:srgbClr val="FFFF00"/>
                    </a:gs>
                    <a:gs pos="95339">
                      <a:srgbClr val="FFFFB9"/>
                    </a:gs>
                    <a:gs pos="100000">
                      <a:srgbClr val="FFFF00"/>
                    </a:gs>
                  </a:gsLst>
                  <a:lin ang="10800000"/>
                </a:gradFill>
                <a:ln w="12700">
                  <a:miter lim="400000"/>
                </a:ln>
                <a:effectLst>
                  <a:outerShdw blurRad="38100" dist="43159" dir="2814826" rotWithShape="0">
                    <a:srgbClr val="000000">
                      <a:alpha val="28722"/>
                    </a:srgbClr>
                  </a:outerShdw>
                </a:effectLst>
              </p:spPr>
              <p:txBody>
                <a:bodyPr lIns="45718" tIns="45718" rIns="45718" bIns="45718" anchor="ctr"/>
                <a:lstStyle/>
                <a:p>
                  <a:pPr algn="ctr">
                    <a:defRPr>
                      <a:solidFill>
                        <a:srgbClr val="FFFFFF"/>
                      </a:solidFill>
                    </a:defRPr>
                  </a:pPr>
                  <a:endParaRPr kern="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92" name="Rectangle"/>
                <p:cNvSpPr/>
                <p:nvPr/>
              </p:nvSpPr>
              <p:spPr>
                <a:xfrm>
                  <a:off x="537207" y="1903660"/>
                  <a:ext cx="1154473" cy="763315"/>
                </a:xfrm>
                <a:prstGeom prst="rect">
                  <a:avLst/>
                </a:prstGeom>
                <a:gradFill>
                  <a:gsLst>
                    <a:gs pos="885">
                      <a:srgbClr val="FFFFFF"/>
                    </a:gs>
                    <a:gs pos="45158">
                      <a:srgbClr val="F5F5F5"/>
                    </a:gs>
                    <a:gs pos="85876">
                      <a:srgbClr val="EBEBEB"/>
                    </a:gs>
                    <a:gs pos="90667">
                      <a:srgbClr val="F5F5F5"/>
                    </a:gs>
                    <a:gs pos="92087">
                      <a:srgbClr val="FFFFFF"/>
                    </a:gs>
                    <a:gs pos="97622">
                      <a:srgbClr val="EBEBEB"/>
                    </a:gs>
                  </a:gsLst>
                  <a:lin ang="10800000"/>
                </a:gradFill>
                <a:ln w="12700">
                  <a:miter lim="400000"/>
                </a:ln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45718" tIns="45718" rIns="45718" bIns="45718" anchor="ctr"/>
                <a:lstStyle/>
                <a:p>
                  <a:pPr algn="ctr"/>
                  <a:endParaRPr kern="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93" name="Rectangle"/>
                <p:cNvSpPr/>
                <p:nvPr/>
              </p:nvSpPr>
              <p:spPr>
                <a:xfrm>
                  <a:off x="126267" y="2068811"/>
                  <a:ext cx="386171" cy="417974"/>
                </a:xfrm>
                <a:prstGeom prst="rect">
                  <a:avLst/>
                </a:prstGeom>
                <a:gradFill>
                  <a:gsLst>
                    <a:gs pos="885">
                      <a:srgbClr val="FFFFFF"/>
                    </a:gs>
                    <a:gs pos="45158">
                      <a:srgbClr val="F5F5F5"/>
                    </a:gs>
                    <a:gs pos="85876">
                      <a:srgbClr val="EBEBEB"/>
                    </a:gs>
                    <a:gs pos="90667">
                      <a:srgbClr val="F5F5F5"/>
                    </a:gs>
                    <a:gs pos="92087">
                      <a:srgbClr val="FFFFFF"/>
                    </a:gs>
                    <a:gs pos="97622">
                      <a:srgbClr val="EBEBEB"/>
                    </a:gs>
                  </a:gsLst>
                  <a:lin ang="10800000"/>
                </a:gradFill>
                <a:ln w="12700">
                  <a:miter lim="400000"/>
                </a:ln>
                <a:effectLst>
                  <a:outerShdw blurRad="76200" dist="76655" dir="2814826" rotWithShape="0">
                    <a:srgbClr val="000000">
                      <a:alpha val="22720"/>
                    </a:srgbClr>
                  </a:outerShdw>
                </a:effectLst>
              </p:spPr>
              <p:txBody>
                <a:bodyPr lIns="45718" tIns="45718" rIns="45718" bIns="45718" anchor="ctr"/>
                <a:lstStyle/>
                <a:p>
                  <a:pPr algn="ctr">
                    <a:defRPr>
                      <a:solidFill>
                        <a:srgbClr val="FFFFFF"/>
                      </a:solidFill>
                    </a:defRPr>
                  </a:pPr>
                  <a:endParaRPr kern="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94" name="TextBox 93"/>
                <p:cNvSpPr txBox="1"/>
                <p:nvPr/>
              </p:nvSpPr>
              <p:spPr>
                <a:xfrm>
                  <a:off x="692809" y="2097953"/>
                  <a:ext cx="813043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defRPr/>
                  </a:pPr>
                  <a:r>
                    <a:rPr lang="ru-RU" sz="1400" b="1" kern="0" dirty="0">
                      <a:solidFill>
                        <a:sysClr val="windowText" lastClr="000000"/>
                      </a:solidFill>
                      <a:latin typeface="Times New Roman" pitchFamily="18" charset="0"/>
                      <a:cs typeface="Times New Roman" pitchFamily="18" charset="0"/>
                    </a:rPr>
                    <a:t>34 055,0</a:t>
                  </a:r>
                </a:p>
              </p:txBody>
            </p:sp>
            <p:sp>
              <p:nvSpPr>
                <p:cNvPr id="95" name="Rectangle"/>
                <p:cNvSpPr/>
                <p:nvPr/>
              </p:nvSpPr>
              <p:spPr>
                <a:xfrm>
                  <a:off x="1691680" y="1903660"/>
                  <a:ext cx="1154473" cy="763315"/>
                </a:xfrm>
                <a:prstGeom prst="rect">
                  <a:avLst/>
                </a:prstGeom>
                <a:gradFill>
                  <a:gsLst>
                    <a:gs pos="885">
                      <a:srgbClr val="FFFFFF"/>
                    </a:gs>
                    <a:gs pos="45158">
                      <a:srgbClr val="F5F5F5"/>
                    </a:gs>
                    <a:gs pos="85876">
                      <a:srgbClr val="EBEBEB"/>
                    </a:gs>
                    <a:gs pos="90667">
                      <a:srgbClr val="F5F5F5"/>
                    </a:gs>
                    <a:gs pos="92087">
                      <a:srgbClr val="FFFFFF"/>
                    </a:gs>
                    <a:gs pos="97622">
                      <a:srgbClr val="EBEBEB"/>
                    </a:gs>
                  </a:gsLst>
                  <a:lin ang="10800000"/>
                </a:gradFill>
                <a:ln w="12700">
                  <a:miter lim="400000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45718" tIns="45718" rIns="45718" bIns="45718" anchor="ctr"/>
                <a:lstStyle/>
                <a:p>
                  <a:pPr algn="ctr"/>
                  <a:endParaRPr kern="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96" name="TextBox 95"/>
                <p:cNvSpPr txBox="1"/>
                <p:nvPr/>
              </p:nvSpPr>
              <p:spPr>
                <a:xfrm>
                  <a:off x="184441" y="2100389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b="1" dirty="0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rPr>
                    <a:t>7</a:t>
                  </a:r>
                </a:p>
              </p:txBody>
            </p:sp>
            <p:sp>
              <p:nvSpPr>
                <p:cNvPr id="97" name="TextBox 96"/>
                <p:cNvSpPr txBox="1"/>
                <p:nvPr/>
              </p:nvSpPr>
              <p:spPr>
                <a:xfrm>
                  <a:off x="1848858" y="2099344"/>
                  <a:ext cx="813043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defRPr/>
                  </a:pPr>
                  <a:r>
                    <a:rPr lang="ru-RU" sz="1400" b="1" kern="0" dirty="0">
                      <a:solidFill>
                        <a:sysClr val="windowText" lastClr="000000"/>
                      </a:solidFill>
                      <a:latin typeface="Times New Roman" pitchFamily="18" charset="0"/>
                      <a:cs typeface="Times New Roman" pitchFamily="18" charset="0"/>
                    </a:rPr>
                    <a:t>33 147,9</a:t>
                  </a:r>
                </a:p>
              </p:txBody>
            </p:sp>
            <p:sp>
              <p:nvSpPr>
                <p:cNvPr id="98" name="TextBox 97"/>
                <p:cNvSpPr txBox="1"/>
                <p:nvPr/>
              </p:nvSpPr>
              <p:spPr>
                <a:xfrm>
                  <a:off x="3049199" y="2102156"/>
                  <a:ext cx="498855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defRPr/>
                  </a:pPr>
                  <a:r>
                    <a:rPr lang="ru-RU" sz="1400" b="1" kern="0" dirty="0">
                      <a:solidFill>
                        <a:sysClr val="windowText" lastClr="000000"/>
                      </a:solidFill>
                      <a:latin typeface="Times New Roman" pitchFamily="18" charset="0"/>
                      <a:cs typeface="Times New Roman" pitchFamily="18" charset="0"/>
                    </a:rPr>
                    <a:t>97,3</a:t>
                  </a:r>
                </a:p>
              </p:txBody>
            </p:sp>
          </p:grpSp>
          <p:grpSp>
            <p:nvGrpSpPr>
              <p:cNvPr id="25" name="Группа 24"/>
              <p:cNvGrpSpPr/>
              <p:nvPr/>
            </p:nvGrpSpPr>
            <p:grpSpPr>
              <a:xfrm>
                <a:off x="511595" y="1961484"/>
                <a:ext cx="8596161" cy="763315"/>
                <a:chOff x="547840" y="1903660"/>
                <a:chExt cx="8596161" cy="763315"/>
              </a:xfrm>
            </p:grpSpPr>
            <p:sp>
              <p:nvSpPr>
                <p:cNvPr id="81" name="Rectangle"/>
                <p:cNvSpPr/>
                <p:nvPr/>
              </p:nvSpPr>
              <p:spPr>
                <a:xfrm>
                  <a:off x="2854440" y="1903660"/>
                  <a:ext cx="1415092" cy="763315"/>
                </a:xfrm>
                <a:prstGeom prst="rect">
                  <a:avLst/>
                </a:prstGeom>
                <a:gradFill>
                  <a:gsLst>
                    <a:gs pos="885">
                      <a:srgbClr val="FFFFFF"/>
                    </a:gs>
                    <a:gs pos="45158">
                      <a:srgbClr val="F5F5F5"/>
                    </a:gs>
                    <a:gs pos="85876">
                      <a:srgbClr val="EBEBEB"/>
                    </a:gs>
                    <a:gs pos="90667">
                      <a:srgbClr val="F5F5F5"/>
                    </a:gs>
                    <a:gs pos="92087">
                      <a:srgbClr val="FFFFFF"/>
                    </a:gs>
                    <a:gs pos="97622">
                      <a:srgbClr val="EBEBEB"/>
                    </a:gs>
                  </a:gsLst>
                  <a:lin ang="10800000"/>
                </a:gradFill>
                <a:ln w="12700">
                  <a:miter lim="400000"/>
                </a:ln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45718" tIns="45718" rIns="45718" bIns="45718" anchor="ctr"/>
                <a:lstStyle/>
                <a:p>
                  <a:pPr algn="ctr"/>
                  <a:endParaRPr kern="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" name="Rounded Rectangle"/>
                <p:cNvSpPr/>
                <p:nvPr/>
              </p:nvSpPr>
              <p:spPr>
                <a:xfrm>
                  <a:off x="3767637" y="1989590"/>
                  <a:ext cx="277251" cy="677385"/>
                </a:xfrm>
                <a:prstGeom prst="roundRect">
                  <a:avLst>
                    <a:gd name="adj" fmla="val 49133"/>
                  </a:avLst>
                </a:prstGeom>
                <a:solidFill>
                  <a:srgbClr val="313635"/>
                </a:solidFill>
                <a:ln w="12700">
                  <a:miter lim="400000"/>
                </a:ln>
              </p:spPr>
              <p:txBody>
                <a:bodyPr lIns="45718" tIns="45718" rIns="45718" bIns="45718" anchor="ctr"/>
                <a:lstStyle/>
                <a:p>
                  <a:pPr algn="ctr">
                    <a:defRPr>
                      <a:solidFill>
                        <a:srgbClr val="FFFFFF"/>
                      </a:solidFill>
                    </a:defRPr>
                  </a:pPr>
                  <a:endParaRPr kern="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3" name="Rectangle"/>
                <p:cNvSpPr/>
                <p:nvPr/>
              </p:nvSpPr>
              <p:spPr>
                <a:xfrm>
                  <a:off x="3886520" y="2032123"/>
                  <a:ext cx="5257481" cy="560962"/>
                </a:xfrm>
                <a:prstGeom prst="rect">
                  <a:avLst/>
                </a:prstGeom>
                <a:gradFill>
                  <a:gsLst>
                    <a:gs pos="89199">
                      <a:srgbClr val="00D27D"/>
                    </a:gs>
                    <a:gs pos="95400">
                      <a:srgbClr val="97FFD5"/>
                    </a:gs>
                    <a:gs pos="100000">
                      <a:srgbClr val="00FF99"/>
                    </a:gs>
                    <a:gs pos="0">
                      <a:srgbClr val="00FF99"/>
                    </a:gs>
                  </a:gsLst>
                  <a:lin ang="10800000"/>
                </a:gradFill>
                <a:ln w="12700">
                  <a:miter lim="400000"/>
                </a:ln>
                <a:effectLst>
                  <a:outerShdw blurRad="38100" dist="43159" dir="2814826" rotWithShape="0">
                    <a:srgbClr val="000000">
                      <a:alpha val="28722"/>
                    </a:srgbClr>
                  </a:outerShdw>
                </a:effectLst>
              </p:spPr>
              <p:txBody>
                <a:bodyPr lIns="45718" tIns="45718" rIns="45718" bIns="45718" anchor="ctr"/>
                <a:lstStyle/>
                <a:p>
                  <a:pPr algn="ctr">
                    <a:defRPr>
                      <a:solidFill>
                        <a:srgbClr val="FFFFFF"/>
                      </a:solidFill>
                    </a:defRPr>
                  </a:pPr>
                  <a:endParaRPr kern="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4" name="Rectangle"/>
                <p:cNvSpPr/>
                <p:nvPr/>
              </p:nvSpPr>
              <p:spPr>
                <a:xfrm>
                  <a:off x="547840" y="1903660"/>
                  <a:ext cx="1154473" cy="763315"/>
                </a:xfrm>
                <a:prstGeom prst="rect">
                  <a:avLst/>
                </a:prstGeom>
                <a:gradFill>
                  <a:gsLst>
                    <a:gs pos="885">
                      <a:srgbClr val="FFFFFF"/>
                    </a:gs>
                    <a:gs pos="45158">
                      <a:srgbClr val="F5F5F5"/>
                    </a:gs>
                    <a:gs pos="85876">
                      <a:srgbClr val="EBEBEB"/>
                    </a:gs>
                    <a:gs pos="90667">
                      <a:srgbClr val="F5F5F5"/>
                    </a:gs>
                    <a:gs pos="92087">
                      <a:srgbClr val="FFFFFF"/>
                    </a:gs>
                    <a:gs pos="97622">
                      <a:srgbClr val="EBEBEB"/>
                    </a:gs>
                  </a:gsLst>
                  <a:lin ang="10800000"/>
                </a:gradFill>
                <a:ln w="12700">
                  <a:miter lim="400000"/>
                </a:ln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45718" tIns="45718" rIns="45718" bIns="45718" anchor="ctr"/>
                <a:lstStyle/>
                <a:p>
                  <a:pPr algn="ctr"/>
                  <a:endParaRPr kern="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5" name="TextBox 84"/>
                <p:cNvSpPr txBox="1"/>
                <p:nvPr/>
              </p:nvSpPr>
              <p:spPr>
                <a:xfrm>
                  <a:off x="692809" y="2097953"/>
                  <a:ext cx="813043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defRPr/>
                  </a:pPr>
                  <a:r>
                    <a:rPr lang="ru-RU" sz="1400" b="1" kern="0" dirty="0">
                      <a:solidFill>
                        <a:sysClr val="windowText" lastClr="000000"/>
                      </a:solidFill>
                      <a:latin typeface="Times New Roman" pitchFamily="18" charset="0"/>
                      <a:cs typeface="Times New Roman" pitchFamily="18" charset="0"/>
                    </a:rPr>
                    <a:t>30 467,4</a:t>
                  </a:r>
                </a:p>
              </p:txBody>
            </p:sp>
            <p:sp>
              <p:nvSpPr>
                <p:cNvPr id="86" name="Rectangle"/>
                <p:cNvSpPr/>
                <p:nvPr/>
              </p:nvSpPr>
              <p:spPr>
                <a:xfrm>
                  <a:off x="1702313" y="1903660"/>
                  <a:ext cx="1154473" cy="763315"/>
                </a:xfrm>
                <a:prstGeom prst="rect">
                  <a:avLst/>
                </a:prstGeom>
                <a:gradFill>
                  <a:gsLst>
                    <a:gs pos="885">
                      <a:srgbClr val="FFFFFF"/>
                    </a:gs>
                    <a:gs pos="45158">
                      <a:srgbClr val="F5F5F5"/>
                    </a:gs>
                    <a:gs pos="85876">
                      <a:srgbClr val="EBEBEB"/>
                    </a:gs>
                    <a:gs pos="90667">
                      <a:srgbClr val="F5F5F5"/>
                    </a:gs>
                    <a:gs pos="92087">
                      <a:srgbClr val="FFFFFF"/>
                    </a:gs>
                    <a:gs pos="97622">
                      <a:srgbClr val="EBEBEB"/>
                    </a:gs>
                  </a:gsLst>
                  <a:lin ang="10800000"/>
                </a:gradFill>
                <a:ln w="12700">
                  <a:miter lim="400000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45718" tIns="45718" rIns="45718" bIns="45718" anchor="ctr"/>
                <a:lstStyle/>
                <a:p>
                  <a:pPr algn="ctr"/>
                  <a:endParaRPr kern="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7" name="TextBox 86"/>
                <p:cNvSpPr txBox="1"/>
                <p:nvPr/>
              </p:nvSpPr>
              <p:spPr>
                <a:xfrm>
                  <a:off x="1848858" y="2099344"/>
                  <a:ext cx="813043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defRPr/>
                  </a:pPr>
                  <a:r>
                    <a:rPr lang="ru-RU" sz="1400" b="1" kern="0" dirty="0">
                      <a:solidFill>
                        <a:sysClr val="windowText" lastClr="000000"/>
                      </a:solidFill>
                      <a:latin typeface="Times New Roman" pitchFamily="18" charset="0"/>
                      <a:cs typeface="Times New Roman" pitchFamily="18" charset="0"/>
                    </a:rPr>
                    <a:t>30 467,4</a:t>
                  </a:r>
                </a:p>
              </p:txBody>
            </p:sp>
            <p:sp>
              <p:nvSpPr>
                <p:cNvPr id="88" name="TextBox 87"/>
                <p:cNvSpPr txBox="1"/>
                <p:nvPr/>
              </p:nvSpPr>
              <p:spPr>
                <a:xfrm>
                  <a:off x="3049199" y="2102156"/>
                  <a:ext cx="588623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defRPr/>
                  </a:pPr>
                  <a:r>
                    <a:rPr lang="ru-RU" sz="1400" b="1" kern="0" dirty="0">
                      <a:solidFill>
                        <a:sysClr val="windowText" lastClr="000000"/>
                      </a:solidFill>
                      <a:latin typeface="Times New Roman" pitchFamily="18" charset="0"/>
                      <a:cs typeface="Times New Roman" pitchFamily="18" charset="0"/>
                    </a:rPr>
                    <a:t>100,0</a:t>
                  </a:r>
                </a:p>
              </p:txBody>
            </p:sp>
          </p:grpSp>
          <p:grpSp>
            <p:nvGrpSpPr>
              <p:cNvPr id="26" name="Группа 25"/>
              <p:cNvGrpSpPr/>
              <p:nvPr/>
            </p:nvGrpSpPr>
            <p:grpSpPr>
              <a:xfrm>
                <a:off x="505765" y="2762757"/>
                <a:ext cx="8596161" cy="763315"/>
                <a:chOff x="547840" y="1903660"/>
                <a:chExt cx="8596161" cy="763315"/>
              </a:xfrm>
            </p:grpSpPr>
            <p:sp>
              <p:nvSpPr>
                <p:cNvPr id="76" name="Rectangle"/>
                <p:cNvSpPr/>
                <p:nvPr/>
              </p:nvSpPr>
              <p:spPr>
                <a:xfrm>
                  <a:off x="2854440" y="1903660"/>
                  <a:ext cx="1415092" cy="763315"/>
                </a:xfrm>
                <a:prstGeom prst="rect">
                  <a:avLst/>
                </a:prstGeom>
                <a:gradFill>
                  <a:gsLst>
                    <a:gs pos="885">
                      <a:srgbClr val="FFFFFF"/>
                    </a:gs>
                    <a:gs pos="45158">
                      <a:srgbClr val="F5F5F5"/>
                    </a:gs>
                    <a:gs pos="85876">
                      <a:srgbClr val="EBEBEB"/>
                    </a:gs>
                    <a:gs pos="90667">
                      <a:srgbClr val="F5F5F5"/>
                    </a:gs>
                    <a:gs pos="92087">
                      <a:srgbClr val="FFFFFF"/>
                    </a:gs>
                    <a:gs pos="97622">
                      <a:srgbClr val="EBEBEB"/>
                    </a:gs>
                  </a:gsLst>
                  <a:lin ang="10800000"/>
                </a:gradFill>
                <a:ln w="12700">
                  <a:miter lim="400000"/>
                </a:ln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45718" tIns="45718" rIns="45718" bIns="45718" anchor="ctr"/>
                <a:lstStyle/>
                <a:p>
                  <a:pPr algn="ctr"/>
                  <a:endParaRPr kern="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" name="Rounded Rectangle"/>
                <p:cNvSpPr/>
                <p:nvPr/>
              </p:nvSpPr>
              <p:spPr>
                <a:xfrm>
                  <a:off x="3767637" y="1989590"/>
                  <a:ext cx="277251" cy="677385"/>
                </a:xfrm>
                <a:prstGeom prst="roundRect">
                  <a:avLst>
                    <a:gd name="adj" fmla="val 49133"/>
                  </a:avLst>
                </a:prstGeom>
                <a:solidFill>
                  <a:srgbClr val="313635"/>
                </a:solidFill>
                <a:ln w="12700">
                  <a:miter lim="400000"/>
                </a:ln>
              </p:spPr>
              <p:txBody>
                <a:bodyPr lIns="45718" tIns="45718" rIns="45718" bIns="45718" anchor="ctr"/>
                <a:lstStyle/>
                <a:p>
                  <a:pPr algn="ctr">
                    <a:defRPr>
                      <a:solidFill>
                        <a:srgbClr val="FFFFFF"/>
                      </a:solidFill>
                    </a:defRPr>
                  </a:pPr>
                  <a:endParaRPr kern="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8" name="Rectangle"/>
                <p:cNvSpPr/>
                <p:nvPr/>
              </p:nvSpPr>
              <p:spPr>
                <a:xfrm>
                  <a:off x="3886520" y="2026279"/>
                  <a:ext cx="5257481" cy="640696"/>
                </a:xfrm>
                <a:prstGeom prst="rect">
                  <a:avLst/>
                </a:prstGeom>
                <a:gradFill>
                  <a:gsLst>
                    <a:gs pos="48000">
                      <a:srgbClr val="00B0F0"/>
                    </a:gs>
                    <a:gs pos="0">
                      <a:srgbClr val="00B0F0"/>
                    </a:gs>
                    <a:gs pos="99000">
                      <a:srgbClr val="00B0F0"/>
                    </a:gs>
                    <a:gs pos="96000">
                      <a:srgbClr val="0000FF"/>
                    </a:gs>
                    <a:gs pos="93000">
                      <a:srgbClr val="00FFFF"/>
                    </a:gs>
                    <a:gs pos="96000">
                      <a:schemeClr val="tx2">
                        <a:lumMod val="20000"/>
                        <a:lumOff val="80000"/>
                      </a:schemeClr>
                    </a:gs>
                  </a:gsLst>
                  <a:lin ang="10800000"/>
                </a:gradFill>
                <a:ln w="12700">
                  <a:miter lim="400000"/>
                </a:ln>
                <a:effectLst>
                  <a:outerShdw blurRad="38100" dist="43159" dir="2814826" rotWithShape="0">
                    <a:srgbClr val="000000">
                      <a:alpha val="28722"/>
                    </a:srgbClr>
                  </a:outerShdw>
                </a:effectLst>
              </p:spPr>
              <p:txBody>
                <a:bodyPr lIns="45718" tIns="45718" rIns="45718" bIns="45718" anchor="ctr"/>
                <a:lstStyle/>
                <a:p>
                  <a:pPr algn="ctr">
                    <a:defRPr>
                      <a:solidFill>
                        <a:srgbClr val="FFFFFF"/>
                      </a:solidFill>
                    </a:defRPr>
                  </a:pPr>
                  <a:endParaRPr kern="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9" name="Rectangle"/>
                <p:cNvSpPr/>
                <p:nvPr/>
              </p:nvSpPr>
              <p:spPr>
                <a:xfrm>
                  <a:off x="547840" y="1903660"/>
                  <a:ext cx="1154473" cy="763315"/>
                </a:xfrm>
                <a:prstGeom prst="rect">
                  <a:avLst/>
                </a:prstGeom>
                <a:gradFill>
                  <a:gsLst>
                    <a:gs pos="885">
                      <a:srgbClr val="FFFFFF"/>
                    </a:gs>
                    <a:gs pos="45158">
                      <a:srgbClr val="F5F5F5"/>
                    </a:gs>
                    <a:gs pos="85876">
                      <a:srgbClr val="EBEBEB"/>
                    </a:gs>
                    <a:gs pos="90667">
                      <a:srgbClr val="F5F5F5"/>
                    </a:gs>
                    <a:gs pos="92087">
                      <a:srgbClr val="FFFFFF"/>
                    </a:gs>
                    <a:gs pos="97622">
                      <a:srgbClr val="EBEBEB"/>
                    </a:gs>
                  </a:gsLst>
                  <a:lin ang="10800000"/>
                </a:gradFill>
                <a:ln w="12700">
                  <a:miter lim="400000"/>
                </a:ln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45718" tIns="45718" rIns="45718" bIns="45718" anchor="ctr"/>
                <a:lstStyle/>
                <a:p>
                  <a:pPr algn="ctr"/>
                  <a:endParaRPr kern="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0" name="Rectangle"/>
                <p:cNvSpPr/>
                <p:nvPr/>
              </p:nvSpPr>
              <p:spPr>
                <a:xfrm>
                  <a:off x="1702313" y="1903660"/>
                  <a:ext cx="1154473" cy="763315"/>
                </a:xfrm>
                <a:prstGeom prst="rect">
                  <a:avLst/>
                </a:prstGeom>
                <a:gradFill>
                  <a:gsLst>
                    <a:gs pos="885">
                      <a:srgbClr val="FFFFFF"/>
                    </a:gs>
                    <a:gs pos="45158">
                      <a:srgbClr val="F5F5F5"/>
                    </a:gs>
                    <a:gs pos="85876">
                      <a:srgbClr val="EBEBEB"/>
                    </a:gs>
                    <a:gs pos="90667">
                      <a:srgbClr val="F5F5F5"/>
                    </a:gs>
                    <a:gs pos="92087">
                      <a:srgbClr val="FFFFFF"/>
                    </a:gs>
                    <a:gs pos="97622">
                      <a:srgbClr val="EBEBEB"/>
                    </a:gs>
                  </a:gsLst>
                  <a:lin ang="10800000"/>
                </a:gradFill>
                <a:ln w="12700">
                  <a:miter lim="400000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45718" tIns="45718" rIns="45718" bIns="45718" anchor="ctr"/>
                <a:lstStyle/>
                <a:p>
                  <a:pPr algn="ctr"/>
                  <a:endParaRPr kern="0" dirty="0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27" name="Rectangle"/>
              <p:cNvSpPr/>
              <p:nvPr/>
            </p:nvSpPr>
            <p:spPr>
              <a:xfrm>
                <a:off x="89033" y="2914269"/>
                <a:ext cx="386171" cy="417974"/>
              </a:xfrm>
              <a:prstGeom prst="rect">
                <a:avLst/>
              </a:prstGeom>
              <a:gradFill>
                <a:gsLst>
                  <a:gs pos="885">
                    <a:srgbClr val="FFFFFF"/>
                  </a:gs>
                  <a:gs pos="45158">
                    <a:srgbClr val="F5F5F5"/>
                  </a:gs>
                  <a:gs pos="85876">
                    <a:srgbClr val="EBEBEB"/>
                  </a:gs>
                  <a:gs pos="90667">
                    <a:srgbClr val="F5F5F5"/>
                  </a:gs>
                  <a:gs pos="92087">
                    <a:srgbClr val="FFFFFF"/>
                  </a:gs>
                  <a:gs pos="97622">
                    <a:srgbClr val="EBEBEB"/>
                  </a:gs>
                </a:gsLst>
                <a:lin ang="10800000"/>
              </a:gradFill>
              <a:ln w="12700">
                <a:miter lim="400000"/>
              </a:ln>
              <a:effectLst>
                <a:outerShdw blurRad="76200" dist="76655" dir="2814826" rotWithShape="0">
                  <a:srgbClr val="000000">
                    <a:alpha val="22720"/>
                  </a:srgbClr>
                </a:outerShdw>
              </a:effectLst>
            </p:spPr>
            <p:txBody>
              <a:bodyPr lIns="45718" tIns="45718" rIns="45718" bIns="45718" anchor="ctr"/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 kern="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8" name="Rectangle"/>
              <p:cNvSpPr/>
              <p:nvPr/>
            </p:nvSpPr>
            <p:spPr>
              <a:xfrm>
                <a:off x="94367" y="2142999"/>
                <a:ext cx="386171" cy="417974"/>
              </a:xfrm>
              <a:prstGeom prst="rect">
                <a:avLst/>
              </a:prstGeom>
              <a:gradFill>
                <a:gsLst>
                  <a:gs pos="885">
                    <a:srgbClr val="FFFFFF"/>
                  </a:gs>
                  <a:gs pos="45158">
                    <a:srgbClr val="F5F5F5"/>
                  </a:gs>
                  <a:gs pos="85876">
                    <a:srgbClr val="EBEBEB"/>
                  </a:gs>
                  <a:gs pos="90667">
                    <a:srgbClr val="F5F5F5"/>
                  </a:gs>
                  <a:gs pos="92087">
                    <a:srgbClr val="FFFFFF"/>
                  </a:gs>
                  <a:gs pos="97622">
                    <a:srgbClr val="EBEBEB"/>
                  </a:gs>
                </a:gsLst>
                <a:lin ang="10800000"/>
              </a:gradFill>
              <a:ln w="12700">
                <a:miter lim="400000"/>
              </a:ln>
              <a:effectLst>
                <a:outerShdw blurRad="76200" dist="76655" dir="2814826" rotWithShape="0">
                  <a:srgbClr val="000000">
                    <a:alpha val="22720"/>
                  </a:srgbClr>
                </a:outerShdw>
              </a:effectLst>
            </p:spPr>
            <p:txBody>
              <a:bodyPr lIns="45718" tIns="45718" rIns="45718" bIns="45718" anchor="ctr"/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 kern="0" dirty="0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29" name="Группа 28"/>
              <p:cNvGrpSpPr/>
              <p:nvPr/>
            </p:nvGrpSpPr>
            <p:grpSpPr>
              <a:xfrm>
                <a:off x="80913" y="3567629"/>
                <a:ext cx="9033991" cy="763315"/>
                <a:chOff x="110010" y="1903660"/>
                <a:chExt cx="9033991" cy="763315"/>
              </a:xfrm>
            </p:grpSpPr>
            <p:sp>
              <p:nvSpPr>
                <p:cNvPr id="68" name="Rectangle"/>
                <p:cNvSpPr/>
                <p:nvPr/>
              </p:nvSpPr>
              <p:spPr>
                <a:xfrm>
                  <a:off x="2854440" y="1903660"/>
                  <a:ext cx="1415092" cy="763315"/>
                </a:xfrm>
                <a:prstGeom prst="rect">
                  <a:avLst/>
                </a:prstGeom>
                <a:gradFill>
                  <a:gsLst>
                    <a:gs pos="885">
                      <a:srgbClr val="FFFFFF"/>
                    </a:gs>
                    <a:gs pos="45158">
                      <a:srgbClr val="F5F5F5"/>
                    </a:gs>
                    <a:gs pos="85876">
                      <a:srgbClr val="EBEBEB"/>
                    </a:gs>
                    <a:gs pos="90667">
                      <a:srgbClr val="F5F5F5"/>
                    </a:gs>
                    <a:gs pos="92087">
                      <a:srgbClr val="FFFFFF"/>
                    </a:gs>
                    <a:gs pos="97622">
                      <a:srgbClr val="EBEBEB"/>
                    </a:gs>
                  </a:gsLst>
                  <a:lin ang="10800000"/>
                </a:gradFill>
                <a:ln w="12700">
                  <a:miter lim="400000"/>
                </a:ln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45718" tIns="45718" rIns="45718" bIns="45718" anchor="ctr"/>
                <a:lstStyle/>
                <a:p>
                  <a:pPr algn="ctr"/>
                  <a:endParaRPr kern="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9" name="Rounded Rectangle"/>
                <p:cNvSpPr/>
                <p:nvPr/>
              </p:nvSpPr>
              <p:spPr>
                <a:xfrm>
                  <a:off x="3767637" y="1989590"/>
                  <a:ext cx="277251" cy="677385"/>
                </a:xfrm>
                <a:prstGeom prst="roundRect">
                  <a:avLst>
                    <a:gd name="adj" fmla="val 49133"/>
                  </a:avLst>
                </a:prstGeom>
                <a:solidFill>
                  <a:srgbClr val="313635"/>
                </a:solidFill>
                <a:ln w="12700">
                  <a:miter lim="400000"/>
                </a:ln>
              </p:spPr>
              <p:txBody>
                <a:bodyPr lIns="45718" tIns="45718" rIns="45718" bIns="45718" anchor="ctr"/>
                <a:lstStyle/>
                <a:p>
                  <a:pPr algn="ctr">
                    <a:defRPr>
                      <a:solidFill>
                        <a:srgbClr val="FFFFFF"/>
                      </a:solidFill>
                    </a:defRPr>
                  </a:pPr>
                  <a:endParaRPr kern="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0" name="Rectangle"/>
                <p:cNvSpPr/>
                <p:nvPr/>
              </p:nvSpPr>
              <p:spPr>
                <a:xfrm>
                  <a:off x="3886520" y="2026279"/>
                  <a:ext cx="5257481" cy="560085"/>
                </a:xfrm>
                <a:prstGeom prst="rect">
                  <a:avLst/>
                </a:prstGeom>
                <a:gradFill>
                  <a:gsLst>
                    <a:gs pos="0">
                      <a:srgbClr val="FF00FF"/>
                    </a:gs>
                    <a:gs pos="47000">
                      <a:srgbClr val="FF00FF"/>
                    </a:gs>
                    <a:gs pos="89008">
                      <a:srgbClr val="FF00FF"/>
                    </a:gs>
                    <a:gs pos="96000">
                      <a:srgbClr val="FFA3FF"/>
                    </a:gs>
                    <a:gs pos="100000">
                      <a:srgbClr val="FF00FF"/>
                    </a:gs>
                  </a:gsLst>
                  <a:lin ang="10800000"/>
                </a:gradFill>
                <a:ln w="12700">
                  <a:miter lim="400000"/>
                </a:ln>
                <a:effectLst>
                  <a:outerShdw blurRad="38100" dist="43159" dir="2814826" rotWithShape="0">
                    <a:srgbClr val="000000">
                      <a:alpha val="28722"/>
                    </a:srgbClr>
                  </a:outerShdw>
                </a:effectLst>
              </p:spPr>
              <p:txBody>
                <a:bodyPr lIns="45718" tIns="45718" rIns="45718" bIns="45718" anchor="ctr"/>
                <a:lstStyle/>
                <a:p>
                  <a:pPr algn="ctr">
                    <a:defRPr>
                      <a:solidFill>
                        <a:srgbClr val="FFFFFF"/>
                      </a:solidFill>
                    </a:defRPr>
                  </a:pPr>
                  <a:endParaRPr kern="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1" name="Rectangle"/>
                <p:cNvSpPr/>
                <p:nvPr/>
              </p:nvSpPr>
              <p:spPr>
                <a:xfrm>
                  <a:off x="547840" y="1903660"/>
                  <a:ext cx="1154473" cy="763315"/>
                </a:xfrm>
                <a:prstGeom prst="rect">
                  <a:avLst/>
                </a:prstGeom>
                <a:gradFill>
                  <a:gsLst>
                    <a:gs pos="885">
                      <a:srgbClr val="FFFFFF"/>
                    </a:gs>
                    <a:gs pos="45158">
                      <a:srgbClr val="F5F5F5"/>
                    </a:gs>
                    <a:gs pos="85876">
                      <a:srgbClr val="EBEBEB"/>
                    </a:gs>
                    <a:gs pos="90667">
                      <a:srgbClr val="F5F5F5"/>
                    </a:gs>
                    <a:gs pos="92087">
                      <a:srgbClr val="FFFFFF"/>
                    </a:gs>
                    <a:gs pos="97622">
                      <a:srgbClr val="EBEBEB"/>
                    </a:gs>
                  </a:gsLst>
                  <a:lin ang="10800000"/>
                </a:gradFill>
                <a:ln w="12700">
                  <a:miter lim="400000"/>
                </a:ln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45718" tIns="45718" rIns="45718" bIns="45718" anchor="ctr"/>
                <a:lstStyle/>
                <a:p>
                  <a:pPr algn="ctr"/>
                  <a:endParaRPr kern="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2" name="Rectangle"/>
                <p:cNvSpPr/>
                <p:nvPr/>
              </p:nvSpPr>
              <p:spPr>
                <a:xfrm>
                  <a:off x="126267" y="2068811"/>
                  <a:ext cx="386171" cy="417974"/>
                </a:xfrm>
                <a:prstGeom prst="rect">
                  <a:avLst/>
                </a:prstGeom>
                <a:gradFill>
                  <a:gsLst>
                    <a:gs pos="885">
                      <a:srgbClr val="FFFFFF"/>
                    </a:gs>
                    <a:gs pos="45158">
                      <a:srgbClr val="F5F5F5"/>
                    </a:gs>
                    <a:gs pos="85876">
                      <a:srgbClr val="EBEBEB"/>
                    </a:gs>
                    <a:gs pos="90667">
                      <a:srgbClr val="F5F5F5"/>
                    </a:gs>
                    <a:gs pos="92087">
                      <a:srgbClr val="FFFFFF"/>
                    </a:gs>
                    <a:gs pos="97622">
                      <a:srgbClr val="EBEBEB"/>
                    </a:gs>
                  </a:gsLst>
                  <a:lin ang="10800000"/>
                </a:gradFill>
                <a:ln w="12700">
                  <a:miter lim="400000"/>
                </a:ln>
                <a:effectLst>
                  <a:outerShdw blurRad="76200" dist="76655" dir="2814826" rotWithShape="0">
                    <a:srgbClr val="000000">
                      <a:alpha val="22720"/>
                    </a:srgbClr>
                  </a:outerShdw>
                </a:effectLst>
              </p:spPr>
              <p:txBody>
                <a:bodyPr lIns="45718" tIns="45718" rIns="45718" bIns="45718" anchor="ctr"/>
                <a:lstStyle/>
                <a:p>
                  <a:pPr algn="ctr">
                    <a:defRPr>
                      <a:solidFill>
                        <a:srgbClr val="FFFFFF"/>
                      </a:solidFill>
                    </a:defRPr>
                  </a:pPr>
                  <a:endParaRPr kern="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3" name="Rectangle"/>
                <p:cNvSpPr/>
                <p:nvPr/>
              </p:nvSpPr>
              <p:spPr>
                <a:xfrm>
                  <a:off x="1702313" y="1903660"/>
                  <a:ext cx="1154473" cy="763315"/>
                </a:xfrm>
                <a:prstGeom prst="rect">
                  <a:avLst/>
                </a:prstGeom>
                <a:gradFill>
                  <a:gsLst>
                    <a:gs pos="885">
                      <a:srgbClr val="FFFFFF"/>
                    </a:gs>
                    <a:gs pos="45158">
                      <a:srgbClr val="F5F5F5"/>
                    </a:gs>
                    <a:gs pos="85876">
                      <a:srgbClr val="EBEBEB"/>
                    </a:gs>
                    <a:gs pos="90667">
                      <a:srgbClr val="F5F5F5"/>
                    </a:gs>
                    <a:gs pos="92087">
                      <a:srgbClr val="FFFFFF"/>
                    </a:gs>
                    <a:gs pos="97622">
                      <a:srgbClr val="EBEBEB"/>
                    </a:gs>
                  </a:gsLst>
                  <a:lin ang="10800000"/>
                </a:gradFill>
                <a:ln w="12700">
                  <a:miter lim="400000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45718" tIns="45718" rIns="45718" bIns="45718" anchor="ctr"/>
                <a:lstStyle/>
                <a:p>
                  <a:pPr algn="ctr"/>
                  <a:endParaRPr kern="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4" name="TextBox 73"/>
                <p:cNvSpPr txBox="1"/>
                <p:nvPr/>
              </p:nvSpPr>
              <p:spPr>
                <a:xfrm>
                  <a:off x="110010" y="2089756"/>
                  <a:ext cx="415498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b="1" dirty="0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rPr>
                    <a:t>10</a:t>
                  </a:r>
                </a:p>
              </p:txBody>
            </p:sp>
            <p:sp>
              <p:nvSpPr>
                <p:cNvPr id="75" name="TextBox 74"/>
                <p:cNvSpPr txBox="1"/>
                <p:nvPr/>
              </p:nvSpPr>
              <p:spPr>
                <a:xfrm>
                  <a:off x="3049199" y="2102156"/>
                  <a:ext cx="498855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defRPr/>
                  </a:pPr>
                  <a:r>
                    <a:rPr lang="ru-RU" sz="1400" b="1" kern="0" dirty="0">
                      <a:solidFill>
                        <a:sysClr val="windowText" lastClr="000000"/>
                      </a:solidFill>
                      <a:latin typeface="Times New Roman" pitchFamily="18" charset="0"/>
                      <a:cs typeface="Times New Roman" pitchFamily="18" charset="0"/>
                    </a:rPr>
                    <a:t>99,5</a:t>
                  </a:r>
                </a:p>
              </p:txBody>
            </p:sp>
          </p:grpSp>
          <p:sp>
            <p:nvSpPr>
              <p:cNvPr id="30" name="TextBox 29"/>
              <p:cNvSpPr txBox="1"/>
              <p:nvPr/>
            </p:nvSpPr>
            <p:spPr>
              <a:xfrm>
                <a:off x="139258" y="2934017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9</a:t>
                </a: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136609" y="2167320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8</a:t>
                </a:r>
              </a:p>
            </p:txBody>
          </p:sp>
          <p:grpSp>
            <p:nvGrpSpPr>
              <p:cNvPr id="32" name="Группа 31"/>
              <p:cNvGrpSpPr/>
              <p:nvPr/>
            </p:nvGrpSpPr>
            <p:grpSpPr>
              <a:xfrm>
                <a:off x="82606" y="5156996"/>
                <a:ext cx="9039000" cy="763315"/>
                <a:chOff x="105001" y="1903660"/>
                <a:chExt cx="9039000" cy="763315"/>
              </a:xfrm>
            </p:grpSpPr>
            <p:sp>
              <p:nvSpPr>
                <p:cNvPr id="60" name="Rectangle"/>
                <p:cNvSpPr/>
                <p:nvPr/>
              </p:nvSpPr>
              <p:spPr>
                <a:xfrm>
                  <a:off x="2854440" y="1903660"/>
                  <a:ext cx="1415092" cy="763315"/>
                </a:xfrm>
                <a:prstGeom prst="rect">
                  <a:avLst/>
                </a:prstGeom>
                <a:gradFill>
                  <a:gsLst>
                    <a:gs pos="885">
                      <a:srgbClr val="FFFFFF"/>
                    </a:gs>
                    <a:gs pos="45158">
                      <a:srgbClr val="F5F5F5"/>
                    </a:gs>
                    <a:gs pos="85876">
                      <a:srgbClr val="EBEBEB"/>
                    </a:gs>
                    <a:gs pos="90667">
                      <a:srgbClr val="F5F5F5"/>
                    </a:gs>
                    <a:gs pos="92087">
                      <a:srgbClr val="FFFFFF"/>
                    </a:gs>
                    <a:gs pos="97622">
                      <a:srgbClr val="EBEBEB"/>
                    </a:gs>
                  </a:gsLst>
                  <a:lin ang="10800000"/>
                </a:gradFill>
                <a:ln w="12700">
                  <a:miter lim="400000"/>
                </a:ln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45718" tIns="45718" rIns="45718" bIns="45718" anchor="ctr"/>
                <a:lstStyle/>
                <a:p>
                  <a:pPr algn="ctr"/>
                  <a:endParaRPr kern="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1" name="Rounded Rectangle"/>
                <p:cNvSpPr/>
                <p:nvPr/>
              </p:nvSpPr>
              <p:spPr>
                <a:xfrm>
                  <a:off x="3767637" y="1989590"/>
                  <a:ext cx="277251" cy="677385"/>
                </a:xfrm>
                <a:prstGeom prst="roundRect">
                  <a:avLst>
                    <a:gd name="adj" fmla="val 49133"/>
                  </a:avLst>
                </a:prstGeom>
                <a:solidFill>
                  <a:srgbClr val="313635"/>
                </a:solidFill>
                <a:ln w="12700">
                  <a:miter lim="400000"/>
                </a:ln>
              </p:spPr>
              <p:txBody>
                <a:bodyPr lIns="45718" tIns="45718" rIns="45718" bIns="45718" anchor="ctr"/>
                <a:lstStyle/>
                <a:p>
                  <a:pPr algn="ctr">
                    <a:defRPr>
                      <a:solidFill>
                        <a:srgbClr val="FFFFFF"/>
                      </a:solidFill>
                    </a:defRPr>
                  </a:pPr>
                  <a:endParaRPr kern="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2" name="Rectangle"/>
                <p:cNvSpPr/>
                <p:nvPr/>
              </p:nvSpPr>
              <p:spPr>
                <a:xfrm>
                  <a:off x="3886520" y="2026279"/>
                  <a:ext cx="5257481" cy="560085"/>
                </a:xfrm>
                <a:prstGeom prst="rect">
                  <a:avLst/>
                </a:prstGeom>
                <a:gradFill>
                  <a:gsLst>
                    <a:gs pos="0">
                      <a:srgbClr val="00B050"/>
                    </a:gs>
                    <a:gs pos="47000">
                      <a:srgbClr val="00B050"/>
                    </a:gs>
                    <a:gs pos="93000">
                      <a:srgbClr val="00B050"/>
                    </a:gs>
                    <a:gs pos="96000">
                      <a:srgbClr val="8FFFC2"/>
                    </a:gs>
                    <a:gs pos="100000">
                      <a:srgbClr val="00B050"/>
                    </a:gs>
                  </a:gsLst>
                  <a:lin ang="10800000"/>
                </a:gradFill>
                <a:ln w="12700">
                  <a:miter lim="400000"/>
                </a:ln>
                <a:effectLst>
                  <a:outerShdw blurRad="38100" dist="43159" dir="2814826" rotWithShape="0">
                    <a:srgbClr val="000000">
                      <a:alpha val="28722"/>
                    </a:srgbClr>
                  </a:outerShdw>
                </a:effectLst>
              </p:spPr>
              <p:txBody>
                <a:bodyPr lIns="45718" tIns="45718" rIns="45718" bIns="45718" anchor="ctr"/>
                <a:lstStyle/>
                <a:p>
                  <a:pPr algn="ctr">
                    <a:defRPr>
                      <a:solidFill>
                        <a:srgbClr val="FFFFFF"/>
                      </a:solidFill>
                    </a:defRPr>
                  </a:pPr>
                  <a:endParaRPr kern="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3" name="Rectangle"/>
                <p:cNvSpPr/>
                <p:nvPr/>
              </p:nvSpPr>
              <p:spPr>
                <a:xfrm>
                  <a:off x="537207" y="1903660"/>
                  <a:ext cx="1154473" cy="763315"/>
                </a:xfrm>
                <a:prstGeom prst="rect">
                  <a:avLst/>
                </a:prstGeom>
                <a:gradFill>
                  <a:gsLst>
                    <a:gs pos="885">
                      <a:srgbClr val="FFFFFF"/>
                    </a:gs>
                    <a:gs pos="45158">
                      <a:srgbClr val="F5F5F5"/>
                    </a:gs>
                    <a:gs pos="85876">
                      <a:srgbClr val="EBEBEB"/>
                    </a:gs>
                    <a:gs pos="90667">
                      <a:srgbClr val="F5F5F5"/>
                    </a:gs>
                    <a:gs pos="92087">
                      <a:srgbClr val="FFFFFF"/>
                    </a:gs>
                    <a:gs pos="97622">
                      <a:srgbClr val="EBEBEB"/>
                    </a:gs>
                  </a:gsLst>
                  <a:lin ang="10800000"/>
                </a:gradFill>
                <a:ln w="12700">
                  <a:miter lim="400000"/>
                </a:ln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45718" tIns="45718" rIns="45718" bIns="45718" anchor="ctr"/>
                <a:lstStyle/>
                <a:p>
                  <a:pPr algn="ctr"/>
                  <a:r>
                    <a:rPr lang="ru-RU" kern="0" dirty="0">
                      <a:solidFill>
                        <a:prstClr val="black"/>
                      </a:solidFill>
                    </a:rPr>
                    <a:t> </a:t>
                  </a:r>
                  <a:r>
                    <a:rPr lang="ru-RU" sz="1400" b="1" kern="0" dirty="0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rPr>
                    <a:t>11 835,1</a:t>
                  </a:r>
                  <a:endParaRPr sz="1400" b="1" kern="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64" name="Rectangle"/>
                <p:cNvSpPr/>
                <p:nvPr/>
              </p:nvSpPr>
              <p:spPr>
                <a:xfrm>
                  <a:off x="105001" y="2058178"/>
                  <a:ext cx="386171" cy="417974"/>
                </a:xfrm>
                <a:prstGeom prst="rect">
                  <a:avLst/>
                </a:prstGeom>
                <a:gradFill>
                  <a:gsLst>
                    <a:gs pos="885">
                      <a:srgbClr val="FFFFFF"/>
                    </a:gs>
                    <a:gs pos="45158">
                      <a:srgbClr val="F5F5F5"/>
                    </a:gs>
                    <a:gs pos="85876">
                      <a:srgbClr val="EBEBEB"/>
                    </a:gs>
                    <a:gs pos="90667">
                      <a:srgbClr val="F5F5F5"/>
                    </a:gs>
                    <a:gs pos="92087">
                      <a:srgbClr val="FFFFFF"/>
                    </a:gs>
                    <a:gs pos="97622">
                      <a:srgbClr val="EBEBEB"/>
                    </a:gs>
                  </a:gsLst>
                  <a:lin ang="10800000"/>
                </a:gradFill>
                <a:ln w="12700">
                  <a:miter lim="400000"/>
                </a:ln>
                <a:effectLst>
                  <a:outerShdw blurRad="76200" dist="76655" dir="2814826" rotWithShape="0">
                    <a:srgbClr val="000000">
                      <a:alpha val="22720"/>
                    </a:srgbClr>
                  </a:outerShdw>
                </a:effectLst>
              </p:spPr>
              <p:txBody>
                <a:bodyPr lIns="45718" tIns="45718" rIns="45718" bIns="45718" anchor="ctr"/>
                <a:lstStyle/>
                <a:p>
                  <a:pPr algn="ctr">
                    <a:defRPr>
                      <a:solidFill>
                        <a:srgbClr val="FFFFFF"/>
                      </a:solidFill>
                    </a:defRPr>
                  </a:pPr>
                  <a:endParaRPr kern="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5" name="Rectangle"/>
                <p:cNvSpPr/>
                <p:nvPr/>
              </p:nvSpPr>
              <p:spPr>
                <a:xfrm>
                  <a:off x="1691680" y="1903660"/>
                  <a:ext cx="1154473" cy="763315"/>
                </a:xfrm>
                <a:prstGeom prst="rect">
                  <a:avLst/>
                </a:prstGeom>
                <a:gradFill>
                  <a:gsLst>
                    <a:gs pos="885">
                      <a:srgbClr val="FFFFFF"/>
                    </a:gs>
                    <a:gs pos="45158">
                      <a:srgbClr val="F5F5F5"/>
                    </a:gs>
                    <a:gs pos="85876">
                      <a:srgbClr val="EBEBEB"/>
                    </a:gs>
                    <a:gs pos="90667">
                      <a:srgbClr val="F5F5F5"/>
                    </a:gs>
                    <a:gs pos="92087">
                      <a:srgbClr val="FFFFFF"/>
                    </a:gs>
                    <a:gs pos="97622">
                      <a:srgbClr val="EBEBEB"/>
                    </a:gs>
                  </a:gsLst>
                  <a:lin ang="10800000"/>
                </a:gradFill>
                <a:ln w="12700">
                  <a:miter lim="400000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45718" tIns="45718" rIns="45718" bIns="45718" anchor="ctr"/>
                <a:lstStyle/>
                <a:p>
                  <a:pPr algn="ctr"/>
                  <a:r>
                    <a:rPr lang="ru-RU" sz="1400" b="1" kern="0" dirty="0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rPr>
                    <a:t>11 835,1</a:t>
                  </a:r>
                  <a:endParaRPr sz="1400" b="1" kern="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66" name="TextBox 65"/>
                <p:cNvSpPr txBox="1"/>
                <p:nvPr/>
              </p:nvSpPr>
              <p:spPr>
                <a:xfrm>
                  <a:off x="110010" y="2079123"/>
                  <a:ext cx="415498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b="1" dirty="0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rPr>
                    <a:t>12</a:t>
                  </a:r>
                </a:p>
              </p:txBody>
            </p:sp>
            <p:sp>
              <p:nvSpPr>
                <p:cNvPr id="67" name="TextBox 66"/>
                <p:cNvSpPr txBox="1"/>
                <p:nvPr/>
              </p:nvSpPr>
              <p:spPr>
                <a:xfrm>
                  <a:off x="3049199" y="2102156"/>
                  <a:ext cx="588623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defRPr/>
                  </a:pPr>
                  <a:r>
                    <a:rPr lang="ru-RU" sz="1400" b="1" kern="0" dirty="0">
                      <a:solidFill>
                        <a:sysClr val="windowText" lastClr="000000"/>
                      </a:solidFill>
                      <a:latin typeface="Times New Roman" pitchFamily="18" charset="0"/>
                      <a:cs typeface="Times New Roman" pitchFamily="18" charset="0"/>
                    </a:rPr>
                    <a:t>100,0</a:t>
                  </a:r>
                </a:p>
              </p:txBody>
            </p:sp>
          </p:grpSp>
          <p:grpSp>
            <p:nvGrpSpPr>
              <p:cNvPr id="33" name="Группа 32"/>
              <p:cNvGrpSpPr/>
              <p:nvPr/>
            </p:nvGrpSpPr>
            <p:grpSpPr>
              <a:xfrm>
                <a:off x="69887" y="5958009"/>
                <a:ext cx="9044624" cy="763315"/>
                <a:chOff x="99377" y="1903660"/>
                <a:chExt cx="9044624" cy="763315"/>
              </a:xfrm>
            </p:grpSpPr>
            <p:sp>
              <p:nvSpPr>
                <p:cNvPr id="53" name="Rectangle"/>
                <p:cNvSpPr/>
                <p:nvPr/>
              </p:nvSpPr>
              <p:spPr>
                <a:xfrm>
                  <a:off x="2854440" y="1903660"/>
                  <a:ext cx="1415092" cy="763315"/>
                </a:xfrm>
                <a:prstGeom prst="rect">
                  <a:avLst/>
                </a:prstGeom>
                <a:gradFill>
                  <a:gsLst>
                    <a:gs pos="885">
                      <a:srgbClr val="FFFFFF"/>
                    </a:gs>
                    <a:gs pos="45158">
                      <a:srgbClr val="F5F5F5"/>
                    </a:gs>
                    <a:gs pos="85876">
                      <a:srgbClr val="EBEBEB"/>
                    </a:gs>
                    <a:gs pos="90667">
                      <a:srgbClr val="F5F5F5"/>
                    </a:gs>
                    <a:gs pos="92087">
                      <a:srgbClr val="FFFFFF"/>
                    </a:gs>
                    <a:gs pos="97622">
                      <a:srgbClr val="EBEBEB"/>
                    </a:gs>
                  </a:gsLst>
                  <a:lin ang="10800000"/>
                </a:gradFill>
                <a:ln w="12700">
                  <a:miter lim="400000"/>
                </a:ln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45718" tIns="45718" rIns="45718" bIns="45718" anchor="ctr"/>
                <a:lstStyle/>
                <a:p>
                  <a:pPr algn="ctr"/>
                  <a:endParaRPr kern="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4" name="Rounded Rectangle"/>
                <p:cNvSpPr/>
                <p:nvPr/>
              </p:nvSpPr>
              <p:spPr>
                <a:xfrm>
                  <a:off x="3767637" y="1989590"/>
                  <a:ext cx="277251" cy="677385"/>
                </a:xfrm>
                <a:prstGeom prst="roundRect">
                  <a:avLst>
                    <a:gd name="adj" fmla="val 49133"/>
                  </a:avLst>
                </a:prstGeom>
                <a:solidFill>
                  <a:srgbClr val="313635"/>
                </a:solidFill>
                <a:ln w="12700">
                  <a:miter lim="400000"/>
                </a:ln>
              </p:spPr>
              <p:txBody>
                <a:bodyPr lIns="45718" tIns="45718" rIns="45718" bIns="45718" anchor="ctr"/>
                <a:lstStyle/>
                <a:p>
                  <a:pPr algn="ctr">
                    <a:defRPr>
                      <a:solidFill>
                        <a:srgbClr val="FFFFFF"/>
                      </a:solidFill>
                    </a:defRPr>
                  </a:pPr>
                  <a:endParaRPr kern="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5" name="Rectangle"/>
                <p:cNvSpPr/>
                <p:nvPr/>
              </p:nvSpPr>
              <p:spPr>
                <a:xfrm>
                  <a:off x="547840" y="1903660"/>
                  <a:ext cx="1154473" cy="763315"/>
                </a:xfrm>
                <a:prstGeom prst="rect">
                  <a:avLst/>
                </a:prstGeom>
                <a:gradFill>
                  <a:gsLst>
                    <a:gs pos="885">
                      <a:srgbClr val="FFFFFF"/>
                    </a:gs>
                    <a:gs pos="45158">
                      <a:srgbClr val="F5F5F5"/>
                    </a:gs>
                    <a:gs pos="85876">
                      <a:srgbClr val="EBEBEB"/>
                    </a:gs>
                    <a:gs pos="90667">
                      <a:srgbClr val="F5F5F5"/>
                    </a:gs>
                    <a:gs pos="92087">
                      <a:srgbClr val="FFFFFF"/>
                    </a:gs>
                    <a:gs pos="97622">
                      <a:srgbClr val="EBEBEB"/>
                    </a:gs>
                  </a:gsLst>
                  <a:lin ang="10800000"/>
                </a:gradFill>
                <a:ln w="12700">
                  <a:miter lim="400000"/>
                </a:ln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45718" tIns="45718" rIns="45718" bIns="45718" anchor="ctr"/>
                <a:lstStyle/>
                <a:p>
                  <a:pPr algn="ctr"/>
                  <a:endParaRPr kern="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6" name="Rectangle"/>
                <p:cNvSpPr/>
                <p:nvPr/>
              </p:nvSpPr>
              <p:spPr>
                <a:xfrm>
                  <a:off x="105001" y="2058178"/>
                  <a:ext cx="386171" cy="417974"/>
                </a:xfrm>
                <a:prstGeom prst="rect">
                  <a:avLst/>
                </a:prstGeom>
                <a:gradFill>
                  <a:gsLst>
                    <a:gs pos="885">
                      <a:srgbClr val="FFFFFF"/>
                    </a:gs>
                    <a:gs pos="45158">
                      <a:srgbClr val="F5F5F5"/>
                    </a:gs>
                    <a:gs pos="85876">
                      <a:srgbClr val="EBEBEB"/>
                    </a:gs>
                    <a:gs pos="90667">
                      <a:srgbClr val="F5F5F5"/>
                    </a:gs>
                    <a:gs pos="92087">
                      <a:srgbClr val="FFFFFF"/>
                    </a:gs>
                    <a:gs pos="97622">
                      <a:srgbClr val="EBEBEB"/>
                    </a:gs>
                  </a:gsLst>
                  <a:lin ang="10800000"/>
                </a:gradFill>
                <a:ln w="12700">
                  <a:miter lim="400000"/>
                </a:ln>
                <a:effectLst>
                  <a:outerShdw blurRad="76200" dist="76655" dir="2814826" rotWithShape="0">
                    <a:srgbClr val="000000">
                      <a:alpha val="22720"/>
                    </a:srgbClr>
                  </a:outerShdw>
                </a:effectLst>
              </p:spPr>
              <p:txBody>
                <a:bodyPr lIns="45718" tIns="45718" rIns="45718" bIns="45718" anchor="ctr"/>
                <a:lstStyle/>
                <a:p>
                  <a:pPr algn="ctr">
                    <a:defRPr>
                      <a:solidFill>
                        <a:srgbClr val="FFFFFF"/>
                      </a:solidFill>
                    </a:defRPr>
                  </a:pPr>
                  <a:endParaRPr kern="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7" name="Rectangle"/>
                <p:cNvSpPr/>
                <p:nvPr/>
              </p:nvSpPr>
              <p:spPr>
                <a:xfrm>
                  <a:off x="1702313" y="1903660"/>
                  <a:ext cx="1154473" cy="763315"/>
                </a:xfrm>
                <a:prstGeom prst="rect">
                  <a:avLst/>
                </a:prstGeom>
                <a:gradFill>
                  <a:gsLst>
                    <a:gs pos="885">
                      <a:srgbClr val="FFFFFF"/>
                    </a:gs>
                    <a:gs pos="45158">
                      <a:srgbClr val="F5F5F5"/>
                    </a:gs>
                    <a:gs pos="85876">
                      <a:srgbClr val="EBEBEB"/>
                    </a:gs>
                    <a:gs pos="90667">
                      <a:srgbClr val="F5F5F5"/>
                    </a:gs>
                    <a:gs pos="92087">
                      <a:srgbClr val="FFFFFF"/>
                    </a:gs>
                    <a:gs pos="97622">
                      <a:srgbClr val="EBEBEB"/>
                    </a:gs>
                  </a:gsLst>
                  <a:lin ang="10800000"/>
                </a:gradFill>
                <a:ln w="12700">
                  <a:miter lim="400000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45718" tIns="45718" rIns="45718" bIns="45718" anchor="ctr"/>
                <a:lstStyle/>
                <a:p>
                  <a:pPr algn="ctr"/>
                  <a:endParaRPr kern="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8" name="TextBox 57"/>
                <p:cNvSpPr txBox="1"/>
                <p:nvPr/>
              </p:nvSpPr>
              <p:spPr>
                <a:xfrm>
                  <a:off x="99377" y="2079123"/>
                  <a:ext cx="415498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b="1" dirty="0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rPr>
                    <a:t>13</a:t>
                  </a:r>
                </a:p>
              </p:txBody>
            </p:sp>
            <p:sp>
              <p:nvSpPr>
                <p:cNvPr id="59" name="Rectangle"/>
                <p:cNvSpPr/>
                <p:nvPr/>
              </p:nvSpPr>
              <p:spPr>
                <a:xfrm>
                  <a:off x="3886520" y="2026279"/>
                  <a:ext cx="5257481" cy="560085"/>
                </a:xfrm>
                <a:prstGeom prst="rect">
                  <a:avLst/>
                </a:prstGeom>
                <a:gradFill>
                  <a:gsLst>
                    <a:gs pos="0">
                      <a:srgbClr val="CC00CC"/>
                    </a:gs>
                    <a:gs pos="88000">
                      <a:srgbClr val="CC3399"/>
                    </a:gs>
                    <a:gs pos="96237">
                      <a:srgbClr val="FD87DE"/>
                    </a:gs>
                    <a:gs pos="100000">
                      <a:srgbClr val="CC0099"/>
                    </a:gs>
                  </a:gsLst>
                  <a:lin ang="10800000"/>
                </a:gradFill>
                <a:ln w="12700">
                  <a:miter lim="400000"/>
                </a:ln>
                <a:effectLst>
                  <a:outerShdw blurRad="38100" dist="43159" dir="2814826" rotWithShape="0">
                    <a:srgbClr val="000000">
                      <a:alpha val="28722"/>
                    </a:srgbClr>
                  </a:outerShdw>
                </a:effectLst>
              </p:spPr>
              <p:txBody>
                <a:bodyPr lIns="45718" tIns="45718" rIns="45718" bIns="45718" anchor="ctr"/>
                <a:lstStyle/>
                <a:p>
                  <a:pPr algn="ctr">
                    <a:defRPr>
                      <a:solidFill>
                        <a:srgbClr val="FFFFFF"/>
                      </a:solidFill>
                    </a:defRPr>
                  </a:pPr>
                  <a:endParaRPr kern="0" dirty="0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34" name="TextBox 33"/>
              <p:cNvSpPr txBox="1"/>
              <p:nvPr/>
            </p:nvSpPr>
            <p:spPr>
              <a:xfrm>
                <a:off x="730410" y="3795397"/>
                <a:ext cx="813043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ru-RU" sz="1400" b="1" kern="0" dirty="0">
                    <a:solidFill>
                      <a:sysClr val="windowText" lastClr="000000"/>
                    </a:solidFill>
                    <a:latin typeface="Times New Roman" pitchFamily="18" charset="0"/>
                    <a:cs typeface="Times New Roman" pitchFamily="18" charset="0"/>
                  </a:rPr>
                  <a:t>13 627,8</a:t>
                </a: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1884727" y="3793879"/>
                <a:ext cx="813043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ru-RU" sz="1400" b="1" kern="0" dirty="0">
                    <a:solidFill>
                      <a:sysClr val="windowText" lastClr="000000"/>
                    </a:solidFill>
                    <a:latin typeface="Times New Roman" pitchFamily="18" charset="0"/>
                    <a:cs typeface="Times New Roman" pitchFamily="18" charset="0"/>
                  </a:rPr>
                  <a:t>13 563,5</a:t>
                </a: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676479" y="2969367"/>
                <a:ext cx="813043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ru-RU" sz="1400" b="1" kern="0" dirty="0">
                    <a:solidFill>
                      <a:sysClr val="windowText" lastClr="000000"/>
                    </a:solidFill>
                    <a:latin typeface="Times New Roman" pitchFamily="18" charset="0"/>
                    <a:cs typeface="Times New Roman" pitchFamily="18" charset="0"/>
                  </a:rPr>
                  <a:t>16 938,1</a:t>
                </a: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1871033" y="2998359"/>
                <a:ext cx="813043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ru-RU" sz="1400" b="1" kern="0" dirty="0">
                    <a:solidFill>
                      <a:sysClr val="windowText" lastClr="000000"/>
                    </a:solidFill>
                    <a:latin typeface="Times New Roman" pitchFamily="18" charset="0"/>
                    <a:cs typeface="Times New Roman" pitchFamily="18" charset="0"/>
                  </a:rPr>
                  <a:t>16 653,6</a:t>
                </a: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3040736" y="3018847"/>
                <a:ext cx="49885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ru-RU" sz="1400" b="1" kern="0" dirty="0">
                    <a:solidFill>
                      <a:sysClr val="windowText" lastClr="000000"/>
                    </a:solidFill>
                    <a:latin typeface="Times New Roman" pitchFamily="18" charset="0"/>
                    <a:cs typeface="Times New Roman" pitchFamily="18" charset="0"/>
                  </a:rPr>
                  <a:t>98,3</a:t>
                </a:r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4493890" y="3816464"/>
                <a:ext cx="409759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ru-RU" sz="1600" b="1" kern="0" dirty="0">
                    <a:solidFill>
                      <a:sysClr val="windowText" lastClr="000000"/>
                    </a:solidFill>
                    <a:latin typeface="Times New Roman" pitchFamily="18" charset="0"/>
                    <a:cs typeface="Times New Roman" pitchFamily="18" charset="0"/>
                  </a:rPr>
                  <a:t>Развитие агропромышленного комплекса</a:t>
                </a:r>
              </a:p>
            </p:txBody>
          </p:sp>
          <p:grpSp>
            <p:nvGrpSpPr>
              <p:cNvPr id="40" name="Группа 39"/>
              <p:cNvGrpSpPr/>
              <p:nvPr/>
            </p:nvGrpSpPr>
            <p:grpSpPr>
              <a:xfrm>
                <a:off x="84451" y="4358009"/>
                <a:ext cx="9033991" cy="763315"/>
                <a:chOff x="110010" y="1903660"/>
                <a:chExt cx="9033991" cy="763315"/>
              </a:xfrm>
            </p:grpSpPr>
            <p:sp>
              <p:nvSpPr>
                <p:cNvPr id="45" name="Rectangle"/>
                <p:cNvSpPr/>
                <p:nvPr/>
              </p:nvSpPr>
              <p:spPr>
                <a:xfrm>
                  <a:off x="2854440" y="1903660"/>
                  <a:ext cx="1415092" cy="763315"/>
                </a:xfrm>
                <a:prstGeom prst="rect">
                  <a:avLst/>
                </a:prstGeom>
                <a:gradFill>
                  <a:gsLst>
                    <a:gs pos="885">
                      <a:srgbClr val="FFFFFF"/>
                    </a:gs>
                    <a:gs pos="45158">
                      <a:srgbClr val="F5F5F5"/>
                    </a:gs>
                    <a:gs pos="85876">
                      <a:srgbClr val="EBEBEB"/>
                    </a:gs>
                    <a:gs pos="90667">
                      <a:srgbClr val="F5F5F5"/>
                    </a:gs>
                    <a:gs pos="92087">
                      <a:srgbClr val="FFFFFF"/>
                    </a:gs>
                    <a:gs pos="97622">
                      <a:srgbClr val="EBEBEB"/>
                    </a:gs>
                  </a:gsLst>
                  <a:lin ang="10800000"/>
                </a:gradFill>
                <a:ln w="12700">
                  <a:miter lim="400000"/>
                </a:ln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45718" tIns="45718" rIns="45718" bIns="45718" anchor="ctr"/>
                <a:lstStyle/>
                <a:p>
                  <a:pPr algn="ctr"/>
                  <a:endParaRPr kern="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6" name="Rounded Rectangle"/>
                <p:cNvSpPr/>
                <p:nvPr/>
              </p:nvSpPr>
              <p:spPr>
                <a:xfrm>
                  <a:off x="3767637" y="1989590"/>
                  <a:ext cx="277251" cy="677385"/>
                </a:xfrm>
                <a:prstGeom prst="roundRect">
                  <a:avLst>
                    <a:gd name="adj" fmla="val 49133"/>
                  </a:avLst>
                </a:prstGeom>
                <a:solidFill>
                  <a:srgbClr val="313635"/>
                </a:solidFill>
                <a:ln w="12700">
                  <a:miter lim="400000"/>
                </a:ln>
              </p:spPr>
              <p:txBody>
                <a:bodyPr lIns="45718" tIns="45718" rIns="45718" bIns="45718" anchor="ctr"/>
                <a:lstStyle/>
                <a:p>
                  <a:pPr algn="ctr">
                    <a:defRPr>
                      <a:solidFill>
                        <a:srgbClr val="FFFFFF"/>
                      </a:solidFill>
                    </a:defRPr>
                  </a:pPr>
                  <a:endParaRPr kern="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7" name="Rectangle"/>
                <p:cNvSpPr/>
                <p:nvPr/>
              </p:nvSpPr>
              <p:spPr>
                <a:xfrm>
                  <a:off x="3886520" y="2026279"/>
                  <a:ext cx="5257481" cy="560085"/>
                </a:xfrm>
                <a:prstGeom prst="rect">
                  <a:avLst/>
                </a:prstGeom>
                <a:gradFill>
                  <a:gsLst>
                    <a:gs pos="0">
                      <a:srgbClr val="FE3C00"/>
                    </a:gs>
                    <a:gs pos="47000">
                      <a:srgbClr val="FE0000"/>
                    </a:gs>
                    <a:gs pos="89008">
                      <a:srgbClr val="FF2929"/>
                    </a:gs>
                    <a:gs pos="96000">
                      <a:srgbClr val="FFA7A7"/>
                    </a:gs>
                    <a:gs pos="100000">
                      <a:srgbClr val="FF0D0D"/>
                    </a:gs>
                  </a:gsLst>
                  <a:lin ang="10800000"/>
                </a:gradFill>
                <a:ln w="12700">
                  <a:miter lim="400000"/>
                </a:ln>
                <a:effectLst>
                  <a:outerShdw blurRad="38100" dist="43159" dir="2814826" rotWithShape="0">
                    <a:srgbClr val="000000">
                      <a:alpha val="28722"/>
                    </a:srgbClr>
                  </a:outerShdw>
                </a:effectLst>
              </p:spPr>
              <p:txBody>
                <a:bodyPr lIns="45718" tIns="45718" rIns="45718" bIns="45718" anchor="ctr"/>
                <a:lstStyle/>
                <a:p>
                  <a:pPr algn="ctr">
                    <a:defRPr>
                      <a:solidFill>
                        <a:srgbClr val="FFFFFF"/>
                      </a:solidFill>
                    </a:defRPr>
                  </a:pPr>
                  <a:endParaRPr kern="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8" name="Rectangle"/>
                <p:cNvSpPr/>
                <p:nvPr/>
              </p:nvSpPr>
              <p:spPr>
                <a:xfrm>
                  <a:off x="547840" y="1903660"/>
                  <a:ext cx="1154473" cy="763315"/>
                </a:xfrm>
                <a:prstGeom prst="rect">
                  <a:avLst/>
                </a:prstGeom>
                <a:gradFill>
                  <a:gsLst>
                    <a:gs pos="885">
                      <a:srgbClr val="FFFFFF"/>
                    </a:gs>
                    <a:gs pos="45158">
                      <a:srgbClr val="F5F5F5"/>
                    </a:gs>
                    <a:gs pos="85876">
                      <a:srgbClr val="EBEBEB"/>
                    </a:gs>
                    <a:gs pos="90667">
                      <a:srgbClr val="F5F5F5"/>
                    </a:gs>
                    <a:gs pos="92087">
                      <a:srgbClr val="FFFFFF"/>
                    </a:gs>
                    <a:gs pos="97622">
                      <a:srgbClr val="EBEBEB"/>
                    </a:gs>
                  </a:gsLst>
                  <a:lin ang="10800000"/>
                </a:gradFill>
                <a:ln w="12700">
                  <a:miter lim="400000"/>
                </a:ln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45718" tIns="45718" rIns="45718" bIns="45718" anchor="ctr"/>
                <a:lstStyle/>
                <a:p>
                  <a:pPr algn="ctr"/>
                  <a:endParaRPr kern="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9" name="Rectangle"/>
                <p:cNvSpPr/>
                <p:nvPr/>
              </p:nvSpPr>
              <p:spPr>
                <a:xfrm>
                  <a:off x="126267" y="2068811"/>
                  <a:ext cx="386171" cy="417974"/>
                </a:xfrm>
                <a:prstGeom prst="rect">
                  <a:avLst/>
                </a:prstGeom>
                <a:gradFill>
                  <a:gsLst>
                    <a:gs pos="885">
                      <a:srgbClr val="FFFFFF"/>
                    </a:gs>
                    <a:gs pos="45158">
                      <a:srgbClr val="F5F5F5"/>
                    </a:gs>
                    <a:gs pos="85876">
                      <a:srgbClr val="EBEBEB"/>
                    </a:gs>
                    <a:gs pos="90667">
                      <a:srgbClr val="F5F5F5"/>
                    </a:gs>
                    <a:gs pos="92087">
                      <a:srgbClr val="FFFFFF"/>
                    </a:gs>
                    <a:gs pos="97622">
                      <a:srgbClr val="EBEBEB"/>
                    </a:gs>
                  </a:gsLst>
                  <a:lin ang="10800000"/>
                </a:gradFill>
                <a:ln w="12700">
                  <a:miter lim="400000"/>
                </a:ln>
                <a:effectLst>
                  <a:outerShdw blurRad="76200" dist="76655" dir="2814826" rotWithShape="0">
                    <a:srgbClr val="000000">
                      <a:alpha val="22720"/>
                    </a:srgbClr>
                  </a:outerShdw>
                </a:effectLst>
              </p:spPr>
              <p:txBody>
                <a:bodyPr lIns="45718" tIns="45718" rIns="45718" bIns="45718" anchor="ctr"/>
                <a:lstStyle/>
                <a:p>
                  <a:pPr algn="ctr">
                    <a:defRPr>
                      <a:solidFill>
                        <a:srgbClr val="FFFFFF"/>
                      </a:solidFill>
                    </a:defRPr>
                  </a:pPr>
                  <a:endParaRPr kern="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0" name="Rectangle"/>
                <p:cNvSpPr/>
                <p:nvPr/>
              </p:nvSpPr>
              <p:spPr>
                <a:xfrm>
                  <a:off x="1702313" y="1903660"/>
                  <a:ext cx="1154473" cy="763315"/>
                </a:xfrm>
                <a:prstGeom prst="rect">
                  <a:avLst/>
                </a:prstGeom>
                <a:gradFill>
                  <a:gsLst>
                    <a:gs pos="885">
                      <a:srgbClr val="FFFFFF"/>
                    </a:gs>
                    <a:gs pos="45158">
                      <a:srgbClr val="F5F5F5"/>
                    </a:gs>
                    <a:gs pos="85876">
                      <a:srgbClr val="EBEBEB"/>
                    </a:gs>
                    <a:gs pos="90667">
                      <a:srgbClr val="F5F5F5"/>
                    </a:gs>
                    <a:gs pos="92087">
                      <a:srgbClr val="FFFFFF"/>
                    </a:gs>
                    <a:gs pos="97622">
                      <a:srgbClr val="EBEBEB"/>
                    </a:gs>
                  </a:gsLst>
                  <a:lin ang="10800000"/>
                </a:gradFill>
                <a:ln w="12700">
                  <a:miter lim="400000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45718" tIns="45718" rIns="45718" bIns="45718" anchor="ctr"/>
                <a:lstStyle/>
                <a:p>
                  <a:pPr algn="ctr"/>
                  <a:endParaRPr kern="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1" name="TextBox 50"/>
                <p:cNvSpPr txBox="1"/>
                <p:nvPr/>
              </p:nvSpPr>
              <p:spPr>
                <a:xfrm>
                  <a:off x="110010" y="2089756"/>
                  <a:ext cx="402739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b="1" dirty="0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rPr>
                    <a:t>11</a:t>
                  </a:r>
                </a:p>
              </p:txBody>
            </p:sp>
            <p:sp>
              <p:nvSpPr>
                <p:cNvPr id="52" name="TextBox 51"/>
                <p:cNvSpPr txBox="1"/>
                <p:nvPr/>
              </p:nvSpPr>
              <p:spPr>
                <a:xfrm>
                  <a:off x="3049199" y="2102156"/>
                  <a:ext cx="498855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defRPr/>
                  </a:pPr>
                  <a:r>
                    <a:rPr lang="ru-RU" sz="1400" b="1" kern="0" dirty="0">
                      <a:solidFill>
                        <a:sysClr val="windowText" lastClr="000000"/>
                      </a:solidFill>
                      <a:latin typeface="Times New Roman" pitchFamily="18" charset="0"/>
                      <a:cs typeface="Times New Roman" pitchFamily="18" charset="0"/>
                    </a:rPr>
                    <a:t>87,2</a:t>
                  </a:r>
                </a:p>
              </p:txBody>
            </p:sp>
          </p:grpSp>
          <p:sp>
            <p:nvSpPr>
              <p:cNvPr id="41" name="TextBox 40"/>
              <p:cNvSpPr txBox="1"/>
              <p:nvPr/>
            </p:nvSpPr>
            <p:spPr>
              <a:xfrm>
                <a:off x="733948" y="4585777"/>
                <a:ext cx="813043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ru-RU" sz="1400" b="1" kern="0" dirty="0">
                    <a:solidFill>
                      <a:sysClr val="windowText" lastClr="000000"/>
                    </a:solidFill>
                    <a:latin typeface="Times New Roman" pitchFamily="18" charset="0"/>
                    <a:cs typeface="Times New Roman" pitchFamily="18" charset="0"/>
                  </a:rPr>
                  <a:t>12 344,1</a:t>
                </a:r>
              </a:p>
            </p:txBody>
          </p:sp>
          <p:sp>
            <p:nvSpPr>
              <p:cNvPr id="42" name="TextBox 41"/>
              <p:cNvSpPr txBox="1"/>
              <p:nvPr/>
            </p:nvSpPr>
            <p:spPr>
              <a:xfrm>
                <a:off x="1888265" y="4584259"/>
                <a:ext cx="813043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ru-RU" sz="1400" b="1" kern="0" dirty="0">
                    <a:solidFill>
                      <a:sysClr val="windowText" lastClr="000000"/>
                    </a:solidFill>
                    <a:latin typeface="Times New Roman" pitchFamily="18" charset="0"/>
                    <a:cs typeface="Times New Roman" pitchFamily="18" charset="0"/>
                  </a:rPr>
                  <a:t>10 758,7</a:t>
                </a:r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4420152" y="2998359"/>
                <a:ext cx="4171335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ru-RU" sz="1600" b="1" kern="0" dirty="0">
                    <a:solidFill>
                      <a:sysClr val="windowText" lastClr="000000"/>
                    </a:solidFill>
                    <a:latin typeface="Times New Roman" pitchFamily="18" charset="0"/>
                    <a:cs typeface="Times New Roman" pitchFamily="18" charset="0"/>
                  </a:rPr>
                  <a:t>Управление муниципальными финансами</a:t>
                </a: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4005835" y="6173387"/>
                <a:ext cx="4455066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ru-RU" sz="1600" b="1" kern="0" dirty="0">
                    <a:solidFill>
                      <a:sysClr val="windowText" lastClr="000000"/>
                    </a:solidFill>
                    <a:latin typeface="Times New Roman" pitchFamily="18" charset="0"/>
                    <a:cs typeface="Times New Roman" pitchFamily="18" charset="0"/>
                  </a:rPr>
                  <a:t>Формирование современной городской среды</a:t>
                </a:r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3726756" y="1299347"/>
              <a:ext cx="5424686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ru-RU" sz="1300" b="1" kern="0" dirty="0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rPr>
                <a:t>Защита населения и территорий от чрезвычайных ситуаций, обеспечение пожарной безопасности и безопасности людей на водных объектах</a:t>
              </a:r>
            </a:p>
          </p:txBody>
        </p:sp>
        <p:grpSp>
          <p:nvGrpSpPr>
            <p:cNvPr id="9" name="Группа 8"/>
            <p:cNvGrpSpPr/>
            <p:nvPr/>
          </p:nvGrpSpPr>
          <p:grpSpPr>
            <a:xfrm>
              <a:off x="462429" y="785980"/>
              <a:ext cx="3729445" cy="524877"/>
              <a:chOff x="462429" y="785980"/>
              <a:chExt cx="3729445" cy="524877"/>
            </a:xfrm>
          </p:grpSpPr>
          <p:grpSp>
            <p:nvGrpSpPr>
              <p:cNvPr id="16" name="Группа 15"/>
              <p:cNvGrpSpPr/>
              <p:nvPr/>
            </p:nvGrpSpPr>
            <p:grpSpPr>
              <a:xfrm>
                <a:off x="462429" y="785980"/>
                <a:ext cx="3729445" cy="450587"/>
                <a:chOff x="462429" y="785980"/>
                <a:chExt cx="3729445" cy="450587"/>
              </a:xfrm>
            </p:grpSpPr>
            <p:grpSp>
              <p:nvGrpSpPr>
                <p:cNvPr id="18" name="Группа 17"/>
                <p:cNvGrpSpPr/>
                <p:nvPr/>
              </p:nvGrpSpPr>
              <p:grpSpPr>
                <a:xfrm>
                  <a:off x="462429" y="785980"/>
                  <a:ext cx="3729445" cy="450587"/>
                  <a:chOff x="470079" y="1577611"/>
                  <a:chExt cx="3729445" cy="450587"/>
                </a:xfrm>
              </p:grpSpPr>
              <p:sp>
                <p:nvSpPr>
                  <p:cNvPr id="21" name="Rectangle"/>
                  <p:cNvSpPr/>
                  <p:nvPr/>
                </p:nvSpPr>
                <p:spPr>
                  <a:xfrm>
                    <a:off x="2805492" y="1577611"/>
                    <a:ext cx="1394032" cy="446481"/>
                  </a:xfrm>
                  <a:prstGeom prst="rect">
                    <a:avLst/>
                  </a:prstGeom>
                  <a:gradFill>
                    <a:gsLst>
                      <a:gs pos="885">
                        <a:srgbClr val="FFFFFF"/>
                      </a:gs>
                      <a:gs pos="45158">
                        <a:srgbClr val="F5F5F5"/>
                      </a:gs>
                      <a:gs pos="85876">
                        <a:srgbClr val="EBEBEB"/>
                      </a:gs>
                      <a:gs pos="90667">
                        <a:srgbClr val="F5F5F5"/>
                      </a:gs>
                      <a:gs pos="92087">
                        <a:srgbClr val="FFFFFF"/>
                      </a:gs>
                      <a:gs pos="97622">
                        <a:srgbClr val="EBEBEB"/>
                      </a:gs>
                    </a:gsLst>
                    <a:lin ang="10800000"/>
                  </a:gradFill>
                  <a:ln w="12700">
                    <a:miter lim="400000"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lIns="45718" tIns="45718" rIns="45718" bIns="45718" anchor="ctr"/>
                  <a:lstStyle/>
                  <a:p>
                    <a:pPr algn="ctr"/>
                    <a:endParaRPr kern="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22" name="Rectangle"/>
                  <p:cNvSpPr/>
                  <p:nvPr/>
                </p:nvSpPr>
                <p:spPr>
                  <a:xfrm>
                    <a:off x="1630240" y="1577611"/>
                    <a:ext cx="1154473" cy="450586"/>
                  </a:xfrm>
                  <a:prstGeom prst="rect">
                    <a:avLst/>
                  </a:prstGeom>
                  <a:gradFill>
                    <a:gsLst>
                      <a:gs pos="885">
                        <a:srgbClr val="FFFFFF"/>
                      </a:gs>
                      <a:gs pos="45158">
                        <a:srgbClr val="F5F5F5"/>
                      </a:gs>
                      <a:gs pos="85876">
                        <a:srgbClr val="EBEBEB"/>
                      </a:gs>
                      <a:gs pos="90667">
                        <a:srgbClr val="F5F5F5"/>
                      </a:gs>
                      <a:gs pos="92087">
                        <a:srgbClr val="FFFFFF"/>
                      </a:gs>
                      <a:gs pos="97622">
                        <a:srgbClr val="EBEBEB"/>
                      </a:gs>
                    </a:gsLst>
                    <a:lin ang="10800000"/>
                  </a:gradFill>
                  <a:ln w="12700">
                    <a:miter lim="400000"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lIns="45718" tIns="45718" rIns="45718" bIns="45718" anchor="ctr"/>
                  <a:lstStyle/>
                  <a:p>
                    <a:pPr algn="ctr"/>
                    <a:endParaRPr kern="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23" name="Rectangle"/>
                  <p:cNvSpPr/>
                  <p:nvPr/>
                </p:nvSpPr>
                <p:spPr>
                  <a:xfrm>
                    <a:off x="470079" y="1577611"/>
                    <a:ext cx="1154473" cy="450587"/>
                  </a:xfrm>
                  <a:prstGeom prst="rect">
                    <a:avLst/>
                  </a:prstGeom>
                  <a:gradFill>
                    <a:gsLst>
                      <a:gs pos="885">
                        <a:srgbClr val="FFFFFF"/>
                      </a:gs>
                      <a:gs pos="45158">
                        <a:srgbClr val="F5F5F5"/>
                      </a:gs>
                      <a:gs pos="85876">
                        <a:srgbClr val="EBEBEB"/>
                      </a:gs>
                      <a:gs pos="90667">
                        <a:srgbClr val="F5F5F5"/>
                      </a:gs>
                      <a:gs pos="92087">
                        <a:srgbClr val="FFFFFF"/>
                      </a:gs>
                      <a:gs pos="97622">
                        <a:srgbClr val="EBEBEB"/>
                      </a:gs>
                    </a:gsLst>
                    <a:lin ang="10800000"/>
                  </a:gradFill>
                  <a:ln w="12700">
                    <a:miter lim="400000"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lIns="45718" tIns="45718" rIns="45718" bIns="45718" anchor="ctr"/>
                  <a:lstStyle/>
                  <a:p>
                    <a:pPr algn="ctr"/>
                    <a:endParaRPr kern="0" dirty="0">
                      <a:solidFill>
                        <a:srgbClr val="FFFFFF"/>
                      </a:solidFill>
                    </a:endParaRPr>
                  </a:p>
                </p:txBody>
              </p:sp>
            </p:grpSp>
            <p:sp>
              <p:nvSpPr>
                <p:cNvPr id="19" name="Прямоугольник 18"/>
                <p:cNvSpPr/>
                <p:nvPr/>
              </p:nvSpPr>
              <p:spPr>
                <a:xfrm>
                  <a:off x="765368" y="848917"/>
                  <a:ext cx="639728" cy="30777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defRPr/>
                  </a:pPr>
                  <a:r>
                    <a:rPr lang="ru-RU" sz="1400" b="1" kern="0" dirty="0">
                      <a:solidFill>
                        <a:srgbClr val="70AD47">
                          <a:lumMod val="50000"/>
                        </a:srgbClr>
                      </a:solidFill>
                      <a:latin typeface="Times New Roman" pitchFamily="18" charset="0"/>
                      <a:cs typeface="Times New Roman" pitchFamily="18" charset="0"/>
                    </a:rPr>
                    <a:t>План</a:t>
                  </a:r>
                  <a:endParaRPr lang="ru-RU" sz="1400" kern="0" dirty="0">
                    <a:solidFill>
                      <a:srgbClr val="70AD47">
                        <a:lumMod val="50000"/>
                      </a:srgbClr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0" name="Прямоугольник 19"/>
                <p:cNvSpPr/>
                <p:nvPr/>
              </p:nvSpPr>
              <p:spPr>
                <a:xfrm>
                  <a:off x="1876195" y="839833"/>
                  <a:ext cx="664196" cy="30777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defRPr/>
                  </a:pPr>
                  <a:r>
                    <a:rPr lang="ru-RU" sz="1400" b="1" kern="0" dirty="0">
                      <a:solidFill>
                        <a:srgbClr val="70AD47">
                          <a:lumMod val="50000"/>
                        </a:srgbClr>
                      </a:solidFill>
                      <a:latin typeface="Times New Roman" pitchFamily="18" charset="0"/>
                      <a:cs typeface="Times New Roman" pitchFamily="18" charset="0"/>
                    </a:rPr>
                    <a:t>Факт</a:t>
                  </a:r>
                  <a:endParaRPr lang="ru-RU" sz="1400" kern="0" dirty="0">
                    <a:solidFill>
                      <a:srgbClr val="70AD47">
                        <a:lumMod val="50000"/>
                      </a:srgbClr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sp>
            <p:nvSpPr>
              <p:cNvPr id="17" name="Прямоугольник 16"/>
              <p:cNvSpPr/>
              <p:nvPr/>
            </p:nvSpPr>
            <p:spPr>
              <a:xfrm>
                <a:off x="2847314" y="787637"/>
                <a:ext cx="1266197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ru-RU" sz="1400" b="1" kern="0" dirty="0">
                    <a:solidFill>
                      <a:srgbClr val="70AD47">
                        <a:lumMod val="5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%</a:t>
                </a:r>
              </a:p>
              <a:p>
                <a:pPr algn="ctr">
                  <a:defRPr/>
                </a:pPr>
                <a:r>
                  <a:rPr lang="ru-RU" sz="1400" b="1" kern="0" dirty="0">
                    <a:solidFill>
                      <a:srgbClr val="70AD47">
                        <a:lumMod val="5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исполнения</a:t>
                </a:r>
                <a:endParaRPr lang="ru-RU" sz="1400" kern="0" dirty="0">
                  <a:solidFill>
                    <a:srgbClr val="70AD47">
                      <a:lumMod val="50000"/>
                    </a:srgb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10" name="TextBox 9"/>
            <p:cNvSpPr txBox="1"/>
            <p:nvPr/>
          </p:nvSpPr>
          <p:spPr>
            <a:xfrm>
              <a:off x="697613" y="6264949"/>
              <a:ext cx="7232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ru-RU" sz="1400" b="1" kern="0" dirty="0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rPr>
                <a:t>9 082,5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853662" y="6266340"/>
              <a:ext cx="7232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ru-RU" sz="1400" b="1" kern="0" dirty="0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rPr>
                <a:t>9 082,6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054003" y="6269152"/>
              <a:ext cx="588623" cy="3232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ru-RU" sz="1400" b="1" kern="0" dirty="0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rPr>
                <a:t>100,0</a:t>
              </a:r>
            </a:p>
          </p:txBody>
        </p:sp>
        <p:sp>
          <p:nvSpPr>
            <p:cNvPr id="13" name="Прямоугольник 12">
              <a:extLst>
                <a:ext uri="{FF2B5EF4-FFF2-40B4-BE49-F238E27FC236}">
                  <a16:creationId xmlns="" xmlns:a16="http://schemas.microsoft.com/office/drawing/2014/main" id="{2279ECC4-032D-9F36-5DE4-42F2ACDF488E}"/>
                </a:ext>
              </a:extLst>
            </p:cNvPr>
            <p:cNvSpPr/>
            <p:nvPr/>
          </p:nvSpPr>
          <p:spPr>
            <a:xfrm>
              <a:off x="4263293" y="4672437"/>
              <a:ext cx="4572000" cy="33855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1600" b="1" kern="0" dirty="0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rPr>
                <a:t>Управление муниципальным имуществом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="" xmlns:a16="http://schemas.microsoft.com/office/drawing/2014/main" id="{77214748-1D51-2FCD-3F88-B02C5C645FCC}"/>
                </a:ext>
              </a:extLst>
            </p:cNvPr>
            <p:cNvSpPr txBox="1"/>
            <p:nvPr/>
          </p:nvSpPr>
          <p:spPr>
            <a:xfrm>
              <a:off x="4027057" y="5369798"/>
              <a:ext cx="493596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ru-RU" sz="1600" b="1" kern="0" dirty="0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rPr>
                <a:t>Обеспечение населения доступным и комфортным</a:t>
              </a:r>
            </a:p>
            <a:p>
              <a:pPr algn="ctr">
                <a:defRPr/>
              </a:pPr>
              <a:r>
                <a:rPr lang="ru-RU" sz="1600" b="1" kern="0" dirty="0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rPr>
                <a:t> жильем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="" xmlns:a16="http://schemas.microsoft.com/office/drawing/2014/main" id="{73AB1752-9283-7DF8-2806-6E771D8FE033}"/>
                </a:ext>
              </a:extLst>
            </p:cNvPr>
            <p:cNvSpPr txBox="1"/>
            <p:nvPr/>
          </p:nvSpPr>
          <p:spPr>
            <a:xfrm>
              <a:off x="4113511" y="2176288"/>
              <a:ext cx="477566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ru-RU" sz="1600" b="1" kern="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Переселение граждан из аварийного жилищного </a:t>
              </a:r>
            </a:p>
            <a:p>
              <a:pPr algn="ctr">
                <a:defRPr/>
              </a:pPr>
              <a:r>
                <a:rPr lang="ru-RU" sz="1600" b="1" kern="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фонда на 2024-2028 годы</a:t>
              </a: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842961" y="-142693"/>
            <a:ext cx="77247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 в разрезе муниципальных программ</a:t>
            </a:r>
            <a:r>
              <a:rPr lang="ru-RU" sz="25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5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тыс.рублей</a:t>
            </a:r>
            <a:endParaRPr lang="ru-RU" sz="25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Oval 13"/>
          <p:cNvSpPr>
            <a:spLocks noChangeArrowheads="1"/>
          </p:cNvSpPr>
          <p:nvPr/>
        </p:nvSpPr>
        <p:spPr bwMode="auto">
          <a:xfrm>
            <a:off x="8314498" y="6541968"/>
            <a:ext cx="790575" cy="288925"/>
          </a:xfrm>
          <a:prstGeom prst="ellipse">
            <a:avLst/>
          </a:prstGeom>
          <a:solidFill>
            <a:sysClr val="window" lastClr="FFFFFF"/>
          </a:solidFill>
          <a:ln w="25400">
            <a:solidFill>
              <a:srgbClr val="00206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 kern="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30</a:t>
            </a:r>
            <a:endParaRPr lang="ru-RU" b="1" kern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25076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13"/>
          <p:cNvSpPr>
            <a:spLocks noChangeArrowheads="1"/>
          </p:cNvSpPr>
          <p:nvPr/>
        </p:nvSpPr>
        <p:spPr bwMode="auto">
          <a:xfrm>
            <a:off x="8296742" y="6515334"/>
            <a:ext cx="790575" cy="288925"/>
          </a:xfrm>
          <a:prstGeom prst="ellipse">
            <a:avLst/>
          </a:prstGeom>
          <a:solidFill>
            <a:sysClr val="window" lastClr="FFFFFF"/>
          </a:solidFill>
          <a:ln w="25400">
            <a:solidFill>
              <a:srgbClr val="00206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 kern="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31</a:t>
            </a:r>
            <a:endParaRPr lang="ru-RU" b="1" kern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42961" y="-34935"/>
            <a:ext cx="77247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 в разрезе муниципальных программ</a:t>
            </a:r>
            <a:r>
              <a:rPr lang="ru-RU" sz="25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5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тыс.рублей</a:t>
            </a:r>
            <a:endParaRPr lang="ru-RU" sz="25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99" name="Группа 98"/>
          <p:cNvGrpSpPr/>
          <p:nvPr/>
        </p:nvGrpSpPr>
        <p:grpSpPr>
          <a:xfrm>
            <a:off x="78111" y="1232461"/>
            <a:ext cx="9043740" cy="5212783"/>
            <a:chOff x="78111" y="1232461"/>
            <a:chExt cx="9043740" cy="5212783"/>
          </a:xfrm>
        </p:grpSpPr>
        <p:grpSp>
          <p:nvGrpSpPr>
            <p:cNvPr id="100" name="Группа 99"/>
            <p:cNvGrpSpPr/>
            <p:nvPr/>
          </p:nvGrpSpPr>
          <p:grpSpPr>
            <a:xfrm>
              <a:off x="78111" y="1697762"/>
              <a:ext cx="9023358" cy="763315"/>
              <a:chOff x="120643" y="1903660"/>
              <a:chExt cx="9023358" cy="763315"/>
            </a:xfrm>
          </p:grpSpPr>
          <p:sp>
            <p:nvSpPr>
              <p:cNvPr id="174" name="Rectangle"/>
              <p:cNvSpPr/>
              <p:nvPr/>
            </p:nvSpPr>
            <p:spPr>
              <a:xfrm>
                <a:off x="2854440" y="1903660"/>
                <a:ext cx="1415092" cy="763315"/>
              </a:xfrm>
              <a:prstGeom prst="rect">
                <a:avLst/>
              </a:prstGeom>
              <a:gradFill>
                <a:gsLst>
                  <a:gs pos="885">
                    <a:srgbClr val="FFFFFF"/>
                  </a:gs>
                  <a:gs pos="45158">
                    <a:srgbClr val="F5F5F5"/>
                  </a:gs>
                  <a:gs pos="85876">
                    <a:srgbClr val="EBEBEB"/>
                  </a:gs>
                  <a:gs pos="90667">
                    <a:srgbClr val="F5F5F5"/>
                  </a:gs>
                  <a:gs pos="92087">
                    <a:srgbClr val="FFFFFF"/>
                  </a:gs>
                  <a:gs pos="97622">
                    <a:srgbClr val="EBEBEB"/>
                  </a:gs>
                </a:gsLst>
                <a:lin ang="10800000"/>
              </a:gradFill>
              <a:ln w="12700">
                <a:miter lim="400000"/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spPr>
            <p:txBody>
              <a:bodyPr lIns="45718" tIns="45718" rIns="45718" bIns="45718" anchor="ctr"/>
              <a:lstStyle/>
              <a:p>
                <a:pPr algn="ctr"/>
                <a:endParaRPr kern="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75" name="Rounded Rectangle"/>
              <p:cNvSpPr/>
              <p:nvPr/>
            </p:nvSpPr>
            <p:spPr>
              <a:xfrm>
                <a:off x="3767637" y="1989590"/>
                <a:ext cx="277251" cy="677385"/>
              </a:xfrm>
              <a:prstGeom prst="roundRect">
                <a:avLst>
                  <a:gd name="adj" fmla="val 49133"/>
                </a:avLst>
              </a:prstGeom>
              <a:solidFill>
                <a:srgbClr val="313635"/>
              </a:solidFill>
              <a:ln w="12700">
                <a:miter lim="400000"/>
              </a:ln>
            </p:spPr>
            <p:txBody>
              <a:bodyPr lIns="45718" tIns="45718" rIns="45718" bIns="45718" anchor="ctr"/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 kern="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76" name="Rectangle"/>
              <p:cNvSpPr/>
              <p:nvPr/>
            </p:nvSpPr>
            <p:spPr>
              <a:xfrm>
                <a:off x="3886520" y="2026279"/>
                <a:ext cx="5257481" cy="560085"/>
              </a:xfrm>
              <a:prstGeom prst="rect">
                <a:avLst/>
              </a:prstGeom>
              <a:gradFill>
                <a:gsLst>
                  <a:gs pos="0">
                    <a:srgbClr val="9999FF"/>
                  </a:gs>
                  <a:gs pos="89619">
                    <a:srgbClr val="9966FF"/>
                  </a:gs>
                  <a:gs pos="95339">
                    <a:srgbClr val="C7ABFF"/>
                  </a:gs>
                  <a:gs pos="100000">
                    <a:srgbClr val="9966FF"/>
                  </a:gs>
                </a:gsLst>
                <a:lin ang="10800000"/>
              </a:gradFill>
              <a:ln w="12700">
                <a:miter lim="400000"/>
              </a:ln>
              <a:effectLst>
                <a:outerShdw blurRad="38100" dist="43159" dir="2814826" rotWithShape="0">
                  <a:srgbClr val="000000">
                    <a:alpha val="28722"/>
                  </a:srgbClr>
                </a:outerShdw>
              </a:effectLst>
            </p:spPr>
            <p:txBody>
              <a:bodyPr lIns="45718" tIns="45718" rIns="45718" bIns="45718" anchor="ctr"/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 kern="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77" name="Rectangle"/>
              <p:cNvSpPr/>
              <p:nvPr/>
            </p:nvSpPr>
            <p:spPr>
              <a:xfrm>
                <a:off x="537207" y="1903660"/>
                <a:ext cx="1154473" cy="763315"/>
              </a:xfrm>
              <a:prstGeom prst="rect">
                <a:avLst/>
              </a:prstGeom>
              <a:gradFill>
                <a:gsLst>
                  <a:gs pos="885">
                    <a:srgbClr val="FFFFFF"/>
                  </a:gs>
                  <a:gs pos="45158">
                    <a:srgbClr val="F5F5F5"/>
                  </a:gs>
                  <a:gs pos="85876">
                    <a:srgbClr val="EBEBEB"/>
                  </a:gs>
                  <a:gs pos="90667">
                    <a:srgbClr val="F5F5F5"/>
                  </a:gs>
                  <a:gs pos="92087">
                    <a:srgbClr val="FFFFFF"/>
                  </a:gs>
                  <a:gs pos="97622">
                    <a:srgbClr val="EBEBEB"/>
                  </a:gs>
                </a:gsLst>
                <a:lin ang="10800000"/>
              </a:gradFill>
              <a:ln w="12700">
                <a:miter lim="400000"/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spPr>
            <p:txBody>
              <a:bodyPr lIns="45718" tIns="45718" rIns="45718" bIns="45718" anchor="ctr"/>
              <a:lstStyle/>
              <a:p>
                <a:pPr algn="ctr"/>
                <a:endParaRPr kern="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78" name="Rectangle"/>
              <p:cNvSpPr/>
              <p:nvPr/>
            </p:nvSpPr>
            <p:spPr>
              <a:xfrm>
                <a:off x="126267" y="2068811"/>
                <a:ext cx="386171" cy="417974"/>
              </a:xfrm>
              <a:prstGeom prst="rect">
                <a:avLst/>
              </a:prstGeom>
              <a:gradFill>
                <a:gsLst>
                  <a:gs pos="885">
                    <a:srgbClr val="FFFFFF"/>
                  </a:gs>
                  <a:gs pos="45158">
                    <a:srgbClr val="F5F5F5"/>
                  </a:gs>
                  <a:gs pos="85876">
                    <a:srgbClr val="EBEBEB"/>
                  </a:gs>
                  <a:gs pos="90667">
                    <a:srgbClr val="F5F5F5"/>
                  </a:gs>
                  <a:gs pos="92087">
                    <a:srgbClr val="FFFFFF"/>
                  </a:gs>
                  <a:gs pos="97622">
                    <a:srgbClr val="EBEBEB"/>
                  </a:gs>
                </a:gsLst>
                <a:lin ang="10800000"/>
              </a:gradFill>
              <a:ln w="12700">
                <a:miter lim="400000"/>
              </a:ln>
              <a:effectLst>
                <a:outerShdw blurRad="76200" dist="76655" dir="2814826" rotWithShape="0">
                  <a:srgbClr val="000000">
                    <a:alpha val="22720"/>
                  </a:srgbClr>
                </a:outerShdw>
              </a:effectLst>
            </p:spPr>
            <p:txBody>
              <a:bodyPr lIns="45718" tIns="45718" rIns="45718" bIns="45718" anchor="ctr"/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 kern="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79" name="Rectangle"/>
              <p:cNvSpPr/>
              <p:nvPr/>
            </p:nvSpPr>
            <p:spPr>
              <a:xfrm>
                <a:off x="1691680" y="1903660"/>
                <a:ext cx="1154473" cy="763315"/>
              </a:xfrm>
              <a:prstGeom prst="rect">
                <a:avLst/>
              </a:prstGeom>
              <a:gradFill>
                <a:gsLst>
                  <a:gs pos="885">
                    <a:srgbClr val="FFFFFF"/>
                  </a:gs>
                  <a:gs pos="45158">
                    <a:srgbClr val="F5F5F5"/>
                  </a:gs>
                  <a:gs pos="85876">
                    <a:srgbClr val="EBEBEB"/>
                  </a:gs>
                  <a:gs pos="90667">
                    <a:srgbClr val="F5F5F5"/>
                  </a:gs>
                  <a:gs pos="92087">
                    <a:srgbClr val="FFFFFF"/>
                  </a:gs>
                  <a:gs pos="97622">
                    <a:srgbClr val="EBEBEB"/>
                  </a:gs>
                </a:gsLst>
                <a:lin ang="10800000"/>
              </a:gradFill>
              <a:ln w="12700">
                <a:miter lim="4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lIns="45718" tIns="45718" rIns="45718" bIns="45718" anchor="ctr"/>
              <a:lstStyle/>
              <a:p>
                <a:pPr algn="ctr"/>
                <a:endParaRPr kern="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80" name="TextBox 179"/>
              <p:cNvSpPr txBox="1"/>
              <p:nvPr/>
            </p:nvSpPr>
            <p:spPr>
              <a:xfrm>
                <a:off x="120643" y="2100389"/>
                <a:ext cx="4154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14</a:t>
                </a:r>
              </a:p>
            </p:txBody>
          </p:sp>
        </p:grpSp>
        <p:grpSp>
          <p:nvGrpSpPr>
            <p:cNvPr id="101" name="Группа 100"/>
            <p:cNvGrpSpPr/>
            <p:nvPr/>
          </p:nvGrpSpPr>
          <p:grpSpPr>
            <a:xfrm>
              <a:off x="500962" y="2510529"/>
              <a:ext cx="8596161" cy="763315"/>
              <a:chOff x="547840" y="1903660"/>
              <a:chExt cx="8596161" cy="763315"/>
            </a:xfrm>
          </p:grpSpPr>
          <p:sp>
            <p:nvSpPr>
              <p:cNvPr id="166" name="Rectangle"/>
              <p:cNvSpPr/>
              <p:nvPr/>
            </p:nvSpPr>
            <p:spPr>
              <a:xfrm>
                <a:off x="2854440" y="1903660"/>
                <a:ext cx="1415092" cy="763315"/>
              </a:xfrm>
              <a:prstGeom prst="rect">
                <a:avLst/>
              </a:prstGeom>
              <a:gradFill>
                <a:gsLst>
                  <a:gs pos="885">
                    <a:srgbClr val="FFFFFF"/>
                  </a:gs>
                  <a:gs pos="45158">
                    <a:srgbClr val="F5F5F5"/>
                  </a:gs>
                  <a:gs pos="85876">
                    <a:srgbClr val="EBEBEB"/>
                  </a:gs>
                  <a:gs pos="90667">
                    <a:srgbClr val="F5F5F5"/>
                  </a:gs>
                  <a:gs pos="92087">
                    <a:srgbClr val="FFFFFF"/>
                  </a:gs>
                  <a:gs pos="97622">
                    <a:srgbClr val="EBEBEB"/>
                  </a:gs>
                </a:gsLst>
                <a:lin ang="10800000"/>
              </a:gradFill>
              <a:ln w="12700">
                <a:miter lim="400000"/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spPr>
            <p:txBody>
              <a:bodyPr lIns="45718" tIns="45718" rIns="45718" bIns="45718" anchor="ctr"/>
              <a:lstStyle/>
              <a:p>
                <a:pPr algn="ctr"/>
                <a:endParaRPr kern="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67" name="Rounded Rectangle"/>
              <p:cNvSpPr/>
              <p:nvPr/>
            </p:nvSpPr>
            <p:spPr>
              <a:xfrm>
                <a:off x="3767637" y="1989590"/>
                <a:ext cx="277251" cy="677385"/>
              </a:xfrm>
              <a:prstGeom prst="roundRect">
                <a:avLst>
                  <a:gd name="adj" fmla="val 49133"/>
                </a:avLst>
              </a:prstGeom>
              <a:solidFill>
                <a:srgbClr val="313635"/>
              </a:solidFill>
              <a:ln w="12700">
                <a:miter lim="400000"/>
              </a:ln>
            </p:spPr>
            <p:txBody>
              <a:bodyPr lIns="45718" tIns="45718" rIns="45718" bIns="45718" anchor="ctr"/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 kern="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68" name="Rectangle"/>
              <p:cNvSpPr/>
              <p:nvPr/>
            </p:nvSpPr>
            <p:spPr>
              <a:xfrm>
                <a:off x="3886520" y="2026279"/>
                <a:ext cx="5257481" cy="560085"/>
              </a:xfrm>
              <a:prstGeom prst="rect">
                <a:avLst/>
              </a:prstGeom>
              <a:gradFill>
                <a:gsLst>
                  <a:gs pos="89199">
                    <a:srgbClr val="00FF00"/>
                  </a:gs>
                  <a:gs pos="95400">
                    <a:srgbClr val="AFFFAF"/>
                  </a:gs>
                  <a:gs pos="100000">
                    <a:srgbClr val="66FF66"/>
                  </a:gs>
                  <a:gs pos="0">
                    <a:srgbClr val="00FF00"/>
                  </a:gs>
                </a:gsLst>
                <a:lin ang="10800000"/>
              </a:gradFill>
              <a:ln w="12700">
                <a:miter lim="400000"/>
              </a:ln>
              <a:effectLst>
                <a:outerShdw blurRad="38100" dist="43159" dir="2814826" rotWithShape="0">
                  <a:srgbClr val="000000">
                    <a:alpha val="28722"/>
                  </a:srgbClr>
                </a:outerShdw>
              </a:effectLst>
            </p:spPr>
            <p:txBody>
              <a:bodyPr lIns="45718" tIns="45718" rIns="45718" bIns="45718" anchor="ctr"/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 kern="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69" name="Rectangle"/>
              <p:cNvSpPr/>
              <p:nvPr/>
            </p:nvSpPr>
            <p:spPr>
              <a:xfrm>
                <a:off x="547840" y="1903660"/>
                <a:ext cx="1154473" cy="763315"/>
              </a:xfrm>
              <a:prstGeom prst="rect">
                <a:avLst/>
              </a:prstGeom>
              <a:gradFill>
                <a:gsLst>
                  <a:gs pos="885">
                    <a:srgbClr val="FFFFFF"/>
                  </a:gs>
                  <a:gs pos="45158">
                    <a:srgbClr val="F5F5F5"/>
                  </a:gs>
                  <a:gs pos="85876">
                    <a:srgbClr val="EBEBEB"/>
                  </a:gs>
                  <a:gs pos="90667">
                    <a:srgbClr val="F5F5F5"/>
                  </a:gs>
                  <a:gs pos="92087">
                    <a:srgbClr val="FFFFFF"/>
                  </a:gs>
                  <a:gs pos="97622">
                    <a:srgbClr val="EBEBEB"/>
                  </a:gs>
                </a:gsLst>
                <a:lin ang="10800000"/>
              </a:gradFill>
              <a:ln w="12700">
                <a:miter lim="400000"/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spPr>
            <p:txBody>
              <a:bodyPr lIns="45718" tIns="45718" rIns="45718" bIns="45718" anchor="ctr"/>
              <a:lstStyle/>
              <a:p>
                <a:pPr algn="ctr"/>
                <a:endParaRPr kern="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70" name="TextBox 169"/>
              <p:cNvSpPr txBox="1"/>
              <p:nvPr/>
            </p:nvSpPr>
            <p:spPr>
              <a:xfrm>
                <a:off x="692809" y="2097953"/>
                <a:ext cx="72327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ru-RU" sz="1400" b="1" kern="0" dirty="0">
                    <a:solidFill>
                      <a:sysClr val="windowText" lastClr="000000"/>
                    </a:solidFill>
                    <a:latin typeface="Times New Roman" pitchFamily="18" charset="0"/>
                    <a:cs typeface="Times New Roman" pitchFamily="18" charset="0"/>
                  </a:rPr>
                  <a:t>2 493,8</a:t>
                </a:r>
              </a:p>
            </p:txBody>
          </p:sp>
          <p:sp>
            <p:nvSpPr>
              <p:cNvPr id="171" name="Rectangle"/>
              <p:cNvSpPr/>
              <p:nvPr/>
            </p:nvSpPr>
            <p:spPr>
              <a:xfrm>
                <a:off x="1702313" y="1903660"/>
                <a:ext cx="1154473" cy="763315"/>
              </a:xfrm>
              <a:prstGeom prst="rect">
                <a:avLst/>
              </a:prstGeom>
              <a:gradFill>
                <a:gsLst>
                  <a:gs pos="885">
                    <a:srgbClr val="FFFFFF"/>
                  </a:gs>
                  <a:gs pos="45158">
                    <a:srgbClr val="F5F5F5"/>
                  </a:gs>
                  <a:gs pos="85876">
                    <a:srgbClr val="EBEBEB"/>
                  </a:gs>
                  <a:gs pos="90667">
                    <a:srgbClr val="F5F5F5"/>
                  </a:gs>
                  <a:gs pos="92087">
                    <a:srgbClr val="FFFFFF"/>
                  </a:gs>
                  <a:gs pos="97622">
                    <a:srgbClr val="EBEBEB"/>
                  </a:gs>
                </a:gsLst>
                <a:lin ang="10800000"/>
              </a:gradFill>
              <a:ln w="12700">
                <a:miter lim="4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lIns="45718" tIns="45718" rIns="45718" bIns="45718" anchor="ctr"/>
              <a:lstStyle/>
              <a:p>
                <a:pPr algn="ctr"/>
                <a:endParaRPr kern="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72" name="TextBox 171"/>
              <p:cNvSpPr txBox="1"/>
              <p:nvPr/>
            </p:nvSpPr>
            <p:spPr>
              <a:xfrm>
                <a:off x="1848858" y="2099344"/>
                <a:ext cx="72327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ru-RU" sz="1400" b="1" kern="0" dirty="0">
                    <a:solidFill>
                      <a:sysClr val="windowText" lastClr="000000"/>
                    </a:solidFill>
                    <a:latin typeface="Times New Roman" pitchFamily="18" charset="0"/>
                    <a:cs typeface="Times New Roman" pitchFamily="18" charset="0"/>
                  </a:rPr>
                  <a:t>2 493,8</a:t>
                </a:r>
              </a:p>
            </p:txBody>
          </p:sp>
          <p:sp>
            <p:nvSpPr>
              <p:cNvPr id="173" name="TextBox 172"/>
              <p:cNvSpPr txBox="1"/>
              <p:nvPr/>
            </p:nvSpPr>
            <p:spPr>
              <a:xfrm>
                <a:off x="3049199" y="2102156"/>
                <a:ext cx="588623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ru-RU" sz="1400" b="1" kern="0" dirty="0">
                    <a:solidFill>
                      <a:sysClr val="windowText" lastClr="000000"/>
                    </a:solidFill>
                    <a:latin typeface="Times New Roman" pitchFamily="18" charset="0"/>
                    <a:cs typeface="Times New Roman" pitchFamily="18" charset="0"/>
                  </a:rPr>
                  <a:t>100,0</a:t>
                </a:r>
              </a:p>
            </p:txBody>
          </p:sp>
        </p:grpSp>
        <p:grpSp>
          <p:nvGrpSpPr>
            <p:cNvPr id="102" name="Группа 101"/>
            <p:cNvGrpSpPr/>
            <p:nvPr/>
          </p:nvGrpSpPr>
          <p:grpSpPr>
            <a:xfrm>
              <a:off x="505765" y="3311802"/>
              <a:ext cx="8596161" cy="763315"/>
              <a:chOff x="547840" y="1903660"/>
              <a:chExt cx="8596161" cy="763315"/>
            </a:xfrm>
          </p:grpSpPr>
          <p:sp>
            <p:nvSpPr>
              <p:cNvPr id="158" name="Rectangle"/>
              <p:cNvSpPr/>
              <p:nvPr/>
            </p:nvSpPr>
            <p:spPr>
              <a:xfrm>
                <a:off x="2854440" y="1903660"/>
                <a:ext cx="1415092" cy="763315"/>
              </a:xfrm>
              <a:prstGeom prst="rect">
                <a:avLst/>
              </a:prstGeom>
              <a:gradFill>
                <a:gsLst>
                  <a:gs pos="885">
                    <a:srgbClr val="FFFFFF"/>
                  </a:gs>
                  <a:gs pos="45158">
                    <a:srgbClr val="F5F5F5"/>
                  </a:gs>
                  <a:gs pos="85876">
                    <a:srgbClr val="EBEBEB"/>
                  </a:gs>
                  <a:gs pos="90667">
                    <a:srgbClr val="F5F5F5"/>
                  </a:gs>
                  <a:gs pos="92087">
                    <a:srgbClr val="FFFFFF"/>
                  </a:gs>
                  <a:gs pos="97622">
                    <a:srgbClr val="EBEBEB"/>
                  </a:gs>
                </a:gsLst>
                <a:lin ang="10800000"/>
              </a:gradFill>
              <a:ln w="12700">
                <a:miter lim="400000"/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spPr>
            <p:txBody>
              <a:bodyPr lIns="45718" tIns="45718" rIns="45718" bIns="45718" anchor="ctr"/>
              <a:lstStyle/>
              <a:p>
                <a:pPr algn="ctr"/>
                <a:endParaRPr kern="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59" name="Rounded Rectangle"/>
              <p:cNvSpPr/>
              <p:nvPr/>
            </p:nvSpPr>
            <p:spPr>
              <a:xfrm>
                <a:off x="3767637" y="1989590"/>
                <a:ext cx="277251" cy="677385"/>
              </a:xfrm>
              <a:prstGeom prst="roundRect">
                <a:avLst>
                  <a:gd name="adj" fmla="val 49133"/>
                </a:avLst>
              </a:prstGeom>
              <a:solidFill>
                <a:srgbClr val="313635"/>
              </a:solidFill>
              <a:ln w="12700">
                <a:miter lim="400000"/>
              </a:ln>
            </p:spPr>
            <p:txBody>
              <a:bodyPr lIns="45718" tIns="45718" rIns="45718" bIns="45718" anchor="ctr"/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 kern="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60" name="Rectangle"/>
              <p:cNvSpPr/>
              <p:nvPr/>
            </p:nvSpPr>
            <p:spPr>
              <a:xfrm>
                <a:off x="3886520" y="2026279"/>
                <a:ext cx="5257481" cy="560085"/>
              </a:xfrm>
              <a:prstGeom prst="rect">
                <a:avLst/>
              </a:prstGeom>
              <a:gradFill>
                <a:gsLst>
                  <a:gs pos="48000">
                    <a:srgbClr val="00B0F0"/>
                  </a:gs>
                  <a:gs pos="0">
                    <a:srgbClr val="00B0F0"/>
                  </a:gs>
                  <a:gs pos="99000">
                    <a:srgbClr val="00B0F0"/>
                  </a:gs>
                  <a:gs pos="96000">
                    <a:srgbClr val="0000FF"/>
                  </a:gs>
                  <a:gs pos="93000">
                    <a:srgbClr val="00FFFF"/>
                  </a:gs>
                  <a:gs pos="96000">
                    <a:schemeClr val="tx2">
                      <a:lumMod val="20000"/>
                      <a:lumOff val="80000"/>
                    </a:schemeClr>
                  </a:gs>
                </a:gsLst>
                <a:lin ang="10800000"/>
              </a:gradFill>
              <a:ln w="12700">
                <a:miter lim="400000"/>
              </a:ln>
              <a:effectLst>
                <a:outerShdw blurRad="38100" dist="43159" dir="2814826" rotWithShape="0">
                  <a:srgbClr val="000000">
                    <a:alpha val="28722"/>
                  </a:srgbClr>
                </a:outerShdw>
              </a:effectLst>
            </p:spPr>
            <p:txBody>
              <a:bodyPr lIns="45718" tIns="45718" rIns="45718" bIns="45718" anchor="ctr"/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 kern="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61" name="Rectangle"/>
              <p:cNvSpPr/>
              <p:nvPr/>
            </p:nvSpPr>
            <p:spPr>
              <a:xfrm>
                <a:off x="547840" y="1903660"/>
                <a:ext cx="1154473" cy="763315"/>
              </a:xfrm>
              <a:prstGeom prst="rect">
                <a:avLst/>
              </a:prstGeom>
              <a:gradFill>
                <a:gsLst>
                  <a:gs pos="885">
                    <a:srgbClr val="FFFFFF"/>
                  </a:gs>
                  <a:gs pos="45158">
                    <a:srgbClr val="F5F5F5"/>
                  </a:gs>
                  <a:gs pos="85876">
                    <a:srgbClr val="EBEBEB"/>
                  </a:gs>
                  <a:gs pos="90667">
                    <a:srgbClr val="F5F5F5"/>
                  </a:gs>
                  <a:gs pos="92087">
                    <a:srgbClr val="FFFFFF"/>
                  </a:gs>
                  <a:gs pos="97622">
                    <a:srgbClr val="EBEBEB"/>
                  </a:gs>
                </a:gsLst>
                <a:lin ang="10800000"/>
              </a:gradFill>
              <a:ln w="12700">
                <a:miter lim="400000"/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spPr>
            <p:txBody>
              <a:bodyPr lIns="45718" tIns="45718" rIns="45718" bIns="45718" anchor="ctr"/>
              <a:lstStyle/>
              <a:p>
                <a:pPr algn="ctr"/>
                <a:endParaRPr kern="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62" name="TextBox 161"/>
              <p:cNvSpPr txBox="1"/>
              <p:nvPr/>
            </p:nvSpPr>
            <p:spPr>
              <a:xfrm>
                <a:off x="665101" y="2097953"/>
                <a:ext cx="588623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ru-RU" sz="1400" b="1" kern="0" dirty="0">
                    <a:solidFill>
                      <a:sysClr val="windowText" lastClr="000000"/>
                    </a:solidFill>
                    <a:latin typeface="Times New Roman" pitchFamily="18" charset="0"/>
                    <a:cs typeface="Times New Roman" pitchFamily="18" charset="0"/>
                  </a:rPr>
                  <a:t>972,5</a:t>
                </a:r>
              </a:p>
            </p:txBody>
          </p:sp>
          <p:sp>
            <p:nvSpPr>
              <p:cNvPr id="163" name="Rectangle"/>
              <p:cNvSpPr/>
              <p:nvPr/>
            </p:nvSpPr>
            <p:spPr>
              <a:xfrm>
                <a:off x="1702313" y="1903660"/>
                <a:ext cx="1154473" cy="763315"/>
              </a:xfrm>
              <a:prstGeom prst="rect">
                <a:avLst/>
              </a:prstGeom>
              <a:gradFill>
                <a:gsLst>
                  <a:gs pos="885">
                    <a:srgbClr val="FFFFFF"/>
                  </a:gs>
                  <a:gs pos="45158">
                    <a:srgbClr val="F5F5F5"/>
                  </a:gs>
                  <a:gs pos="85876">
                    <a:srgbClr val="EBEBEB"/>
                  </a:gs>
                  <a:gs pos="90667">
                    <a:srgbClr val="F5F5F5"/>
                  </a:gs>
                  <a:gs pos="92087">
                    <a:srgbClr val="FFFFFF"/>
                  </a:gs>
                  <a:gs pos="97622">
                    <a:srgbClr val="EBEBEB"/>
                  </a:gs>
                </a:gsLst>
                <a:lin ang="10800000"/>
              </a:gradFill>
              <a:ln w="12700">
                <a:miter lim="4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lIns="45718" tIns="45718" rIns="45718" bIns="45718" anchor="ctr"/>
              <a:lstStyle/>
              <a:p>
                <a:pPr algn="ctr"/>
                <a:endParaRPr kern="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64" name="TextBox 163"/>
              <p:cNvSpPr txBox="1"/>
              <p:nvPr/>
            </p:nvSpPr>
            <p:spPr>
              <a:xfrm>
                <a:off x="1858094" y="2099344"/>
                <a:ext cx="588623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ru-RU" sz="1400" b="1" kern="0" dirty="0">
                    <a:solidFill>
                      <a:sysClr val="windowText" lastClr="000000"/>
                    </a:solidFill>
                    <a:latin typeface="Times New Roman" pitchFamily="18" charset="0"/>
                    <a:cs typeface="Times New Roman" pitchFamily="18" charset="0"/>
                  </a:rPr>
                  <a:t>972,5</a:t>
                </a:r>
              </a:p>
            </p:txBody>
          </p:sp>
          <p:sp>
            <p:nvSpPr>
              <p:cNvPr id="165" name="TextBox 164"/>
              <p:cNvSpPr txBox="1"/>
              <p:nvPr/>
            </p:nvSpPr>
            <p:spPr>
              <a:xfrm>
                <a:off x="3049199" y="2102156"/>
                <a:ext cx="588623" cy="3232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ru-RU" sz="1400" b="1" kern="0" dirty="0">
                    <a:solidFill>
                      <a:sysClr val="windowText" lastClr="000000"/>
                    </a:solidFill>
                    <a:latin typeface="Times New Roman" pitchFamily="18" charset="0"/>
                    <a:cs typeface="Times New Roman" pitchFamily="18" charset="0"/>
                  </a:rPr>
                  <a:t>100,0</a:t>
                </a:r>
              </a:p>
            </p:txBody>
          </p:sp>
        </p:grpSp>
        <p:sp>
          <p:nvSpPr>
            <p:cNvPr id="103" name="Rectangle"/>
            <p:cNvSpPr/>
            <p:nvPr/>
          </p:nvSpPr>
          <p:spPr>
            <a:xfrm>
              <a:off x="89033" y="3463314"/>
              <a:ext cx="386171" cy="417974"/>
            </a:xfrm>
            <a:prstGeom prst="rect">
              <a:avLst/>
            </a:prstGeom>
            <a:gradFill>
              <a:gsLst>
                <a:gs pos="885">
                  <a:srgbClr val="FFFFFF"/>
                </a:gs>
                <a:gs pos="45158">
                  <a:srgbClr val="F5F5F5"/>
                </a:gs>
                <a:gs pos="85876">
                  <a:srgbClr val="EBEBEB"/>
                </a:gs>
                <a:gs pos="90667">
                  <a:srgbClr val="F5F5F5"/>
                </a:gs>
                <a:gs pos="92087">
                  <a:srgbClr val="FFFFFF"/>
                </a:gs>
                <a:gs pos="97622">
                  <a:srgbClr val="EBEBEB"/>
                </a:gs>
              </a:gsLst>
              <a:lin ang="10800000"/>
            </a:gradFill>
            <a:ln w="12700">
              <a:miter lim="400000"/>
            </a:ln>
            <a:effectLst>
              <a:outerShdw blurRad="76200" dist="76655" dir="2814826" rotWithShape="0">
                <a:srgbClr val="000000">
                  <a:alpha val="22720"/>
                </a:srgbClr>
              </a:outerShdw>
            </a:effectLst>
          </p:spPr>
          <p:txBody>
            <a:bodyPr lIns="45718" tIns="45718" rIns="45718" bIns="45718" anchor="ctr"/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 kern="0" dirty="0">
                <a:solidFill>
                  <a:srgbClr val="FFFFFF"/>
                </a:solidFill>
              </a:endParaRPr>
            </a:p>
          </p:txBody>
        </p:sp>
        <p:sp>
          <p:nvSpPr>
            <p:cNvPr id="104" name="Rectangle"/>
            <p:cNvSpPr/>
            <p:nvPr/>
          </p:nvSpPr>
          <p:spPr>
            <a:xfrm>
              <a:off x="83734" y="2692044"/>
              <a:ext cx="386171" cy="417974"/>
            </a:xfrm>
            <a:prstGeom prst="rect">
              <a:avLst/>
            </a:prstGeom>
            <a:gradFill>
              <a:gsLst>
                <a:gs pos="885">
                  <a:srgbClr val="FFFFFF"/>
                </a:gs>
                <a:gs pos="45158">
                  <a:srgbClr val="F5F5F5"/>
                </a:gs>
                <a:gs pos="85876">
                  <a:srgbClr val="EBEBEB"/>
                </a:gs>
                <a:gs pos="90667">
                  <a:srgbClr val="F5F5F5"/>
                </a:gs>
                <a:gs pos="92087">
                  <a:srgbClr val="FFFFFF"/>
                </a:gs>
                <a:gs pos="97622">
                  <a:srgbClr val="EBEBEB"/>
                </a:gs>
              </a:gsLst>
              <a:lin ang="10800000"/>
            </a:gradFill>
            <a:ln w="12700">
              <a:miter lim="400000"/>
            </a:ln>
            <a:effectLst>
              <a:outerShdw blurRad="76200" dist="76655" dir="2814826" rotWithShape="0">
                <a:srgbClr val="000000">
                  <a:alpha val="22720"/>
                </a:srgbClr>
              </a:outerShdw>
            </a:effectLst>
          </p:spPr>
          <p:txBody>
            <a:bodyPr lIns="45718" tIns="45718" rIns="45718" bIns="45718" anchor="ctr"/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 kern="0" dirty="0">
                <a:solidFill>
                  <a:srgbClr val="FFFFFF"/>
                </a:solidFill>
              </a:endParaRPr>
            </a:p>
          </p:txBody>
        </p:sp>
        <p:grpSp>
          <p:nvGrpSpPr>
            <p:cNvPr id="105" name="Группа 104"/>
            <p:cNvGrpSpPr/>
            <p:nvPr/>
          </p:nvGrpSpPr>
          <p:grpSpPr>
            <a:xfrm>
              <a:off x="80913" y="4106041"/>
              <a:ext cx="9033991" cy="763315"/>
              <a:chOff x="110010" y="1903660"/>
              <a:chExt cx="9033991" cy="763315"/>
            </a:xfrm>
          </p:grpSpPr>
          <p:sp>
            <p:nvSpPr>
              <p:cNvPr id="148" name="Rectangle"/>
              <p:cNvSpPr/>
              <p:nvPr/>
            </p:nvSpPr>
            <p:spPr>
              <a:xfrm>
                <a:off x="2854440" y="1903660"/>
                <a:ext cx="1415092" cy="763315"/>
              </a:xfrm>
              <a:prstGeom prst="rect">
                <a:avLst/>
              </a:prstGeom>
              <a:gradFill>
                <a:gsLst>
                  <a:gs pos="885">
                    <a:srgbClr val="FFFFFF"/>
                  </a:gs>
                  <a:gs pos="45158">
                    <a:srgbClr val="F5F5F5"/>
                  </a:gs>
                  <a:gs pos="85876">
                    <a:srgbClr val="EBEBEB"/>
                  </a:gs>
                  <a:gs pos="90667">
                    <a:srgbClr val="F5F5F5"/>
                  </a:gs>
                  <a:gs pos="92087">
                    <a:srgbClr val="FFFFFF"/>
                  </a:gs>
                  <a:gs pos="97622">
                    <a:srgbClr val="EBEBEB"/>
                  </a:gs>
                </a:gsLst>
                <a:lin ang="10800000"/>
              </a:gradFill>
              <a:ln w="12700">
                <a:miter lim="400000"/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spPr>
            <p:txBody>
              <a:bodyPr lIns="45718" tIns="45718" rIns="45718" bIns="45718" anchor="ctr"/>
              <a:lstStyle/>
              <a:p>
                <a:pPr algn="ctr"/>
                <a:endParaRPr kern="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49" name="Rounded Rectangle"/>
              <p:cNvSpPr/>
              <p:nvPr/>
            </p:nvSpPr>
            <p:spPr>
              <a:xfrm>
                <a:off x="3767637" y="1989590"/>
                <a:ext cx="277251" cy="677385"/>
              </a:xfrm>
              <a:prstGeom prst="roundRect">
                <a:avLst>
                  <a:gd name="adj" fmla="val 49133"/>
                </a:avLst>
              </a:prstGeom>
              <a:solidFill>
                <a:srgbClr val="313635"/>
              </a:solidFill>
              <a:ln w="12700">
                <a:miter lim="400000"/>
              </a:ln>
            </p:spPr>
            <p:txBody>
              <a:bodyPr lIns="45718" tIns="45718" rIns="45718" bIns="45718" anchor="ctr"/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 kern="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50" name="Rectangle"/>
              <p:cNvSpPr/>
              <p:nvPr/>
            </p:nvSpPr>
            <p:spPr>
              <a:xfrm>
                <a:off x="3886520" y="2026279"/>
                <a:ext cx="5257481" cy="560085"/>
              </a:xfrm>
              <a:prstGeom prst="rect">
                <a:avLst/>
              </a:prstGeom>
              <a:gradFill>
                <a:gsLst>
                  <a:gs pos="0">
                    <a:srgbClr val="DA46D3"/>
                  </a:gs>
                  <a:gs pos="47000">
                    <a:srgbClr val="E466CC"/>
                  </a:gs>
                  <a:gs pos="90000">
                    <a:srgbClr val="E840D8"/>
                  </a:gs>
                  <a:gs pos="97000">
                    <a:srgbClr val="F5A5EF"/>
                  </a:gs>
                  <a:gs pos="100000">
                    <a:srgbClr val="E923DB"/>
                  </a:gs>
                </a:gsLst>
                <a:lin ang="10800000"/>
              </a:gradFill>
              <a:ln w="12700">
                <a:miter lim="400000"/>
              </a:ln>
              <a:effectLst>
                <a:outerShdw blurRad="38100" dist="43159" dir="2814826" rotWithShape="0">
                  <a:srgbClr val="000000">
                    <a:alpha val="28722"/>
                  </a:srgbClr>
                </a:outerShdw>
              </a:effectLst>
            </p:spPr>
            <p:txBody>
              <a:bodyPr lIns="45718" tIns="45718" rIns="45718" bIns="45718" anchor="ctr"/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 kern="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51" name="Rectangle"/>
              <p:cNvSpPr/>
              <p:nvPr/>
            </p:nvSpPr>
            <p:spPr>
              <a:xfrm>
                <a:off x="547840" y="1903660"/>
                <a:ext cx="1154473" cy="763315"/>
              </a:xfrm>
              <a:prstGeom prst="rect">
                <a:avLst/>
              </a:prstGeom>
              <a:gradFill>
                <a:gsLst>
                  <a:gs pos="885">
                    <a:srgbClr val="FFFFFF"/>
                  </a:gs>
                  <a:gs pos="45158">
                    <a:srgbClr val="F5F5F5"/>
                  </a:gs>
                  <a:gs pos="85876">
                    <a:srgbClr val="EBEBEB"/>
                  </a:gs>
                  <a:gs pos="90667">
                    <a:srgbClr val="F5F5F5"/>
                  </a:gs>
                  <a:gs pos="92087">
                    <a:srgbClr val="FFFFFF"/>
                  </a:gs>
                  <a:gs pos="97622">
                    <a:srgbClr val="EBEBEB"/>
                  </a:gs>
                </a:gsLst>
                <a:lin ang="10800000"/>
              </a:gradFill>
              <a:ln w="12700">
                <a:miter lim="400000"/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spPr>
            <p:txBody>
              <a:bodyPr lIns="45718" tIns="45718" rIns="45718" bIns="45718" anchor="ctr"/>
              <a:lstStyle/>
              <a:p>
                <a:pPr algn="ctr"/>
                <a:endParaRPr kern="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52" name="Rectangle"/>
              <p:cNvSpPr/>
              <p:nvPr/>
            </p:nvSpPr>
            <p:spPr>
              <a:xfrm>
                <a:off x="126267" y="2068811"/>
                <a:ext cx="386171" cy="417974"/>
              </a:xfrm>
              <a:prstGeom prst="rect">
                <a:avLst/>
              </a:prstGeom>
              <a:gradFill>
                <a:gsLst>
                  <a:gs pos="885">
                    <a:srgbClr val="FFFFFF"/>
                  </a:gs>
                  <a:gs pos="45158">
                    <a:srgbClr val="F5F5F5"/>
                  </a:gs>
                  <a:gs pos="85876">
                    <a:srgbClr val="EBEBEB"/>
                  </a:gs>
                  <a:gs pos="90667">
                    <a:srgbClr val="F5F5F5"/>
                  </a:gs>
                  <a:gs pos="92087">
                    <a:srgbClr val="FFFFFF"/>
                  </a:gs>
                  <a:gs pos="97622">
                    <a:srgbClr val="EBEBEB"/>
                  </a:gs>
                </a:gsLst>
                <a:lin ang="10800000"/>
              </a:gradFill>
              <a:ln w="12700">
                <a:miter lim="400000"/>
              </a:ln>
              <a:effectLst>
                <a:outerShdw blurRad="76200" dist="76655" dir="2814826" rotWithShape="0">
                  <a:srgbClr val="000000">
                    <a:alpha val="22720"/>
                  </a:srgbClr>
                </a:outerShdw>
              </a:effectLst>
            </p:spPr>
            <p:txBody>
              <a:bodyPr lIns="45718" tIns="45718" rIns="45718" bIns="45718" anchor="ctr"/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 kern="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53" name="TextBox 152"/>
              <p:cNvSpPr txBox="1"/>
              <p:nvPr/>
            </p:nvSpPr>
            <p:spPr>
              <a:xfrm>
                <a:off x="691271" y="2097953"/>
                <a:ext cx="588623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ru-RU" sz="1400" b="1" kern="0" dirty="0">
                    <a:solidFill>
                      <a:sysClr val="windowText" lastClr="000000"/>
                    </a:solidFill>
                    <a:latin typeface="Times New Roman" pitchFamily="18" charset="0"/>
                    <a:cs typeface="Times New Roman" pitchFamily="18" charset="0"/>
                  </a:rPr>
                  <a:t>925,0</a:t>
                </a:r>
              </a:p>
            </p:txBody>
          </p:sp>
          <p:sp>
            <p:nvSpPr>
              <p:cNvPr id="154" name="Rectangle"/>
              <p:cNvSpPr/>
              <p:nvPr/>
            </p:nvSpPr>
            <p:spPr>
              <a:xfrm>
                <a:off x="1702313" y="1903660"/>
                <a:ext cx="1154473" cy="763315"/>
              </a:xfrm>
              <a:prstGeom prst="rect">
                <a:avLst/>
              </a:prstGeom>
              <a:gradFill>
                <a:gsLst>
                  <a:gs pos="885">
                    <a:srgbClr val="FFFFFF"/>
                  </a:gs>
                  <a:gs pos="45158">
                    <a:srgbClr val="F5F5F5"/>
                  </a:gs>
                  <a:gs pos="85876">
                    <a:srgbClr val="EBEBEB"/>
                  </a:gs>
                  <a:gs pos="90667">
                    <a:srgbClr val="F5F5F5"/>
                  </a:gs>
                  <a:gs pos="92087">
                    <a:srgbClr val="FFFFFF"/>
                  </a:gs>
                  <a:gs pos="97622">
                    <a:srgbClr val="EBEBEB"/>
                  </a:gs>
                </a:gsLst>
                <a:lin ang="10800000"/>
              </a:gradFill>
              <a:ln w="12700">
                <a:miter lim="4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lIns="45718" tIns="45718" rIns="45718" bIns="45718" anchor="ctr"/>
              <a:lstStyle/>
              <a:p>
                <a:pPr algn="ctr"/>
                <a:endParaRPr kern="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55" name="TextBox 154"/>
              <p:cNvSpPr txBox="1"/>
              <p:nvPr/>
            </p:nvSpPr>
            <p:spPr>
              <a:xfrm>
                <a:off x="110010" y="2089756"/>
                <a:ext cx="4154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17</a:t>
                </a:r>
              </a:p>
            </p:txBody>
          </p:sp>
          <p:sp>
            <p:nvSpPr>
              <p:cNvPr id="156" name="TextBox 155"/>
              <p:cNvSpPr txBox="1"/>
              <p:nvPr/>
            </p:nvSpPr>
            <p:spPr>
              <a:xfrm>
                <a:off x="1867330" y="2099344"/>
                <a:ext cx="588623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ru-RU" sz="1400" b="1" kern="0" dirty="0">
                    <a:solidFill>
                      <a:sysClr val="windowText" lastClr="000000"/>
                    </a:solidFill>
                    <a:latin typeface="Times New Roman" pitchFamily="18" charset="0"/>
                    <a:cs typeface="Times New Roman" pitchFamily="18" charset="0"/>
                  </a:rPr>
                  <a:t>925,0</a:t>
                </a:r>
              </a:p>
            </p:txBody>
          </p:sp>
          <p:sp>
            <p:nvSpPr>
              <p:cNvPr id="157" name="TextBox 156"/>
              <p:cNvSpPr txBox="1"/>
              <p:nvPr/>
            </p:nvSpPr>
            <p:spPr>
              <a:xfrm>
                <a:off x="3049199" y="2102156"/>
                <a:ext cx="588623" cy="3232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ru-RU" sz="1400" b="1" kern="0" dirty="0">
                    <a:solidFill>
                      <a:sysClr val="windowText" lastClr="000000"/>
                    </a:solidFill>
                    <a:latin typeface="Times New Roman" pitchFamily="18" charset="0"/>
                    <a:cs typeface="Times New Roman" pitchFamily="18" charset="0"/>
                  </a:rPr>
                  <a:t>100,0</a:t>
                </a:r>
              </a:p>
            </p:txBody>
          </p:sp>
        </p:grpSp>
        <p:sp>
          <p:nvSpPr>
            <p:cNvPr id="106" name="TextBox 105"/>
            <p:cNvSpPr txBox="1"/>
            <p:nvPr/>
          </p:nvSpPr>
          <p:spPr>
            <a:xfrm>
              <a:off x="86093" y="3483062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16</a:t>
              </a: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93697" y="2726144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15</a:t>
              </a:r>
            </a:p>
          </p:txBody>
        </p:sp>
        <p:grpSp>
          <p:nvGrpSpPr>
            <p:cNvPr id="108" name="Группа 107"/>
            <p:cNvGrpSpPr/>
            <p:nvPr/>
          </p:nvGrpSpPr>
          <p:grpSpPr>
            <a:xfrm>
              <a:off x="82606" y="4897933"/>
              <a:ext cx="9039000" cy="763315"/>
              <a:chOff x="105001" y="1903660"/>
              <a:chExt cx="9039000" cy="763315"/>
            </a:xfrm>
          </p:grpSpPr>
          <p:sp>
            <p:nvSpPr>
              <p:cNvPr id="138" name="Rectangle"/>
              <p:cNvSpPr/>
              <p:nvPr/>
            </p:nvSpPr>
            <p:spPr>
              <a:xfrm>
                <a:off x="2854440" y="1903660"/>
                <a:ext cx="1415092" cy="763315"/>
              </a:xfrm>
              <a:prstGeom prst="rect">
                <a:avLst/>
              </a:prstGeom>
              <a:gradFill>
                <a:gsLst>
                  <a:gs pos="885">
                    <a:srgbClr val="FFFFFF"/>
                  </a:gs>
                  <a:gs pos="45158">
                    <a:srgbClr val="F5F5F5"/>
                  </a:gs>
                  <a:gs pos="85876">
                    <a:srgbClr val="EBEBEB"/>
                  </a:gs>
                  <a:gs pos="90667">
                    <a:srgbClr val="F5F5F5"/>
                  </a:gs>
                  <a:gs pos="92087">
                    <a:srgbClr val="FFFFFF"/>
                  </a:gs>
                  <a:gs pos="97622">
                    <a:srgbClr val="EBEBEB"/>
                  </a:gs>
                </a:gsLst>
                <a:lin ang="10800000"/>
              </a:gradFill>
              <a:ln w="12700">
                <a:miter lim="400000"/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spPr>
            <p:txBody>
              <a:bodyPr lIns="45718" tIns="45718" rIns="45718" bIns="45718" anchor="ctr"/>
              <a:lstStyle/>
              <a:p>
                <a:pPr algn="ctr"/>
                <a:endParaRPr kern="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39" name="Rounded Rectangle"/>
              <p:cNvSpPr/>
              <p:nvPr/>
            </p:nvSpPr>
            <p:spPr>
              <a:xfrm>
                <a:off x="3767637" y="1989590"/>
                <a:ext cx="277251" cy="677385"/>
              </a:xfrm>
              <a:prstGeom prst="roundRect">
                <a:avLst>
                  <a:gd name="adj" fmla="val 49133"/>
                </a:avLst>
              </a:prstGeom>
              <a:solidFill>
                <a:srgbClr val="313635"/>
              </a:solidFill>
              <a:ln w="12700">
                <a:miter lim="400000"/>
              </a:ln>
            </p:spPr>
            <p:txBody>
              <a:bodyPr lIns="45718" tIns="45718" rIns="45718" bIns="45718" anchor="ctr"/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 kern="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40" name="Rectangle"/>
              <p:cNvSpPr/>
              <p:nvPr/>
            </p:nvSpPr>
            <p:spPr>
              <a:xfrm>
                <a:off x="3886520" y="2026279"/>
                <a:ext cx="5257481" cy="560085"/>
              </a:xfrm>
              <a:prstGeom prst="rect">
                <a:avLst/>
              </a:prstGeom>
              <a:gradFill>
                <a:gsLst>
                  <a:gs pos="0">
                    <a:srgbClr val="FFFF00"/>
                  </a:gs>
                  <a:gs pos="47000">
                    <a:srgbClr val="FFFF00"/>
                  </a:gs>
                  <a:gs pos="89000">
                    <a:srgbClr val="FFFF00"/>
                  </a:gs>
                  <a:gs pos="97000">
                    <a:schemeClr val="accent2">
                      <a:lumMod val="20000"/>
                      <a:lumOff val="80000"/>
                    </a:schemeClr>
                  </a:gs>
                  <a:gs pos="100000">
                    <a:srgbClr val="FFFF00"/>
                  </a:gs>
                </a:gsLst>
                <a:lin ang="10800000"/>
              </a:gradFill>
              <a:ln w="12700">
                <a:miter lim="400000"/>
              </a:ln>
              <a:effectLst>
                <a:outerShdw blurRad="38100" dist="43159" dir="2814826" rotWithShape="0">
                  <a:srgbClr val="000000">
                    <a:alpha val="28722"/>
                  </a:srgbClr>
                </a:outerShdw>
              </a:effectLst>
            </p:spPr>
            <p:txBody>
              <a:bodyPr lIns="45718" tIns="45718" rIns="45718" bIns="45718" anchor="ctr"/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 kern="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41" name="Rectangle"/>
              <p:cNvSpPr/>
              <p:nvPr/>
            </p:nvSpPr>
            <p:spPr>
              <a:xfrm>
                <a:off x="537207" y="1903660"/>
                <a:ext cx="1154473" cy="763315"/>
              </a:xfrm>
              <a:prstGeom prst="rect">
                <a:avLst/>
              </a:prstGeom>
              <a:gradFill>
                <a:gsLst>
                  <a:gs pos="885">
                    <a:srgbClr val="FFFFFF"/>
                  </a:gs>
                  <a:gs pos="45158">
                    <a:srgbClr val="F5F5F5"/>
                  </a:gs>
                  <a:gs pos="85876">
                    <a:srgbClr val="EBEBEB"/>
                  </a:gs>
                  <a:gs pos="90667">
                    <a:srgbClr val="F5F5F5"/>
                  </a:gs>
                  <a:gs pos="92087">
                    <a:srgbClr val="FFFFFF"/>
                  </a:gs>
                  <a:gs pos="97622">
                    <a:srgbClr val="EBEBEB"/>
                  </a:gs>
                </a:gsLst>
                <a:lin ang="10800000"/>
              </a:gradFill>
              <a:ln w="12700">
                <a:miter lim="400000"/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spPr>
            <p:txBody>
              <a:bodyPr lIns="45718" tIns="45718" rIns="45718" bIns="45718" anchor="ctr"/>
              <a:lstStyle/>
              <a:p>
                <a:pPr algn="ctr"/>
                <a:endParaRPr kern="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42" name="Rectangle"/>
              <p:cNvSpPr/>
              <p:nvPr/>
            </p:nvSpPr>
            <p:spPr>
              <a:xfrm>
                <a:off x="105001" y="2058178"/>
                <a:ext cx="386171" cy="417974"/>
              </a:xfrm>
              <a:prstGeom prst="rect">
                <a:avLst/>
              </a:prstGeom>
              <a:gradFill>
                <a:gsLst>
                  <a:gs pos="885">
                    <a:srgbClr val="FFFFFF"/>
                  </a:gs>
                  <a:gs pos="45158">
                    <a:srgbClr val="F5F5F5"/>
                  </a:gs>
                  <a:gs pos="85876">
                    <a:srgbClr val="EBEBEB"/>
                  </a:gs>
                  <a:gs pos="90667">
                    <a:srgbClr val="F5F5F5"/>
                  </a:gs>
                  <a:gs pos="92087">
                    <a:srgbClr val="FFFFFF"/>
                  </a:gs>
                  <a:gs pos="97622">
                    <a:srgbClr val="EBEBEB"/>
                  </a:gs>
                </a:gsLst>
                <a:lin ang="10800000"/>
              </a:gradFill>
              <a:ln w="12700">
                <a:miter lim="400000"/>
              </a:ln>
              <a:effectLst>
                <a:outerShdw blurRad="76200" dist="76655" dir="2814826" rotWithShape="0">
                  <a:srgbClr val="000000">
                    <a:alpha val="22720"/>
                  </a:srgbClr>
                </a:outerShdw>
              </a:effectLst>
            </p:spPr>
            <p:txBody>
              <a:bodyPr lIns="45718" tIns="45718" rIns="45718" bIns="45718" anchor="ctr"/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 kern="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43" name="TextBox 142"/>
              <p:cNvSpPr txBox="1"/>
              <p:nvPr/>
            </p:nvSpPr>
            <p:spPr>
              <a:xfrm>
                <a:off x="692809" y="2097953"/>
                <a:ext cx="588623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ru-RU" sz="1400" b="1" kern="0" dirty="0">
                    <a:solidFill>
                      <a:sysClr val="windowText" lastClr="000000"/>
                    </a:solidFill>
                    <a:latin typeface="Times New Roman" pitchFamily="18" charset="0"/>
                    <a:cs typeface="Times New Roman" pitchFamily="18" charset="0"/>
                  </a:rPr>
                  <a:t>646,8</a:t>
                </a:r>
              </a:p>
            </p:txBody>
          </p:sp>
          <p:sp>
            <p:nvSpPr>
              <p:cNvPr id="144" name="Rectangle"/>
              <p:cNvSpPr/>
              <p:nvPr/>
            </p:nvSpPr>
            <p:spPr>
              <a:xfrm>
                <a:off x="1691680" y="1903660"/>
                <a:ext cx="1154473" cy="763315"/>
              </a:xfrm>
              <a:prstGeom prst="rect">
                <a:avLst/>
              </a:prstGeom>
              <a:gradFill>
                <a:gsLst>
                  <a:gs pos="885">
                    <a:srgbClr val="FFFFFF"/>
                  </a:gs>
                  <a:gs pos="45158">
                    <a:srgbClr val="F5F5F5"/>
                  </a:gs>
                  <a:gs pos="85876">
                    <a:srgbClr val="EBEBEB"/>
                  </a:gs>
                  <a:gs pos="90667">
                    <a:srgbClr val="F5F5F5"/>
                  </a:gs>
                  <a:gs pos="92087">
                    <a:srgbClr val="FFFFFF"/>
                  </a:gs>
                  <a:gs pos="97622">
                    <a:srgbClr val="EBEBEB"/>
                  </a:gs>
                </a:gsLst>
                <a:lin ang="10800000"/>
              </a:gradFill>
              <a:ln w="12700">
                <a:miter lim="4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lIns="45718" tIns="45718" rIns="45718" bIns="45718" anchor="ctr"/>
              <a:lstStyle/>
              <a:p>
                <a:pPr algn="ctr"/>
                <a:endParaRPr kern="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45" name="TextBox 144"/>
              <p:cNvSpPr txBox="1"/>
              <p:nvPr/>
            </p:nvSpPr>
            <p:spPr>
              <a:xfrm>
                <a:off x="110010" y="2079123"/>
                <a:ext cx="4154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18</a:t>
                </a:r>
              </a:p>
            </p:txBody>
          </p:sp>
          <p:sp>
            <p:nvSpPr>
              <p:cNvPr id="146" name="TextBox 145"/>
              <p:cNvSpPr txBox="1"/>
              <p:nvPr/>
            </p:nvSpPr>
            <p:spPr>
              <a:xfrm>
                <a:off x="1839622" y="2099344"/>
                <a:ext cx="588623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ru-RU" sz="1400" b="1" kern="0" dirty="0">
                    <a:solidFill>
                      <a:sysClr val="windowText" lastClr="000000"/>
                    </a:solidFill>
                    <a:latin typeface="Times New Roman" pitchFamily="18" charset="0"/>
                    <a:cs typeface="Times New Roman" pitchFamily="18" charset="0"/>
                  </a:rPr>
                  <a:t>646,8</a:t>
                </a:r>
              </a:p>
            </p:txBody>
          </p:sp>
          <p:sp>
            <p:nvSpPr>
              <p:cNvPr id="147" name="TextBox 146"/>
              <p:cNvSpPr txBox="1"/>
              <p:nvPr/>
            </p:nvSpPr>
            <p:spPr>
              <a:xfrm>
                <a:off x="3049199" y="2102156"/>
                <a:ext cx="588623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ru-RU" sz="1400" b="1" kern="0" dirty="0">
                    <a:solidFill>
                      <a:sysClr val="windowText" lastClr="000000"/>
                    </a:solidFill>
                    <a:latin typeface="Times New Roman" pitchFamily="18" charset="0"/>
                    <a:cs typeface="Times New Roman" pitchFamily="18" charset="0"/>
                  </a:rPr>
                  <a:t>100,0</a:t>
                </a:r>
              </a:p>
            </p:txBody>
          </p:sp>
        </p:grpSp>
        <p:sp>
          <p:nvSpPr>
            <p:cNvPr id="109" name="TextBox 108"/>
            <p:cNvSpPr txBox="1"/>
            <p:nvPr/>
          </p:nvSpPr>
          <p:spPr>
            <a:xfrm>
              <a:off x="4345845" y="2707751"/>
              <a:ext cx="424507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ru-RU" sz="1600" b="1" kern="0" dirty="0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rPr>
                <a:t>Развитие предпринимательства и торговли</a:t>
              </a: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4737823" y="1895444"/>
              <a:ext cx="32223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ru-RU" sz="1600" b="1" kern="0" dirty="0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rPr>
                <a:t>Социальная поддержка граждан</a:t>
              </a:r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4679727" y="4331560"/>
              <a:ext cx="356059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ru-RU" sz="1600" b="1" kern="0" dirty="0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rPr>
                <a:t>Развитие инвестиционного климата</a:t>
              </a:r>
            </a:p>
          </p:txBody>
        </p:sp>
        <p:grpSp>
          <p:nvGrpSpPr>
            <p:cNvPr id="112" name="Группа 111"/>
            <p:cNvGrpSpPr/>
            <p:nvPr/>
          </p:nvGrpSpPr>
          <p:grpSpPr>
            <a:xfrm>
              <a:off x="82851" y="5681929"/>
              <a:ext cx="9039000" cy="763315"/>
              <a:chOff x="105001" y="1903660"/>
              <a:chExt cx="9039000" cy="763315"/>
            </a:xfrm>
          </p:grpSpPr>
          <p:sp>
            <p:nvSpPr>
              <p:cNvPr id="128" name="Rectangle"/>
              <p:cNvSpPr/>
              <p:nvPr/>
            </p:nvSpPr>
            <p:spPr>
              <a:xfrm>
                <a:off x="2854440" y="1903660"/>
                <a:ext cx="1415092" cy="763315"/>
              </a:xfrm>
              <a:prstGeom prst="rect">
                <a:avLst/>
              </a:prstGeom>
              <a:gradFill>
                <a:gsLst>
                  <a:gs pos="885">
                    <a:srgbClr val="FFFFFF"/>
                  </a:gs>
                  <a:gs pos="45158">
                    <a:srgbClr val="F5F5F5"/>
                  </a:gs>
                  <a:gs pos="85876">
                    <a:srgbClr val="EBEBEB"/>
                  </a:gs>
                  <a:gs pos="90667">
                    <a:srgbClr val="F5F5F5"/>
                  </a:gs>
                  <a:gs pos="92087">
                    <a:srgbClr val="FFFFFF"/>
                  </a:gs>
                  <a:gs pos="97622">
                    <a:srgbClr val="EBEBEB"/>
                  </a:gs>
                </a:gsLst>
                <a:lin ang="10800000"/>
              </a:gradFill>
              <a:ln w="12700">
                <a:miter lim="400000"/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spPr>
            <p:txBody>
              <a:bodyPr lIns="45718" tIns="45718" rIns="45718" bIns="45718" anchor="ctr"/>
              <a:lstStyle/>
              <a:p>
                <a:pPr algn="ctr"/>
                <a:endParaRPr kern="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29" name="Rounded Rectangle"/>
              <p:cNvSpPr/>
              <p:nvPr/>
            </p:nvSpPr>
            <p:spPr>
              <a:xfrm>
                <a:off x="3767637" y="1989590"/>
                <a:ext cx="277251" cy="677385"/>
              </a:xfrm>
              <a:prstGeom prst="roundRect">
                <a:avLst>
                  <a:gd name="adj" fmla="val 49133"/>
                </a:avLst>
              </a:prstGeom>
              <a:solidFill>
                <a:srgbClr val="313635"/>
              </a:solidFill>
              <a:ln w="12700">
                <a:miter lim="400000"/>
              </a:ln>
            </p:spPr>
            <p:txBody>
              <a:bodyPr lIns="45718" tIns="45718" rIns="45718" bIns="45718" anchor="ctr"/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 kern="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30" name="Rectangle"/>
              <p:cNvSpPr/>
              <p:nvPr/>
            </p:nvSpPr>
            <p:spPr>
              <a:xfrm>
                <a:off x="3886520" y="2026279"/>
                <a:ext cx="5257481" cy="560085"/>
              </a:xfrm>
              <a:prstGeom prst="rect">
                <a:avLst/>
              </a:prstGeom>
              <a:gradFill>
                <a:gsLst>
                  <a:gs pos="0">
                    <a:srgbClr val="FFEA03"/>
                  </a:gs>
                  <a:gs pos="46366">
                    <a:srgbClr val="FFBA02"/>
                  </a:gs>
                  <a:gs pos="89008">
                    <a:srgbClr val="FF8A00"/>
                  </a:gs>
                  <a:gs pos="95339">
                    <a:srgbClr val="FFB100"/>
                  </a:gs>
                  <a:gs pos="97215">
                    <a:srgbClr val="FFD900"/>
                  </a:gs>
                  <a:gs pos="100000">
                    <a:srgbClr val="FF8A00"/>
                  </a:gs>
                </a:gsLst>
                <a:lin ang="10800000" scaled="0"/>
              </a:gradFill>
              <a:ln w="12700">
                <a:miter lim="400000"/>
              </a:ln>
              <a:effectLst>
                <a:outerShdw blurRad="38100" dist="43159" dir="2814826" rotWithShape="0">
                  <a:srgbClr val="000000">
                    <a:alpha val="28722"/>
                  </a:srgbClr>
                </a:outerShdw>
              </a:effectLst>
            </p:spPr>
            <p:txBody>
              <a:bodyPr lIns="45718" tIns="45718" rIns="45718" bIns="45718" anchor="ctr"/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 kern="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31" name="Rectangle"/>
              <p:cNvSpPr/>
              <p:nvPr/>
            </p:nvSpPr>
            <p:spPr>
              <a:xfrm>
                <a:off x="537207" y="1903660"/>
                <a:ext cx="1154473" cy="763315"/>
              </a:xfrm>
              <a:prstGeom prst="rect">
                <a:avLst/>
              </a:prstGeom>
              <a:gradFill>
                <a:gsLst>
                  <a:gs pos="885">
                    <a:srgbClr val="FFFFFF"/>
                  </a:gs>
                  <a:gs pos="45158">
                    <a:srgbClr val="F5F5F5"/>
                  </a:gs>
                  <a:gs pos="85876">
                    <a:srgbClr val="EBEBEB"/>
                  </a:gs>
                  <a:gs pos="90667">
                    <a:srgbClr val="F5F5F5"/>
                  </a:gs>
                  <a:gs pos="92087">
                    <a:srgbClr val="FFFFFF"/>
                  </a:gs>
                  <a:gs pos="97622">
                    <a:srgbClr val="EBEBEB"/>
                  </a:gs>
                </a:gsLst>
                <a:lin ang="10800000"/>
              </a:gradFill>
              <a:ln w="12700">
                <a:miter lim="400000"/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spPr>
            <p:txBody>
              <a:bodyPr lIns="45718" tIns="45718" rIns="45718" bIns="45718" anchor="ctr"/>
              <a:lstStyle/>
              <a:p>
                <a:pPr algn="ctr"/>
                <a:endParaRPr kern="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32" name="Rectangle"/>
              <p:cNvSpPr/>
              <p:nvPr/>
            </p:nvSpPr>
            <p:spPr>
              <a:xfrm>
                <a:off x="105001" y="2058178"/>
                <a:ext cx="386171" cy="417974"/>
              </a:xfrm>
              <a:prstGeom prst="rect">
                <a:avLst/>
              </a:prstGeom>
              <a:gradFill>
                <a:gsLst>
                  <a:gs pos="885">
                    <a:srgbClr val="FFFFFF"/>
                  </a:gs>
                  <a:gs pos="45158">
                    <a:srgbClr val="F5F5F5"/>
                  </a:gs>
                  <a:gs pos="85876">
                    <a:srgbClr val="EBEBEB"/>
                  </a:gs>
                  <a:gs pos="90667">
                    <a:srgbClr val="F5F5F5"/>
                  </a:gs>
                  <a:gs pos="92087">
                    <a:srgbClr val="FFFFFF"/>
                  </a:gs>
                  <a:gs pos="97622">
                    <a:srgbClr val="EBEBEB"/>
                  </a:gs>
                </a:gsLst>
                <a:lin ang="10800000"/>
              </a:gradFill>
              <a:ln w="12700">
                <a:miter lim="400000"/>
              </a:ln>
              <a:effectLst>
                <a:outerShdw blurRad="76200" dist="76655" dir="2814826" rotWithShape="0">
                  <a:srgbClr val="000000">
                    <a:alpha val="22720"/>
                  </a:srgbClr>
                </a:outerShdw>
              </a:effectLst>
            </p:spPr>
            <p:txBody>
              <a:bodyPr lIns="45718" tIns="45718" rIns="45718" bIns="45718" anchor="ctr"/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 kern="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33" name="TextBox 132"/>
              <p:cNvSpPr txBox="1"/>
              <p:nvPr/>
            </p:nvSpPr>
            <p:spPr>
              <a:xfrm>
                <a:off x="692809" y="2097953"/>
                <a:ext cx="588623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ru-RU" sz="1400" b="1" kern="0" dirty="0">
                    <a:solidFill>
                      <a:sysClr val="windowText" lastClr="000000"/>
                    </a:solidFill>
                    <a:latin typeface="Times New Roman" pitchFamily="18" charset="0"/>
                    <a:cs typeface="Times New Roman" pitchFamily="18" charset="0"/>
                  </a:rPr>
                  <a:t>614,6</a:t>
                </a:r>
              </a:p>
            </p:txBody>
          </p:sp>
          <p:sp>
            <p:nvSpPr>
              <p:cNvPr id="134" name="Rectangle"/>
              <p:cNvSpPr/>
              <p:nvPr/>
            </p:nvSpPr>
            <p:spPr>
              <a:xfrm>
                <a:off x="1691680" y="1903660"/>
                <a:ext cx="1154473" cy="763315"/>
              </a:xfrm>
              <a:prstGeom prst="rect">
                <a:avLst/>
              </a:prstGeom>
              <a:gradFill>
                <a:gsLst>
                  <a:gs pos="885">
                    <a:srgbClr val="FFFFFF"/>
                  </a:gs>
                  <a:gs pos="45158">
                    <a:srgbClr val="F5F5F5"/>
                  </a:gs>
                  <a:gs pos="85876">
                    <a:srgbClr val="EBEBEB"/>
                  </a:gs>
                  <a:gs pos="90667">
                    <a:srgbClr val="F5F5F5"/>
                  </a:gs>
                  <a:gs pos="92087">
                    <a:srgbClr val="FFFFFF"/>
                  </a:gs>
                  <a:gs pos="97622">
                    <a:srgbClr val="EBEBEB"/>
                  </a:gs>
                </a:gsLst>
                <a:lin ang="10800000"/>
              </a:gradFill>
              <a:ln w="12700">
                <a:miter lim="4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lIns="45718" tIns="45718" rIns="45718" bIns="45718" anchor="ctr"/>
              <a:lstStyle/>
              <a:p>
                <a:pPr algn="ctr"/>
                <a:endParaRPr kern="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35" name="TextBox 134"/>
              <p:cNvSpPr txBox="1"/>
              <p:nvPr/>
            </p:nvSpPr>
            <p:spPr>
              <a:xfrm>
                <a:off x="110010" y="2079123"/>
                <a:ext cx="4154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19</a:t>
                </a:r>
              </a:p>
            </p:txBody>
          </p:sp>
          <p:sp>
            <p:nvSpPr>
              <p:cNvPr id="136" name="TextBox 135"/>
              <p:cNvSpPr txBox="1"/>
              <p:nvPr/>
            </p:nvSpPr>
            <p:spPr>
              <a:xfrm>
                <a:off x="1848858" y="2099344"/>
                <a:ext cx="588623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ru-RU" sz="1400" b="1" kern="0" dirty="0">
                    <a:solidFill>
                      <a:sysClr val="windowText" lastClr="000000"/>
                    </a:solidFill>
                    <a:latin typeface="Times New Roman" pitchFamily="18" charset="0"/>
                    <a:cs typeface="Times New Roman" pitchFamily="18" charset="0"/>
                  </a:rPr>
                  <a:t>611,6</a:t>
                </a:r>
              </a:p>
            </p:txBody>
          </p:sp>
          <p:sp>
            <p:nvSpPr>
              <p:cNvPr id="137" name="TextBox 136"/>
              <p:cNvSpPr txBox="1"/>
              <p:nvPr/>
            </p:nvSpPr>
            <p:spPr>
              <a:xfrm>
                <a:off x="3049199" y="2102156"/>
                <a:ext cx="49885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ru-RU" sz="1400" b="1" kern="0" dirty="0">
                    <a:solidFill>
                      <a:sysClr val="windowText" lastClr="000000"/>
                    </a:solidFill>
                    <a:latin typeface="Times New Roman" pitchFamily="18" charset="0"/>
                    <a:cs typeface="Times New Roman" pitchFamily="18" charset="0"/>
                  </a:rPr>
                  <a:t>99,5</a:t>
                </a:r>
              </a:p>
            </p:txBody>
          </p:sp>
        </p:grpSp>
        <p:sp>
          <p:nvSpPr>
            <p:cNvPr id="113" name="TextBox 112"/>
            <p:cNvSpPr txBox="1"/>
            <p:nvPr/>
          </p:nvSpPr>
          <p:spPr>
            <a:xfrm>
              <a:off x="4370347" y="5779858"/>
              <a:ext cx="386997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ru-RU" sz="1600" b="1" kern="0" dirty="0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rPr>
                <a:t>Обеспечение общественного порядка и </a:t>
              </a:r>
            </a:p>
            <a:p>
              <a:pPr algn="ctr">
                <a:defRPr/>
              </a:pPr>
              <a:r>
                <a:rPr lang="ru-RU" sz="1600" b="1" kern="0" dirty="0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rPr>
                <a:t>противодействия преступности</a:t>
              </a:r>
            </a:p>
          </p:txBody>
        </p:sp>
        <p:grpSp>
          <p:nvGrpSpPr>
            <p:cNvPr id="114" name="Группа 113"/>
            <p:cNvGrpSpPr/>
            <p:nvPr/>
          </p:nvGrpSpPr>
          <p:grpSpPr>
            <a:xfrm>
              <a:off x="478373" y="1232461"/>
              <a:ext cx="3729445" cy="524877"/>
              <a:chOff x="462429" y="785980"/>
              <a:chExt cx="3729445" cy="524877"/>
            </a:xfrm>
          </p:grpSpPr>
          <p:grpSp>
            <p:nvGrpSpPr>
              <p:cNvPr id="120" name="Группа 119"/>
              <p:cNvGrpSpPr/>
              <p:nvPr/>
            </p:nvGrpSpPr>
            <p:grpSpPr>
              <a:xfrm>
                <a:off x="462429" y="785980"/>
                <a:ext cx="3729445" cy="450587"/>
                <a:chOff x="462429" y="785980"/>
                <a:chExt cx="3729445" cy="450587"/>
              </a:xfrm>
            </p:grpSpPr>
            <p:grpSp>
              <p:nvGrpSpPr>
                <p:cNvPr id="122" name="Группа 121"/>
                <p:cNvGrpSpPr/>
                <p:nvPr/>
              </p:nvGrpSpPr>
              <p:grpSpPr>
                <a:xfrm>
                  <a:off x="462429" y="785980"/>
                  <a:ext cx="3729445" cy="450587"/>
                  <a:chOff x="470079" y="1577611"/>
                  <a:chExt cx="3729445" cy="450587"/>
                </a:xfrm>
              </p:grpSpPr>
              <p:sp>
                <p:nvSpPr>
                  <p:cNvPr id="125" name="Rectangle"/>
                  <p:cNvSpPr/>
                  <p:nvPr/>
                </p:nvSpPr>
                <p:spPr>
                  <a:xfrm>
                    <a:off x="2805492" y="1577611"/>
                    <a:ext cx="1394032" cy="446481"/>
                  </a:xfrm>
                  <a:prstGeom prst="rect">
                    <a:avLst/>
                  </a:prstGeom>
                  <a:gradFill>
                    <a:gsLst>
                      <a:gs pos="885">
                        <a:srgbClr val="FFFFFF"/>
                      </a:gs>
                      <a:gs pos="45158">
                        <a:srgbClr val="F5F5F5"/>
                      </a:gs>
                      <a:gs pos="85876">
                        <a:srgbClr val="EBEBEB"/>
                      </a:gs>
                      <a:gs pos="90667">
                        <a:srgbClr val="F5F5F5"/>
                      </a:gs>
                      <a:gs pos="92087">
                        <a:srgbClr val="FFFFFF"/>
                      </a:gs>
                      <a:gs pos="97622">
                        <a:srgbClr val="EBEBEB"/>
                      </a:gs>
                    </a:gsLst>
                    <a:lin ang="10800000"/>
                  </a:gradFill>
                  <a:ln w="12700">
                    <a:miter lim="400000"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lIns="45718" tIns="45718" rIns="45718" bIns="45718" anchor="ctr"/>
                  <a:lstStyle/>
                  <a:p>
                    <a:pPr algn="ctr"/>
                    <a:endParaRPr kern="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126" name="Rectangle"/>
                  <p:cNvSpPr/>
                  <p:nvPr/>
                </p:nvSpPr>
                <p:spPr>
                  <a:xfrm>
                    <a:off x="1630240" y="1577611"/>
                    <a:ext cx="1154473" cy="450586"/>
                  </a:xfrm>
                  <a:prstGeom prst="rect">
                    <a:avLst/>
                  </a:prstGeom>
                  <a:gradFill>
                    <a:gsLst>
                      <a:gs pos="885">
                        <a:srgbClr val="FFFFFF"/>
                      </a:gs>
                      <a:gs pos="45158">
                        <a:srgbClr val="F5F5F5"/>
                      </a:gs>
                      <a:gs pos="85876">
                        <a:srgbClr val="EBEBEB"/>
                      </a:gs>
                      <a:gs pos="90667">
                        <a:srgbClr val="F5F5F5"/>
                      </a:gs>
                      <a:gs pos="92087">
                        <a:srgbClr val="FFFFFF"/>
                      </a:gs>
                      <a:gs pos="97622">
                        <a:srgbClr val="EBEBEB"/>
                      </a:gs>
                    </a:gsLst>
                    <a:lin ang="10800000"/>
                  </a:gradFill>
                  <a:ln w="12700">
                    <a:miter lim="400000"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lIns="45718" tIns="45718" rIns="45718" bIns="45718" anchor="ctr"/>
                  <a:lstStyle/>
                  <a:p>
                    <a:pPr algn="ctr"/>
                    <a:endParaRPr kern="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127" name="Rectangle"/>
                  <p:cNvSpPr/>
                  <p:nvPr/>
                </p:nvSpPr>
                <p:spPr>
                  <a:xfrm>
                    <a:off x="470079" y="1577611"/>
                    <a:ext cx="1154473" cy="450587"/>
                  </a:xfrm>
                  <a:prstGeom prst="rect">
                    <a:avLst/>
                  </a:prstGeom>
                  <a:gradFill>
                    <a:gsLst>
                      <a:gs pos="885">
                        <a:srgbClr val="FFFFFF"/>
                      </a:gs>
                      <a:gs pos="45158">
                        <a:srgbClr val="F5F5F5"/>
                      </a:gs>
                      <a:gs pos="85876">
                        <a:srgbClr val="EBEBEB"/>
                      </a:gs>
                      <a:gs pos="90667">
                        <a:srgbClr val="F5F5F5"/>
                      </a:gs>
                      <a:gs pos="92087">
                        <a:srgbClr val="FFFFFF"/>
                      </a:gs>
                      <a:gs pos="97622">
                        <a:srgbClr val="EBEBEB"/>
                      </a:gs>
                    </a:gsLst>
                    <a:lin ang="10800000"/>
                  </a:gradFill>
                  <a:ln w="12700">
                    <a:miter lim="400000"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lIns="45718" tIns="45718" rIns="45718" bIns="45718" anchor="ctr"/>
                  <a:lstStyle/>
                  <a:p>
                    <a:pPr algn="ctr"/>
                    <a:endParaRPr kern="0" dirty="0">
                      <a:solidFill>
                        <a:srgbClr val="FFFFFF"/>
                      </a:solidFill>
                    </a:endParaRPr>
                  </a:p>
                </p:txBody>
              </p:sp>
            </p:grpSp>
            <p:sp>
              <p:nvSpPr>
                <p:cNvPr id="123" name="Прямоугольник 122"/>
                <p:cNvSpPr/>
                <p:nvPr/>
              </p:nvSpPr>
              <p:spPr>
                <a:xfrm>
                  <a:off x="765368" y="848917"/>
                  <a:ext cx="639728" cy="30777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defRPr/>
                  </a:pPr>
                  <a:r>
                    <a:rPr lang="ru-RU" sz="1400" b="1" kern="0" dirty="0">
                      <a:solidFill>
                        <a:srgbClr val="70AD47">
                          <a:lumMod val="50000"/>
                        </a:srgbClr>
                      </a:solidFill>
                      <a:latin typeface="Times New Roman" pitchFamily="18" charset="0"/>
                      <a:cs typeface="Times New Roman" pitchFamily="18" charset="0"/>
                    </a:rPr>
                    <a:t>План</a:t>
                  </a:r>
                  <a:endParaRPr lang="ru-RU" sz="1400" kern="0" dirty="0">
                    <a:solidFill>
                      <a:srgbClr val="70AD47">
                        <a:lumMod val="50000"/>
                      </a:srgbClr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24" name="Прямоугольник 123"/>
                <p:cNvSpPr/>
                <p:nvPr/>
              </p:nvSpPr>
              <p:spPr>
                <a:xfrm>
                  <a:off x="1876195" y="839833"/>
                  <a:ext cx="664196" cy="30777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defRPr/>
                  </a:pPr>
                  <a:r>
                    <a:rPr lang="ru-RU" sz="1400" b="1" kern="0" dirty="0">
                      <a:solidFill>
                        <a:srgbClr val="70AD47">
                          <a:lumMod val="50000"/>
                        </a:srgbClr>
                      </a:solidFill>
                      <a:latin typeface="Times New Roman" pitchFamily="18" charset="0"/>
                      <a:cs typeface="Times New Roman" pitchFamily="18" charset="0"/>
                    </a:rPr>
                    <a:t>Факт</a:t>
                  </a:r>
                  <a:endParaRPr lang="ru-RU" sz="1400" kern="0" dirty="0">
                    <a:solidFill>
                      <a:srgbClr val="70AD47">
                        <a:lumMod val="50000"/>
                      </a:srgbClr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sp>
            <p:nvSpPr>
              <p:cNvPr id="121" name="Прямоугольник 120"/>
              <p:cNvSpPr/>
              <p:nvPr/>
            </p:nvSpPr>
            <p:spPr>
              <a:xfrm>
                <a:off x="2847314" y="787637"/>
                <a:ext cx="1266197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ru-RU" sz="1400" b="1" kern="0" dirty="0">
                    <a:solidFill>
                      <a:srgbClr val="70AD47">
                        <a:lumMod val="5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%</a:t>
                </a:r>
              </a:p>
              <a:p>
                <a:pPr algn="ctr">
                  <a:defRPr/>
                </a:pPr>
                <a:r>
                  <a:rPr lang="ru-RU" sz="1400" b="1" kern="0" dirty="0">
                    <a:solidFill>
                      <a:srgbClr val="70AD47">
                        <a:lumMod val="5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исполнения</a:t>
                </a:r>
                <a:endParaRPr lang="ru-RU" sz="1400" kern="0" dirty="0">
                  <a:solidFill>
                    <a:srgbClr val="70AD47">
                      <a:lumMod val="50000"/>
                    </a:srgb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115" name="TextBox 114"/>
            <p:cNvSpPr txBox="1"/>
            <p:nvPr/>
          </p:nvSpPr>
          <p:spPr>
            <a:xfrm>
              <a:off x="680645" y="1957355"/>
              <a:ext cx="7232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ru-RU" sz="1400" b="1" kern="0" dirty="0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rPr>
                <a:t>3 942,2</a:t>
              </a: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1821268" y="1957354"/>
              <a:ext cx="7232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ru-RU" sz="1400" b="1" kern="0" dirty="0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rPr>
                <a:t>3 942,2</a:t>
              </a:r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3052007" y="1979066"/>
              <a:ext cx="58862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ru-RU" sz="1400" b="1" kern="0" dirty="0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rPr>
                <a:t>100,0</a:t>
              </a:r>
            </a:p>
          </p:txBody>
        </p:sp>
        <p:sp>
          <p:nvSpPr>
            <p:cNvPr id="118" name="TextBox 117"/>
            <p:cNvSpPr txBox="1"/>
            <p:nvPr/>
          </p:nvSpPr>
          <p:spPr>
            <a:xfrm>
              <a:off x="4443336" y="5115675"/>
              <a:ext cx="420499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ru-RU" sz="1600" b="1" kern="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Развитие внутреннего и въездного туризма</a:t>
              </a: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5079218" y="3526981"/>
              <a:ext cx="277832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ru-RU" sz="1600" b="1" kern="0" dirty="0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rPr>
                <a:t>Охрана окружающей среды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7300753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57150"/>
            <a:ext cx="7439024" cy="940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Формирование и использование средств дорожного фонда</a:t>
            </a: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тыс.рублей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Oval 13"/>
          <p:cNvSpPr>
            <a:spLocks noChangeArrowheads="1"/>
          </p:cNvSpPr>
          <p:nvPr/>
        </p:nvSpPr>
        <p:spPr bwMode="auto">
          <a:xfrm>
            <a:off x="8191500" y="6519863"/>
            <a:ext cx="790575" cy="288925"/>
          </a:xfrm>
          <a:prstGeom prst="ellipse">
            <a:avLst/>
          </a:prstGeom>
          <a:solidFill>
            <a:sysClr val="window" lastClr="FFFFFF"/>
          </a:solidFill>
          <a:ln w="25400">
            <a:solidFill>
              <a:srgbClr val="00206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 kern="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32</a:t>
            </a:r>
            <a:endParaRPr lang="ru-RU" b="1" kern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pic>
        <p:nvPicPr>
          <p:cNvPr id="6" name="图片 8">
            <a:extLst>
              <a:ext uri="{FF2B5EF4-FFF2-40B4-BE49-F238E27FC236}">
                <a16:creationId xmlns="" xmlns:a16="http://schemas.microsoft.com/office/drawing/2014/main" id="{5FB344DF-9B0C-46B8-EB61-C6C75B74D104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7653" y="798720"/>
            <a:ext cx="4507169" cy="3322465"/>
          </a:xfrm>
          <a:prstGeom prst="rect">
            <a:avLst/>
          </a:prstGeom>
        </p:spPr>
      </p:pic>
      <p:pic>
        <p:nvPicPr>
          <p:cNvPr id="7" name="图片 9">
            <a:extLst>
              <a:ext uri="{FF2B5EF4-FFF2-40B4-BE49-F238E27FC236}">
                <a16:creationId xmlns="" xmlns:a16="http://schemas.microsoft.com/office/drawing/2014/main" id="{9C01E5EC-46AC-7BC8-0C69-747278B37135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6527" y="789195"/>
            <a:ext cx="4651851" cy="3395488"/>
          </a:xfrm>
          <a:prstGeom prst="rect">
            <a:avLst/>
          </a:prstGeom>
        </p:spPr>
      </p:pic>
      <p:grpSp>
        <p:nvGrpSpPr>
          <p:cNvPr id="8" name="Группа 7">
            <a:extLst>
              <a:ext uri="{FF2B5EF4-FFF2-40B4-BE49-F238E27FC236}">
                <a16:creationId xmlns="" xmlns:a16="http://schemas.microsoft.com/office/drawing/2014/main" id="{2F967C43-45A3-E335-00B1-F0D25D6C3200}"/>
              </a:ext>
            </a:extLst>
          </p:cNvPr>
          <p:cNvGrpSpPr/>
          <p:nvPr/>
        </p:nvGrpSpPr>
        <p:grpSpPr>
          <a:xfrm>
            <a:off x="819030" y="1386099"/>
            <a:ext cx="7505939" cy="5478852"/>
            <a:chOff x="819030" y="1386099"/>
            <a:chExt cx="7505939" cy="5478852"/>
          </a:xfrm>
        </p:grpSpPr>
        <p:sp>
          <p:nvSpPr>
            <p:cNvPr id="9" name="TextBox 8">
              <a:extLst>
                <a:ext uri="{FF2B5EF4-FFF2-40B4-BE49-F238E27FC236}">
                  <a16:creationId xmlns="" xmlns:a16="http://schemas.microsoft.com/office/drawing/2014/main" id="{36BE212B-1FF5-D659-E777-803CC533665A}"/>
                </a:ext>
              </a:extLst>
            </p:cNvPr>
            <p:cNvSpPr txBox="1"/>
            <p:nvPr/>
          </p:nvSpPr>
          <p:spPr>
            <a:xfrm>
              <a:off x="5319345" y="1386099"/>
              <a:ext cx="284923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ru-RU" sz="1700" b="1" u="sng" kern="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Направления расходов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="" xmlns:a16="http://schemas.microsoft.com/office/drawing/2014/main" id="{AE66169D-4663-1CA3-A805-69242B986A10}"/>
                </a:ext>
              </a:extLst>
            </p:cNvPr>
            <p:cNvSpPr txBox="1"/>
            <p:nvPr/>
          </p:nvSpPr>
          <p:spPr>
            <a:xfrm>
              <a:off x="1104583" y="1428952"/>
              <a:ext cx="2812178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ru-RU" sz="1700" b="1" u="sng" kern="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Источники формирования</a:t>
              </a:r>
            </a:p>
          </p:txBody>
        </p:sp>
        <p:sp>
          <p:nvSpPr>
            <p:cNvPr id="11" name="Прямоугольник 10">
              <a:extLst>
                <a:ext uri="{FF2B5EF4-FFF2-40B4-BE49-F238E27FC236}">
                  <a16:creationId xmlns="" xmlns:a16="http://schemas.microsoft.com/office/drawing/2014/main" id="{62C08B38-EA74-5734-68CE-F93DC9BE8597}"/>
                </a:ext>
              </a:extLst>
            </p:cNvPr>
            <p:cNvSpPr/>
            <p:nvPr/>
          </p:nvSpPr>
          <p:spPr>
            <a:xfrm>
              <a:off x="819030" y="1824680"/>
              <a:ext cx="3523121" cy="17004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5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Остатки средств</a:t>
              </a:r>
            </a:p>
            <a:p>
              <a:pPr algn="ctr"/>
              <a:r>
                <a:rPr lang="ru-RU" sz="145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на 01.01.2025 года – 2 644,9 тыс. рублей,</a:t>
              </a:r>
            </a:p>
            <a:p>
              <a:pPr algn="ctr"/>
              <a:r>
                <a:rPr lang="ru-RU" sz="15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Поступило доходов</a:t>
              </a:r>
            </a:p>
            <a:p>
              <a:pPr algn="ctr"/>
              <a:r>
                <a:rPr lang="ru-RU" sz="15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13 205,7 тыс. рублей,</a:t>
              </a:r>
            </a:p>
            <a:p>
              <a:pPr algn="ctr"/>
              <a:r>
                <a:rPr lang="ru-RU" sz="15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в том числе акцизы на нефтепродукты – </a:t>
              </a:r>
            </a:p>
            <a:p>
              <a:pPr algn="ctr"/>
              <a:r>
                <a:rPr lang="ru-RU" sz="15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13 205,7 тыс. рублей</a:t>
              </a:r>
            </a:p>
          </p:txBody>
        </p:sp>
        <p:sp>
          <p:nvSpPr>
            <p:cNvPr id="12" name="Прямоугольник 11">
              <a:extLst>
                <a:ext uri="{FF2B5EF4-FFF2-40B4-BE49-F238E27FC236}">
                  <a16:creationId xmlns="" xmlns:a16="http://schemas.microsoft.com/office/drawing/2014/main" id="{7BE6F12A-E1DB-C4BF-040B-3D39CDF9FD86}"/>
                </a:ext>
              </a:extLst>
            </p:cNvPr>
            <p:cNvSpPr/>
            <p:nvPr/>
          </p:nvSpPr>
          <p:spPr>
            <a:xfrm>
              <a:off x="4972049" y="1740042"/>
              <a:ext cx="3352920" cy="19312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45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Расходы – 15 850,6 тыс.рублей.</a:t>
              </a:r>
            </a:p>
            <a:p>
              <a:pPr algn="ctr"/>
              <a:r>
                <a:rPr lang="ru-RU" sz="105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В рамках МП «Развитие транспортной системы городского округа город Первомайск Нижегородской области» – 15 850,6 тыс. рублей из них:</a:t>
              </a:r>
            </a:p>
            <a:p>
              <a:pPr algn="ctr"/>
              <a:r>
                <a:rPr lang="ru-RU" sz="105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- ремонт автомобильных дорог 5 217,9 тыс. рублей, </a:t>
              </a:r>
            </a:p>
            <a:p>
              <a:pPr algn="ctr"/>
              <a:r>
                <a:rPr lang="ru-RU" sz="105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- содержание автомобильных дорог (ямочный ремонт 6 918,7 тыс. рублей,</a:t>
              </a:r>
            </a:p>
            <a:p>
              <a:pPr marL="171450" indent="-171450" algn="ctr">
                <a:buFontTx/>
                <a:buChar char="-"/>
              </a:pPr>
              <a:r>
                <a:rPr lang="ru-RU" sz="105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на реализацию проекта инициативного бюджетирования «Вам решать»  3 714,0 тыс.рублей</a:t>
              </a:r>
            </a:p>
          </p:txBody>
        </p:sp>
        <p:grpSp>
          <p:nvGrpSpPr>
            <p:cNvPr id="13" name="Группа 12">
              <a:extLst>
                <a:ext uri="{FF2B5EF4-FFF2-40B4-BE49-F238E27FC236}">
                  <a16:creationId xmlns="" xmlns:a16="http://schemas.microsoft.com/office/drawing/2014/main" id="{2B37C4C1-CEF4-4DD6-E76F-7C8A8CD655EB}"/>
                </a:ext>
              </a:extLst>
            </p:cNvPr>
            <p:cNvGrpSpPr/>
            <p:nvPr/>
          </p:nvGrpSpPr>
          <p:grpSpPr>
            <a:xfrm>
              <a:off x="1919867" y="3894893"/>
              <a:ext cx="5309119" cy="2970058"/>
              <a:chOff x="1520411" y="4523343"/>
              <a:chExt cx="6529250" cy="2177297"/>
            </a:xfrm>
          </p:grpSpPr>
          <p:grpSp>
            <p:nvGrpSpPr>
              <p:cNvPr id="14" name="Группа 13">
                <a:extLst>
                  <a:ext uri="{FF2B5EF4-FFF2-40B4-BE49-F238E27FC236}">
                    <a16:creationId xmlns="" xmlns:a16="http://schemas.microsoft.com/office/drawing/2014/main" id="{52E4200F-058F-56BE-0B42-8D585E7DD4FF}"/>
                  </a:ext>
                </a:extLst>
              </p:cNvPr>
              <p:cNvGrpSpPr/>
              <p:nvPr/>
            </p:nvGrpSpPr>
            <p:grpSpPr>
              <a:xfrm>
                <a:off x="1520411" y="4523343"/>
                <a:ext cx="6529250" cy="2177297"/>
                <a:chOff x="3161005" y="1147084"/>
                <a:chExt cx="18689377" cy="11971740"/>
              </a:xfrm>
            </p:grpSpPr>
            <p:grpSp>
              <p:nvGrpSpPr>
                <p:cNvPr id="20" name="Graphic 4">
                  <a:extLst>
                    <a:ext uri="{FF2B5EF4-FFF2-40B4-BE49-F238E27FC236}">
                      <a16:creationId xmlns="" xmlns:a16="http://schemas.microsoft.com/office/drawing/2014/main" id="{F8C5F543-7DC1-148A-1760-FCE9F6F7FCB7}"/>
                    </a:ext>
                  </a:extLst>
                </p:cNvPr>
                <p:cNvGrpSpPr/>
                <p:nvPr/>
              </p:nvGrpSpPr>
              <p:grpSpPr>
                <a:xfrm>
                  <a:off x="3910078" y="1153765"/>
                  <a:ext cx="17940304" cy="11965059"/>
                  <a:chOff x="24" y="0"/>
                  <a:chExt cx="17940303" cy="11965058"/>
                </a:xfrm>
              </p:grpSpPr>
              <p:sp>
                <p:nvSpPr>
                  <p:cNvPr id="45" name="Freeform 6">
                    <a:extLst>
                      <a:ext uri="{FF2B5EF4-FFF2-40B4-BE49-F238E27FC236}">
                        <a16:creationId xmlns="" xmlns:a16="http://schemas.microsoft.com/office/drawing/2014/main" id="{915F5AD3-BC77-F2CA-09B4-BC09DEFFBF5F}"/>
                      </a:ext>
                    </a:extLst>
                  </p:cNvPr>
                  <p:cNvSpPr/>
                  <p:nvPr/>
                </p:nvSpPr>
                <p:spPr>
                  <a:xfrm>
                    <a:off x="24" y="0"/>
                    <a:ext cx="17940303" cy="11965057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322" h="21600" extrusionOk="0">
                        <a:moveTo>
                          <a:pt x="57" y="21600"/>
                        </a:moveTo>
                        <a:cubicBezTo>
                          <a:pt x="57" y="21600"/>
                          <a:pt x="-147" y="19395"/>
                          <a:pt x="220" y="17829"/>
                        </a:cubicBezTo>
                        <a:cubicBezTo>
                          <a:pt x="587" y="16263"/>
                          <a:pt x="1333" y="14391"/>
                          <a:pt x="3515" y="12861"/>
                        </a:cubicBezTo>
                        <a:cubicBezTo>
                          <a:pt x="5697" y="11331"/>
                          <a:pt x="6194" y="11241"/>
                          <a:pt x="7000" y="10917"/>
                        </a:cubicBezTo>
                        <a:cubicBezTo>
                          <a:pt x="7806" y="10593"/>
                          <a:pt x="10059" y="9837"/>
                          <a:pt x="10829" y="9549"/>
                        </a:cubicBezTo>
                        <a:cubicBezTo>
                          <a:pt x="11600" y="9261"/>
                          <a:pt x="15820" y="7961"/>
                          <a:pt x="16187" y="7810"/>
                        </a:cubicBezTo>
                        <a:cubicBezTo>
                          <a:pt x="16554" y="7659"/>
                          <a:pt x="17514" y="7318"/>
                          <a:pt x="17662" y="6202"/>
                        </a:cubicBezTo>
                        <a:cubicBezTo>
                          <a:pt x="17811" y="5085"/>
                          <a:pt x="16006" y="4930"/>
                          <a:pt x="15782" y="4891"/>
                        </a:cubicBezTo>
                        <a:cubicBezTo>
                          <a:pt x="15559" y="4851"/>
                          <a:pt x="13034" y="4509"/>
                          <a:pt x="12323" y="4329"/>
                        </a:cubicBezTo>
                        <a:cubicBezTo>
                          <a:pt x="11611" y="4149"/>
                          <a:pt x="9834" y="3663"/>
                          <a:pt x="9608" y="2547"/>
                        </a:cubicBezTo>
                        <a:cubicBezTo>
                          <a:pt x="9382" y="1431"/>
                          <a:pt x="11635" y="1215"/>
                          <a:pt x="12287" y="1107"/>
                        </a:cubicBezTo>
                        <a:cubicBezTo>
                          <a:pt x="12939" y="999"/>
                          <a:pt x="16187" y="585"/>
                          <a:pt x="16412" y="549"/>
                        </a:cubicBezTo>
                        <a:cubicBezTo>
                          <a:pt x="16637" y="513"/>
                          <a:pt x="16834" y="495"/>
                          <a:pt x="16854" y="441"/>
                        </a:cubicBezTo>
                        <a:cubicBezTo>
                          <a:pt x="16874" y="387"/>
                          <a:pt x="16826" y="333"/>
                          <a:pt x="16678" y="261"/>
                        </a:cubicBezTo>
                        <a:cubicBezTo>
                          <a:pt x="16531" y="189"/>
                          <a:pt x="15961" y="0"/>
                          <a:pt x="15961" y="0"/>
                        </a:cubicBezTo>
                        <a:lnTo>
                          <a:pt x="18522" y="0"/>
                        </a:lnTo>
                        <a:cubicBezTo>
                          <a:pt x="18522" y="0"/>
                          <a:pt x="19115" y="207"/>
                          <a:pt x="19126" y="477"/>
                        </a:cubicBezTo>
                        <a:cubicBezTo>
                          <a:pt x="19138" y="747"/>
                          <a:pt x="18416" y="981"/>
                          <a:pt x="17331" y="1197"/>
                        </a:cubicBezTo>
                        <a:cubicBezTo>
                          <a:pt x="16246" y="1413"/>
                          <a:pt x="13454" y="1719"/>
                          <a:pt x="13060" y="1809"/>
                        </a:cubicBezTo>
                        <a:cubicBezTo>
                          <a:pt x="12666" y="1899"/>
                          <a:pt x="12358" y="1935"/>
                          <a:pt x="12204" y="2259"/>
                        </a:cubicBezTo>
                        <a:cubicBezTo>
                          <a:pt x="12050" y="2583"/>
                          <a:pt x="12630" y="2907"/>
                          <a:pt x="12944" y="3033"/>
                        </a:cubicBezTo>
                        <a:cubicBezTo>
                          <a:pt x="13259" y="3159"/>
                          <a:pt x="13600" y="3339"/>
                          <a:pt x="14502" y="3465"/>
                        </a:cubicBezTo>
                        <a:cubicBezTo>
                          <a:pt x="15404" y="3591"/>
                          <a:pt x="18771" y="3947"/>
                          <a:pt x="19886" y="4647"/>
                        </a:cubicBezTo>
                        <a:cubicBezTo>
                          <a:pt x="20823" y="5236"/>
                          <a:pt x="21071" y="5598"/>
                          <a:pt x="21236" y="6202"/>
                        </a:cubicBezTo>
                        <a:cubicBezTo>
                          <a:pt x="21453" y="6989"/>
                          <a:pt x="21225" y="7515"/>
                          <a:pt x="20917" y="8055"/>
                        </a:cubicBezTo>
                        <a:cubicBezTo>
                          <a:pt x="20609" y="8595"/>
                          <a:pt x="19559" y="9207"/>
                          <a:pt x="18454" y="9675"/>
                        </a:cubicBezTo>
                        <a:cubicBezTo>
                          <a:pt x="17349" y="10143"/>
                          <a:pt x="12904" y="11691"/>
                          <a:pt x="12252" y="11970"/>
                        </a:cubicBezTo>
                        <a:cubicBezTo>
                          <a:pt x="11600" y="12249"/>
                          <a:pt x="8826" y="13239"/>
                          <a:pt x="7937" y="13968"/>
                        </a:cubicBezTo>
                        <a:cubicBezTo>
                          <a:pt x="7048" y="14697"/>
                          <a:pt x="6134" y="15634"/>
                          <a:pt x="6213" y="17028"/>
                        </a:cubicBezTo>
                        <a:cubicBezTo>
                          <a:pt x="6291" y="18423"/>
                          <a:pt x="6604" y="19314"/>
                          <a:pt x="7434" y="2160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24000">
                        <a:srgbClr val="606867"/>
                      </a:gs>
                      <a:gs pos="79000">
                        <a:srgbClr val="222625"/>
                      </a:gs>
                    </a:gsLst>
                    <a:lin ang="3514153" scaled="0"/>
                  </a:gradFill>
                  <a:ln w="12700" cap="flat">
                    <a:solidFill>
                      <a:srgbClr val="707473"/>
                    </a:solidFill>
                    <a:prstDash val="solid"/>
                    <a:miter lim="800000"/>
                  </a:ln>
                  <a:effectLst/>
                </p:spPr>
                <p:txBody>
                  <a:bodyPr wrap="square" lIns="91439" tIns="91439" rIns="91439" bIns="91439" numCol="1" anchor="ctr">
                    <a:noAutofit/>
                  </a:bodyPr>
                  <a:lstStyle/>
                  <a:p>
                    <a:pPr algn="ctr" defTabSz="1828800">
                      <a:defRPr sz="3600">
                        <a:solidFill>
                          <a:srgbClr val="FFFFFF"/>
                        </a:solidFill>
                        <a:latin typeface="Avenir Next Regular"/>
                        <a:ea typeface="Avenir Next Regular"/>
                        <a:cs typeface="Avenir Next Regular"/>
                        <a:sym typeface="Avenir Next Regular"/>
                      </a:defRPr>
                    </a:pPr>
                    <a:endParaRPr/>
                  </a:p>
                </p:txBody>
              </p:sp>
              <p:grpSp>
                <p:nvGrpSpPr>
                  <p:cNvPr id="46" name="Graphic 4">
                    <a:extLst>
                      <a:ext uri="{FF2B5EF4-FFF2-40B4-BE49-F238E27FC236}">
                        <a16:creationId xmlns="" xmlns:a16="http://schemas.microsoft.com/office/drawing/2014/main" id="{C0B738DA-A3D5-0325-D3FE-16DA85F1FADB}"/>
                      </a:ext>
                    </a:extLst>
                  </p:cNvPr>
                  <p:cNvGrpSpPr/>
                  <p:nvPr/>
                </p:nvGrpSpPr>
                <p:grpSpPr>
                  <a:xfrm>
                    <a:off x="104663" y="0"/>
                    <a:ext cx="17783187" cy="11965058"/>
                    <a:chOff x="23" y="0"/>
                    <a:chExt cx="17783185" cy="11965057"/>
                  </a:xfrm>
                </p:grpSpPr>
                <p:sp>
                  <p:nvSpPr>
                    <p:cNvPr id="67" name="Freeform 8">
                      <a:extLst>
                        <a:ext uri="{FF2B5EF4-FFF2-40B4-BE49-F238E27FC236}">
                          <a16:creationId xmlns="" xmlns:a16="http://schemas.microsoft.com/office/drawing/2014/main" id="{9BA0564F-373B-C5A8-5DBD-584775943D1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" y="0"/>
                      <a:ext cx="14894657" cy="11965057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415" h="21600" extrusionOk="0">
                          <a:moveTo>
                            <a:pt x="8602" y="11070"/>
                          </a:moveTo>
                          <a:cubicBezTo>
                            <a:pt x="9185" y="10876"/>
                            <a:pt x="10442" y="10523"/>
                            <a:pt x="11513" y="10214"/>
                          </a:cubicBezTo>
                          <a:cubicBezTo>
                            <a:pt x="12227" y="10009"/>
                            <a:pt x="13095" y="9714"/>
                            <a:pt x="13471" y="9605"/>
                          </a:cubicBezTo>
                          <a:cubicBezTo>
                            <a:pt x="14020" y="9446"/>
                            <a:pt x="15384" y="9071"/>
                            <a:pt x="16873" y="8681"/>
                          </a:cubicBezTo>
                          <a:cubicBezTo>
                            <a:pt x="18211" y="8330"/>
                            <a:pt x="19565" y="7928"/>
                            <a:pt x="19776" y="7856"/>
                          </a:cubicBezTo>
                          <a:lnTo>
                            <a:pt x="19838" y="7835"/>
                          </a:lnTo>
                          <a:cubicBezTo>
                            <a:pt x="20311" y="7676"/>
                            <a:pt x="21224" y="7285"/>
                            <a:pt x="21402" y="6177"/>
                          </a:cubicBezTo>
                          <a:cubicBezTo>
                            <a:pt x="21436" y="5987"/>
                            <a:pt x="21403" y="5787"/>
                            <a:pt x="21311" y="5630"/>
                          </a:cubicBezTo>
                          <a:cubicBezTo>
                            <a:pt x="20929" y="4986"/>
                            <a:pt x="19520" y="4799"/>
                            <a:pt x="19088" y="4749"/>
                          </a:cubicBezTo>
                          <a:cubicBezTo>
                            <a:pt x="19045" y="4744"/>
                            <a:pt x="19013" y="4741"/>
                            <a:pt x="18992" y="4738"/>
                          </a:cubicBezTo>
                          <a:cubicBezTo>
                            <a:pt x="18927" y="4728"/>
                            <a:pt x="18709" y="4702"/>
                            <a:pt x="18406" y="4666"/>
                          </a:cubicBezTo>
                          <a:cubicBezTo>
                            <a:pt x="17379" y="4543"/>
                            <a:pt x="15489" y="4326"/>
                            <a:pt x="14833" y="4189"/>
                          </a:cubicBezTo>
                          <a:cubicBezTo>
                            <a:pt x="12863" y="3776"/>
                            <a:pt x="11804" y="3250"/>
                            <a:pt x="11624" y="2511"/>
                          </a:cubicBezTo>
                          <a:cubicBezTo>
                            <a:pt x="11592" y="2381"/>
                            <a:pt x="11621" y="2212"/>
                            <a:pt x="11699" y="2119"/>
                          </a:cubicBezTo>
                          <a:cubicBezTo>
                            <a:pt x="12317" y="1384"/>
                            <a:pt x="13883" y="1307"/>
                            <a:pt x="14709" y="1206"/>
                          </a:cubicBezTo>
                          <a:cubicBezTo>
                            <a:pt x="14812" y="1194"/>
                            <a:pt x="14900" y="1183"/>
                            <a:pt x="14973" y="1173"/>
                          </a:cubicBezTo>
                          <a:cubicBezTo>
                            <a:pt x="15486" y="1103"/>
                            <a:pt x="17323" y="900"/>
                            <a:pt x="18650" y="756"/>
                          </a:cubicBezTo>
                          <a:cubicBezTo>
                            <a:pt x="19341" y="681"/>
                            <a:pt x="19829" y="629"/>
                            <a:pt x="19925" y="616"/>
                          </a:cubicBezTo>
                          <a:cubicBezTo>
                            <a:pt x="19974" y="610"/>
                            <a:pt x="20022" y="604"/>
                            <a:pt x="20068" y="598"/>
                          </a:cubicBezTo>
                          <a:cubicBezTo>
                            <a:pt x="20365" y="562"/>
                            <a:pt x="20399" y="541"/>
                            <a:pt x="20431" y="469"/>
                          </a:cubicBezTo>
                          <a:cubicBezTo>
                            <a:pt x="20444" y="440"/>
                            <a:pt x="20446" y="404"/>
                            <a:pt x="20436" y="373"/>
                          </a:cubicBezTo>
                          <a:cubicBezTo>
                            <a:pt x="20415" y="307"/>
                            <a:pt x="20385" y="285"/>
                            <a:pt x="20213" y="211"/>
                          </a:cubicBezTo>
                          <a:cubicBezTo>
                            <a:pt x="20170" y="192"/>
                            <a:pt x="19692" y="59"/>
                            <a:pt x="19412" y="0"/>
                          </a:cubicBezTo>
                          <a:lnTo>
                            <a:pt x="19193" y="0"/>
                          </a:lnTo>
                          <a:cubicBezTo>
                            <a:pt x="19200" y="2"/>
                            <a:pt x="19933" y="181"/>
                            <a:pt x="20144" y="289"/>
                          </a:cubicBezTo>
                          <a:cubicBezTo>
                            <a:pt x="20239" y="338"/>
                            <a:pt x="20287" y="375"/>
                            <a:pt x="20287" y="435"/>
                          </a:cubicBezTo>
                          <a:cubicBezTo>
                            <a:pt x="20276" y="479"/>
                            <a:pt x="20227" y="503"/>
                            <a:pt x="20105" y="518"/>
                          </a:cubicBezTo>
                          <a:cubicBezTo>
                            <a:pt x="20059" y="524"/>
                            <a:pt x="19985" y="533"/>
                            <a:pt x="19935" y="540"/>
                          </a:cubicBezTo>
                          <a:cubicBezTo>
                            <a:pt x="19841" y="552"/>
                            <a:pt x="19320" y="614"/>
                            <a:pt x="18630" y="689"/>
                          </a:cubicBezTo>
                          <a:cubicBezTo>
                            <a:pt x="17302" y="833"/>
                            <a:pt x="15475" y="1035"/>
                            <a:pt x="14960" y="1107"/>
                          </a:cubicBezTo>
                          <a:cubicBezTo>
                            <a:pt x="14888" y="1117"/>
                            <a:pt x="14800" y="1128"/>
                            <a:pt x="14698" y="1140"/>
                          </a:cubicBezTo>
                          <a:cubicBezTo>
                            <a:pt x="13791" y="1251"/>
                            <a:pt x="12188" y="1343"/>
                            <a:pt x="11609" y="2046"/>
                          </a:cubicBezTo>
                          <a:cubicBezTo>
                            <a:pt x="11509" y="2167"/>
                            <a:pt x="11468" y="2388"/>
                            <a:pt x="11521" y="2552"/>
                          </a:cubicBezTo>
                          <a:cubicBezTo>
                            <a:pt x="11908" y="3767"/>
                            <a:pt x="14061" y="4137"/>
                            <a:pt x="14811" y="4294"/>
                          </a:cubicBezTo>
                          <a:cubicBezTo>
                            <a:pt x="15471" y="4432"/>
                            <a:pt x="17539" y="4685"/>
                            <a:pt x="18568" y="4807"/>
                          </a:cubicBezTo>
                          <a:cubicBezTo>
                            <a:pt x="18869" y="4843"/>
                            <a:pt x="19089" y="4869"/>
                            <a:pt x="19152" y="4878"/>
                          </a:cubicBezTo>
                          <a:cubicBezTo>
                            <a:pt x="19173" y="4882"/>
                            <a:pt x="19207" y="4886"/>
                            <a:pt x="19250" y="4891"/>
                          </a:cubicBezTo>
                          <a:cubicBezTo>
                            <a:pt x="20378" y="5021"/>
                            <a:pt x="20941" y="5336"/>
                            <a:pt x="21175" y="5731"/>
                          </a:cubicBezTo>
                          <a:cubicBezTo>
                            <a:pt x="21250" y="5852"/>
                            <a:pt x="21279" y="6008"/>
                            <a:pt x="21252" y="6158"/>
                          </a:cubicBezTo>
                          <a:cubicBezTo>
                            <a:pt x="21087" y="7184"/>
                            <a:pt x="20303" y="7539"/>
                            <a:pt x="19811" y="7704"/>
                          </a:cubicBezTo>
                          <a:lnTo>
                            <a:pt x="19748" y="7725"/>
                          </a:lnTo>
                          <a:cubicBezTo>
                            <a:pt x="19540" y="7796"/>
                            <a:pt x="18188" y="8198"/>
                            <a:pt x="16851" y="8548"/>
                          </a:cubicBezTo>
                          <a:cubicBezTo>
                            <a:pt x="15361" y="8939"/>
                            <a:pt x="13658" y="9369"/>
                            <a:pt x="13165" y="9522"/>
                          </a:cubicBezTo>
                          <a:cubicBezTo>
                            <a:pt x="12790" y="9638"/>
                            <a:pt x="12156" y="9830"/>
                            <a:pt x="11442" y="10035"/>
                          </a:cubicBezTo>
                          <a:cubicBezTo>
                            <a:pt x="10370" y="10344"/>
                            <a:pt x="9112" y="10698"/>
                            <a:pt x="8528" y="10892"/>
                          </a:cubicBezTo>
                          <a:cubicBezTo>
                            <a:pt x="8404" y="10933"/>
                            <a:pt x="8285" y="10971"/>
                            <a:pt x="8170" y="11007"/>
                          </a:cubicBezTo>
                          <a:cubicBezTo>
                            <a:pt x="7368" y="11261"/>
                            <a:pt x="6672" y="11506"/>
                            <a:pt x="4294" y="12799"/>
                          </a:cubicBezTo>
                          <a:cubicBezTo>
                            <a:pt x="3068" y="13466"/>
                            <a:pt x="2153" y="14316"/>
                            <a:pt x="1460" y="15286"/>
                          </a:cubicBezTo>
                          <a:cubicBezTo>
                            <a:pt x="934" y="16022"/>
                            <a:pt x="559" y="16825"/>
                            <a:pt x="280" y="17805"/>
                          </a:cubicBezTo>
                          <a:cubicBezTo>
                            <a:pt x="-164" y="19370"/>
                            <a:pt x="52" y="21578"/>
                            <a:pt x="54" y="21600"/>
                          </a:cubicBezTo>
                          <a:lnTo>
                            <a:pt x="348" y="21600"/>
                          </a:lnTo>
                          <a:cubicBezTo>
                            <a:pt x="310" y="21125"/>
                            <a:pt x="143" y="19180"/>
                            <a:pt x="520" y="17852"/>
                          </a:cubicBezTo>
                          <a:cubicBezTo>
                            <a:pt x="905" y="16497"/>
                            <a:pt x="1745" y="14369"/>
                            <a:pt x="4528" y="12886"/>
                          </a:cubicBezTo>
                          <a:cubicBezTo>
                            <a:pt x="6612" y="11775"/>
                            <a:pt x="7446" y="11438"/>
                            <a:pt x="8243" y="11185"/>
                          </a:cubicBezTo>
                          <a:cubicBezTo>
                            <a:pt x="8359" y="11149"/>
                            <a:pt x="8478" y="11111"/>
                            <a:pt x="8602" y="11070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91439" tIns="91439" rIns="91439" bIns="91439" numCol="1" anchor="ctr">
                      <a:noAutofit/>
                    </a:bodyPr>
                    <a:lstStyle/>
                    <a:p>
                      <a:pPr algn="ctr" defTabSz="1828800">
                        <a:defRPr sz="36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defRPr>
                      </a:pPr>
                      <a:endParaRPr/>
                    </a:p>
                  </p:txBody>
                </p:sp>
                <p:sp>
                  <p:nvSpPr>
                    <p:cNvPr id="68" name="Freeform 9">
                      <a:extLst>
                        <a:ext uri="{FF2B5EF4-FFF2-40B4-BE49-F238E27FC236}">
                          <a16:creationId xmlns="" xmlns:a16="http://schemas.microsoft.com/office/drawing/2014/main" id="{C5672111-19AA-F3B4-26C1-36A956AE24E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68517" y="0"/>
                      <a:ext cx="12914691" cy="11965057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297" h="21600" extrusionOk="0">
                          <a:moveTo>
                            <a:pt x="21175" y="6208"/>
                          </a:moveTo>
                          <a:cubicBezTo>
                            <a:pt x="20943" y="5600"/>
                            <a:pt x="20724" y="5271"/>
                            <a:pt x="19379" y="4661"/>
                          </a:cubicBezTo>
                          <a:cubicBezTo>
                            <a:pt x="18009" y="4040"/>
                            <a:pt x="14109" y="3697"/>
                            <a:pt x="12313" y="3532"/>
                          </a:cubicBezTo>
                          <a:cubicBezTo>
                            <a:pt x="12079" y="3510"/>
                            <a:pt x="11877" y="3491"/>
                            <a:pt x="11728" y="3476"/>
                          </a:cubicBezTo>
                          <a:cubicBezTo>
                            <a:pt x="10642" y="3368"/>
                            <a:pt x="10177" y="3211"/>
                            <a:pt x="9779" y="3091"/>
                          </a:cubicBezTo>
                          <a:cubicBezTo>
                            <a:pt x="9720" y="3074"/>
                            <a:pt x="9662" y="3059"/>
                            <a:pt x="9607" y="3040"/>
                          </a:cubicBezTo>
                          <a:cubicBezTo>
                            <a:pt x="9011" y="2842"/>
                            <a:pt x="8701" y="2598"/>
                            <a:pt x="8635" y="2394"/>
                          </a:cubicBezTo>
                          <a:cubicBezTo>
                            <a:pt x="8622" y="2357"/>
                            <a:pt x="8629" y="2316"/>
                            <a:pt x="8652" y="2286"/>
                          </a:cubicBezTo>
                          <a:cubicBezTo>
                            <a:pt x="8830" y="2016"/>
                            <a:pt x="9102" y="1903"/>
                            <a:pt x="9555" y="1832"/>
                          </a:cubicBezTo>
                          <a:lnTo>
                            <a:pt x="9714" y="1805"/>
                          </a:lnTo>
                          <a:cubicBezTo>
                            <a:pt x="9940" y="1767"/>
                            <a:pt x="10762" y="1680"/>
                            <a:pt x="11719" y="1591"/>
                          </a:cubicBezTo>
                          <a:cubicBezTo>
                            <a:pt x="13071" y="1466"/>
                            <a:pt x="14755" y="1309"/>
                            <a:pt x="15633" y="1183"/>
                          </a:cubicBezTo>
                          <a:cubicBezTo>
                            <a:pt x="17892" y="859"/>
                            <a:pt x="18221" y="693"/>
                            <a:pt x="18227" y="473"/>
                          </a:cubicBezTo>
                          <a:cubicBezTo>
                            <a:pt x="18234" y="236"/>
                            <a:pt x="17536" y="39"/>
                            <a:pt x="17391" y="2"/>
                          </a:cubicBezTo>
                          <a:lnTo>
                            <a:pt x="17060" y="0"/>
                          </a:lnTo>
                          <a:cubicBezTo>
                            <a:pt x="17474" y="76"/>
                            <a:pt x="18045" y="333"/>
                            <a:pt x="18055" y="481"/>
                          </a:cubicBezTo>
                          <a:cubicBezTo>
                            <a:pt x="18056" y="504"/>
                            <a:pt x="18032" y="626"/>
                            <a:pt x="17426" y="792"/>
                          </a:cubicBezTo>
                          <a:cubicBezTo>
                            <a:pt x="17018" y="903"/>
                            <a:pt x="16426" y="987"/>
                            <a:pt x="15617" y="1103"/>
                          </a:cubicBezTo>
                          <a:cubicBezTo>
                            <a:pt x="14742" y="1229"/>
                            <a:pt x="13060" y="1385"/>
                            <a:pt x="11707" y="1512"/>
                          </a:cubicBezTo>
                          <a:cubicBezTo>
                            <a:pt x="10709" y="1605"/>
                            <a:pt x="9933" y="1684"/>
                            <a:pt x="9703" y="1722"/>
                          </a:cubicBezTo>
                          <a:lnTo>
                            <a:pt x="9545" y="1748"/>
                          </a:lnTo>
                          <a:cubicBezTo>
                            <a:pt x="9063" y="1824"/>
                            <a:pt x="8714" y="1892"/>
                            <a:pt x="8507" y="2207"/>
                          </a:cubicBezTo>
                          <a:cubicBezTo>
                            <a:pt x="8459" y="2273"/>
                            <a:pt x="8447" y="2361"/>
                            <a:pt x="8473" y="2440"/>
                          </a:cubicBezTo>
                          <a:cubicBezTo>
                            <a:pt x="8586" y="2786"/>
                            <a:pt x="9145" y="3025"/>
                            <a:pt x="9522" y="3129"/>
                          </a:cubicBezTo>
                          <a:cubicBezTo>
                            <a:pt x="9578" y="3144"/>
                            <a:pt x="9635" y="3162"/>
                            <a:pt x="9694" y="3180"/>
                          </a:cubicBezTo>
                          <a:cubicBezTo>
                            <a:pt x="10097" y="3302"/>
                            <a:pt x="10622" y="3455"/>
                            <a:pt x="11717" y="3565"/>
                          </a:cubicBezTo>
                          <a:cubicBezTo>
                            <a:pt x="11867" y="3580"/>
                            <a:pt x="12069" y="3599"/>
                            <a:pt x="12304" y="3621"/>
                          </a:cubicBezTo>
                          <a:cubicBezTo>
                            <a:pt x="14093" y="3786"/>
                            <a:pt x="17955" y="4163"/>
                            <a:pt x="19308" y="4775"/>
                          </a:cubicBezTo>
                          <a:cubicBezTo>
                            <a:pt x="20614" y="5366"/>
                            <a:pt x="20767" y="5712"/>
                            <a:pt x="20985" y="6284"/>
                          </a:cubicBezTo>
                          <a:cubicBezTo>
                            <a:pt x="21279" y="7054"/>
                            <a:pt x="21000" y="7445"/>
                            <a:pt x="20603" y="7946"/>
                          </a:cubicBezTo>
                          <a:cubicBezTo>
                            <a:pt x="20233" y="8413"/>
                            <a:pt x="18906" y="9034"/>
                            <a:pt x="17155" y="9568"/>
                          </a:cubicBezTo>
                          <a:cubicBezTo>
                            <a:pt x="16301" y="9828"/>
                            <a:pt x="14037" y="10369"/>
                            <a:pt x="12017" y="10895"/>
                          </a:cubicBezTo>
                          <a:cubicBezTo>
                            <a:pt x="10385" y="11319"/>
                            <a:pt x="8943" y="11682"/>
                            <a:pt x="8541" y="11806"/>
                          </a:cubicBezTo>
                          <a:cubicBezTo>
                            <a:pt x="8361" y="11861"/>
                            <a:pt x="8065" y="11945"/>
                            <a:pt x="7690" y="12050"/>
                          </a:cubicBezTo>
                          <a:cubicBezTo>
                            <a:pt x="6238" y="12460"/>
                            <a:pt x="3830" y="13014"/>
                            <a:pt x="2437" y="13807"/>
                          </a:cubicBezTo>
                          <a:cubicBezTo>
                            <a:pt x="1164" y="14530"/>
                            <a:pt x="-104" y="15471"/>
                            <a:pt x="7" y="17034"/>
                          </a:cubicBezTo>
                          <a:cubicBezTo>
                            <a:pt x="107" y="18449"/>
                            <a:pt x="533" y="19436"/>
                            <a:pt x="1623" y="21600"/>
                          </a:cubicBezTo>
                          <a:lnTo>
                            <a:pt x="1957" y="21600"/>
                          </a:lnTo>
                          <a:cubicBezTo>
                            <a:pt x="840" y="19381"/>
                            <a:pt x="439" y="18421"/>
                            <a:pt x="303" y="17023"/>
                          </a:cubicBezTo>
                          <a:cubicBezTo>
                            <a:pt x="172" y="15677"/>
                            <a:pt x="1355" y="14714"/>
                            <a:pt x="2581" y="13990"/>
                          </a:cubicBezTo>
                          <a:cubicBezTo>
                            <a:pt x="3562" y="13411"/>
                            <a:pt x="6298" y="12626"/>
                            <a:pt x="7745" y="12218"/>
                          </a:cubicBezTo>
                          <a:cubicBezTo>
                            <a:pt x="8121" y="12112"/>
                            <a:pt x="8417" y="12029"/>
                            <a:pt x="8599" y="11972"/>
                          </a:cubicBezTo>
                          <a:cubicBezTo>
                            <a:pt x="8998" y="11849"/>
                            <a:pt x="10399" y="11494"/>
                            <a:pt x="12031" y="11070"/>
                          </a:cubicBezTo>
                          <a:cubicBezTo>
                            <a:pt x="14052" y="10545"/>
                            <a:pt x="16332" y="9959"/>
                            <a:pt x="17186" y="9698"/>
                          </a:cubicBezTo>
                          <a:cubicBezTo>
                            <a:pt x="18037" y="9438"/>
                            <a:pt x="20169" y="8768"/>
                            <a:pt x="20724" y="8067"/>
                          </a:cubicBezTo>
                          <a:cubicBezTo>
                            <a:pt x="21131" y="7554"/>
                            <a:pt x="21496" y="7048"/>
                            <a:pt x="21175" y="6208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91439" tIns="91439" rIns="91439" bIns="91439" numCol="1" anchor="ctr">
                      <a:noAutofit/>
                    </a:bodyPr>
                    <a:lstStyle/>
                    <a:p>
                      <a:pPr algn="ctr" defTabSz="1828800">
                        <a:defRPr sz="36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defRPr>
                      </a:pPr>
                      <a:endParaRPr/>
                    </a:p>
                  </p:txBody>
                </p:sp>
              </p:grpSp>
              <p:grpSp>
                <p:nvGrpSpPr>
                  <p:cNvPr id="47" name="Graphic 4">
                    <a:extLst>
                      <a:ext uri="{FF2B5EF4-FFF2-40B4-BE49-F238E27FC236}">
                        <a16:creationId xmlns="" xmlns:a16="http://schemas.microsoft.com/office/drawing/2014/main" id="{148D5DCD-6EBE-2928-3BC9-FF52C4A4BCC4}"/>
                      </a:ext>
                    </a:extLst>
                  </p:cNvPr>
                  <p:cNvGrpSpPr/>
                  <p:nvPr/>
                </p:nvGrpSpPr>
                <p:grpSpPr>
                  <a:xfrm>
                    <a:off x="2584329" y="179124"/>
                    <a:ext cx="13809768" cy="11785489"/>
                    <a:chOff x="24" y="0"/>
                    <a:chExt cx="13809766" cy="11785488"/>
                  </a:xfrm>
                </p:grpSpPr>
                <p:sp>
                  <p:nvSpPr>
                    <p:cNvPr id="48" name="Freeform 11">
                      <a:extLst>
                        <a:ext uri="{FF2B5EF4-FFF2-40B4-BE49-F238E27FC236}">
                          <a16:creationId xmlns="" xmlns:a16="http://schemas.microsoft.com/office/drawing/2014/main" id="{E4B5FDBB-C144-3AF4-75C9-FA4D1568F20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7366" y="10755068"/>
                      <a:ext cx="528008" cy="1030420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564" h="21578" extrusionOk="0">
                          <a:moveTo>
                            <a:pt x="29" y="885"/>
                          </a:moveTo>
                          <a:cubicBezTo>
                            <a:pt x="4916" y="11358"/>
                            <a:pt x="9912" y="19451"/>
                            <a:pt x="11079" y="21265"/>
                          </a:cubicBezTo>
                          <a:cubicBezTo>
                            <a:pt x="11204" y="21456"/>
                            <a:pt x="11559" y="21583"/>
                            <a:pt x="11952" y="21578"/>
                          </a:cubicBezTo>
                          <a:lnTo>
                            <a:pt x="20650" y="21540"/>
                          </a:lnTo>
                          <a:cubicBezTo>
                            <a:pt x="21156" y="21540"/>
                            <a:pt x="21565" y="21329"/>
                            <a:pt x="21564" y="21069"/>
                          </a:cubicBezTo>
                          <a:cubicBezTo>
                            <a:pt x="21563" y="21016"/>
                            <a:pt x="21545" y="20964"/>
                            <a:pt x="21511" y="20914"/>
                          </a:cubicBezTo>
                          <a:cubicBezTo>
                            <a:pt x="19887" y="18587"/>
                            <a:pt x="14078" y="10036"/>
                            <a:pt x="9429" y="359"/>
                          </a:cubicBezTo>
                          <a:cubicBezTo>
                            <a:pt x="9326" y="135"/>
                            <a:pt x="8918" y="-17"/>
                            <a:pt x="8471" y="1"/>
                          </a:cubicBezTo>
                          <a:lnTo>
                            <a:pt x="848" y="299"/>
                          </a:lnTo>
                          <a:cubicBezTo>
                            <a:pt x="343" y="318"/>
                            <a:pt x="-35" y="544"/>
                            <a:pt x="3" y="803"/>
                          </a:cubicBezTo>
                          <a:cubicBezTo>
                            <a:pt x="7" y="831"/>
                            <a:pt x="16" y="858"/>
                            <a:pt x="29" y="885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91439" tIns="91439" rIns="91439" bIns="91439" numCol="1" anchor="ctr">
                      <a:noAutofit/>
                    </a:bodyPr>
                    <a:lstStyle/>
                    <a:p>
                      <a:pPr algn="ctr" defTabSz="1828800">
                        <a:defRPr sz="36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defRPr>
                      </a:pPr>
                      <a:endParaRPr/>
                    </a:p>
                  </p:txBody>
                </p:sp>
                <p:sp>
                  <p:nvSpPr>
                    <p:cNvPr id="49" name="Freeform 12">
                      <a:extLst>
                        <a:ext uri="{FF2B5EF4-FFF2-40B4-BE49-F238E27FC236}">
                          <a16:creationId xmlns="" xmlns:a16="http://schemas.microsoft.com/office/drawing/2014/main" id="{F8D45988-72E0-7BDC-B562-4BD9CC520DB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" y="8642259"/>
                      <a:ext cx="486683" cy="1014938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416" h="21598" extrusionOk="0">
                          <a:moveTo>
                            <a:pt x="12949" y="280"/>
                          </a:moveTo>
                          <a:cubicBezTo>
                            <a:pt x="2991" y="8440"/>
                            <a:pt x="1168" y="14602"/>
                            <a:pt x="3" y="21076"/>
                          </a:cubicBezTo>
                          <a:cubicBezTo>
                            <a:pt x="-44" y="21341"/>
                            <a:pt x="361" y="21574"/>
                            <a:pt x="908" y="21596"/>
                          </a:cubicBezTo>
                          <a:cubicBezTo>
                            <a:pt x="935" y="21597"/>
                            <a:pt x="963" y="21598"/>
                            <a:pt x="991" y="21598"/>
                          </a:cubicBezTo>
                          <a:lnTo>
                            <a:pt x="8566" y="21598"/>
                          </a:lnTo>
                          <a:cubicBezTo>
                            <a:pt x="9076" y="21599"/>
                            <a:pt x="9502" y="21411"/>
                            <a:pt x="9546" y="21165"/>
                          </a:cubicBezTo>
                          <a:cubicBezTo>
                            <a:pt x="10784" y="14711"/>
                            <a:pt x="13344" y="7813"/>
                            <a:pt x="21294" y="706"/>
                          </a:cubicBezTo>
                          <a:cubicBezTo>
                            <a:pt x="21556" y="475"/>
                            <a:pt x="21380" y="185"/>
                            <a:pt x="20902" y="58"/>
                          </a:cubicBezTo>
                          <a:cubicBezTo>
                            <a:pt x="20754" y="19"/>
                            <a:pt x="20587" y="-1"/>
                            <a:pt x="20419" y="0"/>
                          </a:cubicBezTo>
                          <a:lnTo>
                            <a:pt x="13772" y="60"/>
                          </a:lnTo>
                          <a:cubicBezTo>
                            <a:pt x="13439" y="63"/>
                            <a:pt x="13131" y="145"/>
                            <a:pt x="12949" y="280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91439" tIns="91439" rIns="91439" bIns="91439" numCol="1" anchor="ctr">
                      <a:noAutofit/>
                    </a:bodyPr>
                    <a:lstStyle/>
                    <a:p>
                      <a:pPr algn="ctr" defTabSz="1828800">
                        <a:defRPr sz="36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defRPr>
                      </a:pPr>
                      <a:endParaRPr/>
                    </a:p>
                  </p:txBody>
                </p:sp>
                <p:sp>
                  <p:nvSpPr>
                    <p:cNvPr id="50" name="Freeform 13">
                      <a:extLst>
                        <a:ext uri="{FF2B5EF4-FFF2-40B4-BE49-F238E27FC236}">
                          <a16:creationId xmlns="" xmlns:a16="http://schemas.microsoft.com/office/drawing/2014/main" id="{013B2BE4-1B01-7EBA-15D4-9F2912D66B1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93092" y="7055324"/>
                      <a:ext cx="1297580" cy="735133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500" h="21576" extrusionOk="0">
                          <a:moveTo>
                            <a:pt x="19278" y="68"/>
                          </a:moveTo>
                          <a:cubicBezTo>
                            <a:pt x="13041" y="5458"/>
                            <a:pt x="5217" y="13184"/>
                            <a:pt x="142" y="20120"/>
                          </a:cubicBezTo>
                          <a:cubicBezTo>
                            <a:pt x="-20" y="20347"/>
                            <a:pt x="-48" y="20764"/>
                            <a:pt x="80" y="21051"/>
                          </a:cubicBezTo>
                          <a:cubicBezTo>
                            <a:pt x="144" y="21194"/>
                            <a:pt x="238" y="21285"/>
                            <a:pt x="341" y="21301"/>
                          </a:cubicBezTo>
                          <a:lnTo>
                            <a:pt x="2187" y="21573"/>
                          </a:lnTo>
                          <a:cubicBezTo>
                            <a:pt x="2274" y="21588"/>
                            <a:pt x="2361" y="21549"/>
                            <a:pt x="2435" y="21463"/>
                          </a:cubicBezTo>
                          <a:cubicBezTo>
                            <a:pt x="8512" y="14243"/>
                            <a:pt x="14809" y="7622"/>
                            <a:pt x="21298" y="1631"/>
                          </a:cubicBezTo>
                          <a:cubicBezTo>
                            <a:pt x="21480" y="1464"/>
                            <a:pt x="21552" y="1067"/>
                            <a:pt x="21458" y="744"/>
                          </a:cubicBezTo>
                          <a:cubicBezTo>
                            <a:pt x="21402" y="552"/>
                            <a:pt x="21297" y="421"/>
                            <a:pt x="21177" y="393"/>
                          </a:cubicBezTo>
                          <a:lnTo>
                            <a:pt x="19499" y="6"/>
                          </a:lnTo>
                          <a:cubicBezTo>
                            <a:pt x="19424" y="-12"/>
                            <a:pt x="19347" y="9"/>
                            <a:pt x="19278" y="68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91439" tIns="91439" rIns="91439" bIns="91439" numCol="1" anchor="ctr">
                      <a:noAutofit/>
                    </a:bodyPr>
                    <a:lstStyle/>
                    <a:p>
                      <a:pPr algn="ctr" defTabSz="1828800">
                        <a:defRPr sz="36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defRPr>
                      </a:pPr>
                      <a:endParaRPr/>
                    </a:p>
                  </p:txBody>
                </p:sp>
                <p:sp>
                  <p:nvSpPr>
                    <p:cNvPr id="51" name="Freeform 14">
                      <a:extLst>
                        <a:ext uri="{FF2B5EF4-FFF2-40B4-BE49-F238E27FC236}">
                          <a16:creationId xmlns="" xmlns:a16="http://schemas.microsoft.com/office/drawing/2014/main" id="{26A04FFB-FF53-AFC2-6BFA-D1C8B5461E8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815279" y="6115541"/>
                      <a:ext cx="1567586" cy="441250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570" h="21594" extrusionOk="0">
                          <a:moveTo>
                            <a:pt x="19784" y="0"/>
                          </a:moveTo>
                          <a:cubicBezTo>
                            <a:pt x="8996" y="10064"/>
                            <a:pt x="4839" y="14354"/>
                            <a:pt x="192" y="19031"/>
                          </a:cubicBezTo>
                          <a:cubicBezTo>
                            <a:pt x="79" y="19059"/>
                            <a:pt x="-7" y="19410"/>
                            <a:pt x="1" y="19814"/>
                          </a:cubicBezTo>
                          <a:cubicBezTo>
                            <a:pt x="9" y="20218"/>
                            <a:pt x="108" y="20523"/>
                            <a:pt x="221" y="20495"/>
                          </a:cubicBezTo>
                          <a:lnTo>
                            <a:pt x="2532" y="21578"/>
                          </a:lnTo>
                          <a:cubicBezTo>
                            <a:pt x="2559" y="21600"/>
                            <a:pt x="2586" y="21600"/>
                            <a:pt x="2613" y="21578"/>
                          </a:cubicBezTo>
                          <a:cubicBezTo>
                            <a:pt x="9692" y="14990"/>
                            <a:pt x="13001" y="10665"/>
                            <a:pt x="21418" y="3060"/>
                          </a:cubicBezTo>
                          <a:cubicBezTo>
                            <a:pt x="21528" y="2953"/>
                            <a:pt x="21593" y="2552"/>
                            <a:pt x="21563" y="2161"/>
                          </a:cubicBezTo>
                          <a:cubicBezTo>
                            <a:pt x="21544" y="1910"/>
                            <a:pt x="21489" y="1715"/>
                            <a:pt x="21418" y="1647"/>
                          </a:cubicBezTo>
                          <a:lnTo>
                            <a:pt x="19885" y="88"/>
                          </a:lnTo>
                          <a:cubicBezTo>
                            <a:pt x="19854" y="30"/>
                            <a:pt x="19820" y="0"/>
                            <a:pt x="19784" y="0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91439" tIns="91439" rIns="91439" bIns="91439" numCol="1" anchor="ctr">
                      <a:noAutofit/>
                    </a:bodyPr>
                    <a:lstStyle/>
                    <a:p>
                      <a:pPr algn="ctr" defTabSz="1828800">
                        <a:defRPr sz="36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defRPr>
                      </a:pPr>
                      <a:endParaRPr/>
                    </a:p>
                  </p:txBody>
                </p:sp>
                <p:sp>
                  <p:nvSpPr>
                    <p:cNvPr id="52" name="Freeform 15">
                      <a:extLst>
                        <a:ext uri="{FF2B5EF4-FFF2-40B4-BE49-F238E27FC236}">
                          <a16:creationId xmlns="" xmlns:a16="http://schemas.microsoft.com/office/drawing/2014/main" id="{E8C8EF9C-8DA5-75FB-405B-D7C49BDA42E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503647" y="4852027"/>
                      <a:ext cx="1301444" cy="304935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572" h="21576" extrusionOk="0">
                          <a:moveTo>
                            <a:pt x="20157" y="21"/>
                          </a:moveTo>
                          <a:cubicBezTo>
                            <a:pt x="11565" y="8487"/>
                            <a:pt x="8258" y="10403"/>
                            <a:pt x="241" y="18011"/>
                          </a:cubicBezTo>
                          <a:cubicBezTo>
                            <a:pt x="104" y="18029"/>
                            <a:pt x="-4" y="18517"/>
                            <a:pt x="0" y="19101"/>
                          </a:cubicBezTo>
                          <a:cubicBezTo>
                            <a:pt x="4" y="19686"/>
                            <a:pt x="119" y="20146"/>
                            <a:pt x="256" y="20128"/>
                          </a:cubicBezTo>
                          <a:lnTo>
                            <a:pt x="2378" y="21557"/>
                          </a:lnTo>
                          <a:cubicBezTo>
                            <a:pt x="2409" y="21582"/>
                            <a:pt x="2441" y="21582"/>
                            <a:pt x="2472" y="21557"/>
                          </a:cubicBezTo>
                          <a:cubicBezTo>
                            <a:pt x="12745" y="11567"/>
                            <a:pt x="14604" y="10381"/>
                            <a:pt x="21379" y="3566"/>
                          </a:cubicBezTo>
                          <a:cubicBezTo>
                            <a:pt x="21513" y="3435"/>
                            <a:pt x="21596" y="2867"/>
                            <a:pt x="21565" y="2297"/>
                          </a:cubicBezTo>
                          <a:cubicBezTo>
                            <a:pt x="21545" y="1930"/>
                            <a:pt x="21481" y="1635"/>
                            <a:pt x="21397" y="1524"/>
                          </a:cubicBezTo>
                          <a:lnTo>
                            <a:pt x="20286" y="63"/>
                          </a:lnTo>
                          <a:cubicBezTo>
                            <a:pt x="20245" y="-3"/>
                            <a:pt x="20200" y="-18"/>
                            <a:pt x="20157" y="21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91439" tIns="91439" rIns="91439" bIns="91439" numCol="1" anchor="ctr">
                      <a:noAutofit/>
                    </a:bodyPr>
                    <a:lstStyle/>
                    <a:p>
                      <a:pPr algn="ctr" defTabSz="1828800">
                        <a:defRPr sz="36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defRPr>
                      </a:pPr>
                      <a:endParaRPr/>
                    </a:p>
                  </p:txBody>
                </p:sp>
                <p:sp>
                  <p:nvSpPr>
                    <p:cNvPr id="53" name="Freeform 16">
                      <a:extLst>
                        <a:ext uri="{FF2B5EF4-FFF2-40B4-BE49-F238E27FC236}">
                          <a16:creationId xmlns="" xmlns:a16="http://schemas.microsoft.com/office/drawing/2014/main" id="{C2749170-F7BE-EF0F-8475-49D72864EA6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949342" y="4264807"/>
                      <a:ext cx="1030304" cy="346072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522" h="21585" extrusionOk="0">
                          <a:moveTo>
                            <a:pt x="19079" y="2"/>
                          </a:moveTo>
                          <a:cubicBezTo>
                            <a:pt x="19035" y="-7"/>
                            <a:pt x="18988" y="12"/>
                            <a:pt x="18948" y="58"/>
                          </a:cubicBezTo>
                          <a:cubicBezTo>
                            <a:pt x="18229" y="851"/>
                            <a:pt x="11450" y="8333"/>
                            <a:pt x="10541" y="9508"/>
                          </a:cubicBezTo>
                          <a:cubicBezTo>
                            <a:pt x="9225" y="11215"/>
                            <a:pt x="4917" y="14545"/>
                            <a:pt x="231" y="18277"/>
                          </a:cubicBezTo>
                          <a:cubicBezTo>
                            <a:pt x="64" y="18412"/>
                            <a:pt x="-34" y="18924"/>
                            <a:pt x="11" y="19421"/>
                          </a:cubicBezTo>
                          <a:cubicBezTo>
                            <a:pt x="43" y="19771"/>
                            <a:pt x="139" y="20033"/>
                            <a:pt x="259" y="20096"/>
                          </a:cubicBezTo>
                          <a:lnTo>
                            <a:pt x="3164" y="21560"/>
                          </a:lnTo>
                          <a:cubicBezTo>
                            <a:pt x="3207" y="21593"/>
                            <a:pt x="3252" y="21593"/>
                            <a:pt x="3295" y="21560"/>
                          </a:cubicBezTo>
                          <a:cubicBezTo>
                            <a:pt x="6732" y="18883"/>
                            <a:pt x="12809" y="12782"/>
                            <a:pt x="14265" y="11150"/>
                          </a:cubicBezTo>
                          <a:cubicBezTo>
                            <a:pt x="16664" y="8454"/>
                            <a:pt x="18639" y="5954"/>
                            <a:pt x="21338" y="2288"/>
                          </a:cubicBezTo>
                          <a:cubicBezTo>
                            <a:pt x="21494" y="2077"/>
                            <a:pt x="21566" y="1525"/>
                            <a:pt x="21494" y="1055"/>
                          </a:cubicBezTo>
                          <a:cubicBezTo>
                            <a:pt x="21447" y="741"/>
                            <a:pt x="21347" y="530"/>
                            <a:pt x="21232" y="506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91439" tIns="91439" rIns="91439" bIns="91439" numCol="1" anchor="ctr">
                      <a:noAutofit/>
                    </a:bodyPr>
                    <a:lstStyle/>
                    <a:p>
                      <a:pPr algn="ctr" defTabSz="1828800">
                        <a:defRPr sz="36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defRPr>
                      </a:pPr>
                      <a:endParaRPr/>
                    </a:p>
                  </p:txBody>
                </p:sp>
                <p:sp>
                  <p:nvSpPr>
                    <p:cNvPr id="54" name="Freeform 17">
                      <a:extLst>
                        <a:ext uri="{FF2B5EF4-FFF2-40B4-BE49-F238E27FC236}">
                          <a16:creationId xmlns="" xmlns:a16="http://schemas.microsoft.com/office/drawing/2014/main" id="{28061F49-B5F5-3ABA-EC41-B4BF6EABBAF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3462692" y="3505063"/>
                      <a:ext cx="347099" cy="398887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441" h="21598" extrusionOk="0">
                          <a:moveTo>
                            <a:pt x="13067" y="0"/>
                          </a:moveTo>
                          <a:cubicBezTo>
                            <a:pt x="12586" y="-2"/>
                            <a:pt x="12180" y="323"/>
                            <a:pt x="12143" y="745"/>
                          </a:cubicBezTo>
                          <a:cubicBezTo>
                            <a:pt x="12124" y="1814"/>
                            <a:pt x="11930" y="2874"/>
                            <a:pt x="11570" y="3895"/>
                          </a:cubicBezTo>
                          <a:cubicBezTo>
                            <a:pt x="8798" y="10374"/>
                            <a:pt x="5897" y="14091"/>
                            <a:pt x="206" y="20278"/>
                          </a:cubicBezTo>
                          <a:cubicBezTo>
                            <a:pt x="-117" y="20625"/>
                            <a:pt x="-52" y="21136"/>
                            <a:pt x="345" y="21417"/>
                          </a:cubicBezTo>
                          <a:cubicBezTo>
                            <a:pt x="502" y="21533"/>
                            <a:pt x="705" y="21596"/>
                            <a:pt x="918" y="21598"/>
                          </a:cubicBezTo>
                          <a:lnTo>
                            <a:pt x="7302" y="21598"/>
                          </a:lnTo>
                          <a:cubicBezTo>
                            <a:pt x="7560" y="21597"/>
                            <a:pt x="7810" y="21500"/>
                            <a:pt x="7985" y="21331"/>
                          </a:cubicBezTo>
                          <a:cubicBezTo>
                            <a:pt x="12984" y="16472"/>
                            <a:pt x="19312" y="8892"/>
                            <a:pt x="20689" y="5215"/>
                          </a:cubicBezTo>
                          <a:cubicBezTo>
                            <a:pt x="21132" y="3802"/>
                            <a:pt x="21381" y="2347"/>
                            <a:pt x="21437" y="882"/>
                          </a:cubicBezTo>
                          <a:cubicBezTo>
                            <a:pt x="21483" y="437"/>
                            <a:pt x="21104" y="43"/>
                            <a:pt x="20596" y="3"/>
                          </a:cubicBezTo>
                          <a:cubicBezTo>
                            <a:pt x="20568" y="0"/>
                            <a:pt x="20541" y="0"/>
                            <a:pt x="20513" y="0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91439" tIns="91439" rIns="91439" bIns="91439" numCol="1" anchor="ctr">
                      <a:noAutofit/>
                    </a:bodyPr>
                    <a:lstStyle/>
                    <a:p>
                      <a:pPr algn="ctr" defTabSz="1828800">
                        <a:defRPr sz="36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defRPr>
                      </a:pPr>
                      <a:endParaRPr/>
                    </a:p>
                  </p:txBody>
                </p:sp>
                <p:sp>
                  <p:nvSpPr>
                    <p:cNvPr id="55" name="Freeform 18">
                      <a:extLst>
                        <a:ext uri="{FF2B5EF4-FFF2-40B4-BE49-F238E27FC236}">
                          <a16:creationId xmlns="" xmlns:a16="http://schemas.microsoft.com/office/drawing/2014/main" id="{9DA81302-3E1B-834D-3AB5-FD2C94A535F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34591" y="1826356"/>
                      <a:ext cx="929563" cy="160730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512" h="21447" extrusionOk="0">
                          <a:moveTo>
                            <a:pt x="273" y="5470"/>
                          </a:moveTo>
                          <a:cubicBezTo>
                            <a:pt x="3097" y="8364"/>
                            <a:pt x="13813" y="18043"/>
                            <a:pt x="20961" y="21436"/>
                          </a:cubicBezTo>
                          <a:cubicBezTo>
                            <a:pt x="21104" y="21526"/>
                            <a:pt x="21242" y="21097"/>
                            <a:pt x="21307" y="20358"/>
                          </a:cubicBezTo>
                          <a:cubicBezTo>
                            <a:pt x="21352" y="19860"/>
                            <a:pt x="21404" y="19261"/>
                            <a:pt x="21466" y="18682"/>
                          </a:cubicBezTo>
                          <a:cubicBezTo>
                            <a:pt x="21561" y="17726"/>
                            <a:pt x="21504" y="16507"/>
                            <a:pt x="21338" y="15958"/>
                          </a:cubicBezTo>
                          <a:cubicBezTo>
                            <a:pt x="21297" y="15824"/>
                            <a:pt x="21253" y="15740"/>
                            <a:pt x="21207" y="15708"/>
                          </a:cubicBezTo>
                          <a:cubicBezTo>
                            <a:pt x="12737" y="9601"/>
                            <a:pt x="4499" y="3734"/>
                            <a:pt x="643" y="22"/>
                          </a:cubicBezTo>
                          <a:cubicBezTo>
                            <a:pt x="530" y="-74"/>
                            <a:pt x="416" y="157"/>
                            <a:pt x="339" y="640"/>
                          </a:cubicBezTo>
                          <a:lnTo>
                            <a:pt x="89" y="2177"/>
                          </a:lnTo>
                          <a:cubicBezTo>
                            <a:pt x="-39" y="2993"/>
                            <a:pt x="-29" y="4255"/>
                            <a:pt x="113" y="4997"/>
                          </a:cubicBezTo>
                          <a:cubicBezTo>
                            <a:pt x="158" y="5233"/>
                            <a:pt x="213" y="5396"/>
                            <a:pt x="273" y="5470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91439" tIns="91439" rIns="91439" bIns="91439" numCol="1" anchor="ctr">
                      <a:noAutofit/>
                    </a:bodyPr>
                    <a:lstStyle/>
                    <a:p>
                      <a:pPr algn="ctr" defTabSz="1828800">
                        <a:defRPr sz="36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defRPr>
                      </a:pPr>
                      <a:endParaRPr/>
                    </a:p>
                  </p:txBody>
                </p:sp>
                <p:sp>
                  <p:nvSpPr>
                    <p:cNvPr id="56" name="Freeform 19">
                      <a:extLst>
                        <a:ext uri="{FF2B5EF4-FFF2-40B4-BE49-F238E27FC236}">
                          <a16:creationId xmlns="" xmlns:a16="http://schemas.microsoft.com/office/drawing/2014/main" id="{3FA8A206-34B9-B814-6B5B-AC3EA5F08D9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882277" y="1461118"/>
                      <a:ext cx="438599" cy="203772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574" h="21574" extrusionOk="0">
                          <a:moveTo>
                            <a:pt x="316" y="3105"/>
                          </a:moveTo>
                          <a:cubicBezTo>
                            <a:pt x="5804" y="11387"/>
                            <a:pt x="9380" y="14760"/>
                            <a:pt x="17237" y="21458"/>
                          </a:cubicBezTo>
                          <a:cubicBezTo>
                            <a:pt x="17344" y="21551"/>
                            <a:pt x="17460" y="21589"/>
                            <a:pt x="17575" y="21568"/>
                          </a:cubicBezTo>
                          <a:cubicBezTo>
                            <a:pt x="18039" y="21458"/>
                            <a:pt x="19466" y="21347"/>
                            <a:pt x="20856" y="21268"/>
                          </a:cubicBezTo>
                          <a:cubicBezTo>
                            <a:pt x="21263" y="21247"/>
                            <a:pt x="21584" y="20520"/>
                            <a:pt x="21574" y="19646"/>
                          </a:cubicBezTo>
                          <a:cubicBezTo>
                            <a:pt x="21568" y="19040"/>
                            <a:pt x="21400" y="18495"/>
                            <a:pt x="21143" y="18243"/>
                          </a:cubicBezTo>
                          <a:cubicBezTo>
                            <a:pt x="14927" y="12004"/>
                            <a:pt x="10380" y="7539"/>
                            <a:pt x="4105" y="192"/>
                          </a:cubicBezTo>
                          <a:cubicBezTo>
                            <a:pt x="3988" y="55"/>
                            <a:pt x="3855" y="-11"/>
                            <a:pt x="3722" y="2"/>
                          </a:cubicBezTo>
                          <a:lnTo>
                            <a:pt x="706" y="223"/>
                          </a:lnTo>
                          <a:cubicBezTo>
                            <a:pt x="300" y="260"/>
                            <a:pt x="-16" y="996"/>
                            <a:pt x="1" y="1870"/>
                          </a:cubicBezTo>
                          <a:cubicBezTo>
                            <a:pt x="11" y="2366"/>
                            <a:pt x="127" y="2822"/>
                            <a:pt x="316" y="3105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91439" tIns="91439" rIns="91439" bIns="91439" numCol="1" anchor="ctr">
                      <a:noAutofit/>
                    </a:bodyPr>
                    <a:lstStyle/>
                    <a:p>
                      <a:pPr algn="ctr" defTabSz="1828800">
                        <a:defRPr sz="36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defRPr>
                      </a:pPr>
                      <a:endParaRPr/>
                    </a:p>
                  </p:txBody>
                </p:sp>
                <p:sp>
                  <p:nvSpPr>
                    <p:cNvPr id="57" name="Freeform 20">
                      <a:extLst>
                        <a:ext uri="{FF2B5EF4-FFF2-40B4-BE49-F238E27FC236}">
                          <a16:creationId xmlns="" xmlns:a16="http://schemas.microsoft.com/office/drawing/2014/main" id="{1A594375-A018-1A5F-86CD-52D8ED7A7ED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810572" y="708930"/>
                      <a:ext cx="472313" cy="163822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451" h="21589" extrusionOk="0">
                          <a:moveTo>
                            <a:pt x="19150" y="26"/>
                          </a:moveTo>
                          <a:cubicBezTo>
                            <a:pt x="9946" y="5939"/>
                            <a:pt x="5946" y="9645"/>
                            <a:pt x="321" y="18317"/>
                          </a:cubicBezTo>
                          <a:cubicBezTo>
                            <a:pt x="28" y="18760"/>
                            <a:pt x="-85" y="19808"/>
                            <a:pt x="68" y="20658"/>
                          </a:cubicBezTo>
                          <a:cubicBezTo>
                            <a:pt x="172" y="21232"/>
                            <a:pt x="376" y="21591"/>
                            <a:pt x="600" y="21589"/>
                          </a:cubicBezTo>
                          <a:lnTo>
                            <a:pt x="3099" y="21589"/>
                          </a:lnTo>
                          <a:cubicBezTo>
                            <a:pt x="3229" y="21580"/>
                            <a:pt x="3355" y="21456"/>
                            <a:pt x="3459" y="21234"/>
                          </a:cubicBezTo>
                          <a:cubicBezTo>
                            <a:pt x="5375" y="17430"/>
                            <a:pt x="14531" y="8817"/>
                            <a:pt x="21005" y="3869"/>
                          </a:cubicBezTo>
                          <a:cubicBezTo>
                            <a:pt x="21324" y="3626"/>
                            <a:pt x="21515" y="2677"/>
                            <a:pt x="21431" y="1751"/>
                          </a:cubicBezTo>
                          <a:cubicBezTo>
                            <a:pt x="21365" y="1020"/>
                            <a:pt x="21143" y="497"/>
                            <a:pt x="20883" y="460"/>
                          </a:cubicBezTo>
                          <a:cubicBezTo>
                            <a:pt x="20373" y="401"/>
                            <a:pt x="19865" y="256"/>
                            <a:pt x="19361" y="26"/>
                          </a:cubicBezTo>
                          <a:cubicBezTo>
                            <a:pt x="19291" y="-9"/>
                            <a:pt x="19220" y="-9"/>
                            <a:pt x="19150" y="26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91439" tIns="91439" rIns="91439" bIns="91439" numCol="1" anchor="ctr">
                      <a:noAutofit/>
                    </a:bodyPr>
                    <a:lstStyle/>
                    <a:p>
                      <a:pPr algn="ctr" defTabSz="1828800">
                        <a:defRPr sz="36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defRPr>
                      </a:pPr>
                      <a:endParaRPr/>
                    </a:p>
                  </p:txBody>
                </p:sp>
                <p:sp>
                  <p:nvSpPr>
                    <p:cNvPr id="58" name="Freeform 21">
                      <a:extLst>
                        <a:ext uri="{FF2B5EF4-FFF2-40B4-BE49-F238E27FC236}">
                          <a16:creationId xmlns="" xmlns:a16="http://schemas.microsoft.com/office/drawing/2014/main" id="{D09F1993-532F-3557-2B5D-065EC6A0EBC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103417" y="508849"/>
                      <a:ext cx="778052" cy="110911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553" h="21502" extrusionOk="0">
                          <a:moveTo>
                            <a:pt x="20869" y="2"/>
                          </a:moveTo>
                          <a:cubicBezTo>
                            <a:pt x="13974" y="2449"/>
                            <a:pt x="7107" y="7882"/>
                            <a:pt x="307" y="16269"/>
                          </a:cubicBezTo>
                          <a:cubicBezTo>
                            <a:pt x="103" y="16538"/>
                            <a:pt x="-32" y="17917"/>
                            <a:pt x="7" y="19349"/>
                          </a:cubicBezTo>
                          <a:cubicBezTo>
                            <a:pt x="19" y="19808"/>
                            <a:pt x="48" y="20236"/>
                            <a:pt x="92" y="20589"/>
                          </a:cubicBezTo>
                          <a:cubicBezTo>
                            <a:pt x="171" y="21239"/>
                            <a:pt x="290" y="21575"/>
                            <a:pt x="411" y="21488"/>
                          </a:cubicBezTo>
                          <a:cubicBezTo>
                            <a:pt x="4873" y="18154"/>
                            <a:pt x="11871" y="12036"/>
                            <a:pt x="21205" y="6498"/>
                          </a:cubicBezTo>
                          <a:cubicBezTo>
                            <a:pt x="21413" y="6385"/>
                            <a:pt x="21568" y="5116"/>
                            <a:pt x="21552" y="3664"/>
                          </a:cubicBezTo>
                          <a:cubicBezTo>
                            <a:pt x="21544" y="2963"/>
                            <a:pt x="21497" y="2314"/>
                            <a:pt x="21420" y="1858"/>
                          </a:cubicBezTo>
                          <a:cubicBezTo>
                            <a:pt x="21344" y="1371"/>
                            <a:pt x="21262" y="926"/>
                            <a:pt x="21176" y="524"/>
                          </a:cubicBezTo>
                          <a:cubicBezTo>
                            <a:pt x="21083" y="156"/>
                            <a:pt x="20977" y="-25"/>
                            <a:pt x="20869" y="2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91439" tIns="91439" rIns="91439" bIns="91439" numCol="1" anchor="ctr">
                      <a:noAutofit/>
                    </a:bodyPr>
                    <a:lstStyle/>
                    <a:p>
                      <a:pPr algn="ctr" defTabSz="1828800">
                        <a:defRPr sz="36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defRPr>
                      </a:pPr>
                      <a:endParaRPr/>
                    </a:p>
                  </p:txBody>
                </p:sp>
                <p:sp>
                  <p:nvSpPr>
                    <p:cNvPr id="59" name="Freeform 22">
                      <a:extLst>
                        <a:ext uri="{FF2B5EF4-FFF2-40B4-BE49-F238E27FC236}">
                          <a16:creationId xmlns="" xmlns:a16="http://schemas.microsoft.com/office/drawing/2014/main" id="{49983A12-A1B0-022E-B92D-1C7EB88BC8D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485017" y="391575"/>
                      <a:ext cx="740660" cy="88021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543" h="21489" extrusionOk="0">
                          <a:moveTo>
                            <a:pt x="20902" y="8"/>
                          </a:moveTo>
                          <a:cubicBezTo>
                            <a:pt x="15834" y="3951"/>
                            <a:pt x="8316" y="8625"/>
                            <a:pt x="377" y="14358"/>
                          </a:cubicBezTo>
                          <a:cubicBezTo>
                            <a:pt x="139" y="14629"/>
                            <a:pt x="-28" y="16469"/>
                            <a:pt x="4" y="18467"/>
                          </a:cubicBezTo>
                          <a:cubicBezTo>
                            <a:pt x="19" y="19413"/>
                            <a:pt x="79" y="20271"/>
                            <a:pt x="168" y="20858"/>
                          </a:cubicBezTo>
                          <a:cubicBezTo>
                            <a:pt x="250" y="21324"/>
                            <a:pt x="348" y="21543"/>
                            <a:pt x="447" y="21478"/>
                          </a:cubicBezTo>
                          <a:cubicBezTo>
                            <a:pt x="9948" y="14541"/>
                            <a:pt x="17191" y="11766"/>
                            <a:pt x="21167" y="8735"/>
                          </a:cubicBezTo>
                          <a:cubicBezTo>
                            <a:pt x="21405" y="8463"/>
                            <a:pt x="21572" y="6623"/>
                            <a:pt x="21539" y="4625"/>
                          </a:cubicBezTo>
                          <a:cubicBezTo>
                            <a:pt x="21527" y="3865"/>
                            <a:pt x="21487" y="3156"/>
                            <a:pt x="21424" y="2601"/>
                          </a:cubicBezTo>
                          <a:lnTo>
                            <a:pt x="21224" y="957"/>
                          </a:lnTo>
                          <a:cubicBezTo>
                            <a:pt x="21136" y="286"/>
                            <a:pt x="21020" y="-57"/>
                            <a:pt x="20902" y="8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91439" tIns="91439" rIns="91439" bIns="91439" numCol="1" anchor="ctr">
                      <a:noAutofit/>
                    </a:bodyPr>
                    <a:lstStyle/>
                    <a:p>
                      <a:pPr algn="ctr" defTabSz="1828800">
                        <a:defRPr sz="36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defRPr>
                      </a:pPr>
                      <a:endParaRPr/>
                    </a:p>
                  </p:txBody>
                </p:sp>
                <p:sp>
                  <p:nvSpPr>
                    <p:cNvPr id="60" name="Freeform 23">
                      <a:extLst>
                        <a:ext uri="{FF2B5EF4-FFF2-40B4-BE49-F238E27FC236}">
                          <a16:creationId xmlns="" xmlns:a16="http://schemas.microsoft.com/office/drawing/2014/main" id="{01B08D5B-1011-10D9-D62D-7119C85D5FD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957953" y="254530"/>
                      <a:ext cx="657652" cy="99900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541" h="21475" extrusionOk="0">
                          <a:moveTo>
                            <a:pt x="20763" y="16"/>
                          </a:moveTo>
                          <a:cubicBezTo>
                            <a:pt x="18803" y="1463"/>
                            <a:pt x="5576" y="11270"/>
                            <a:pt x="442" y="14646"/>
                          </a:cubicBezTo>
                          <a:cubicBezTo>
                            <a:pt x="173" y="14817"/>
                            <a:pt x="-24" y="16389"/>
                            <a:pt x="2" y="18156"/>
                          </a:cubicBezTo>
                          <a:cubicBezTo>
                            <a:pt x="19" y="19258"/>
                            <a:pt x="120" y="20228"/>
                            <a:pt x="271" y="20722"/>
                          </a:cubicBezTo>
                          <a:lnTo>
                            <a:pt x="393" y="21140"/>
                          </a:lnTo>
                          <a:cubicBezTo>
                            <a:pt x="472" y="21405"/>
                            <a:pt x="560" y="21517"/>
                            <a:pt x="648" y="21461"/>
                          </a:cubicBezTo>
                          <a:cubicBezTo>
                            <a:pt x="2054" y="20754"/>
                            <a:pt x="14326" y="14421"/>
                            <a:pt x="21125" y="7926"/>
                          </a:cubicBezTo>
                          <a:cubicBezTo>
                            <a:pt x="21393" y="7655"/>
                            <a:pt x="21576" y="6014"/>
                            <a:pt x="21535" y="4258"/>
                          </a:cubicBezTo>
                          <a:cubicBezTo>
                            <a:pt x="21519" y="3560"/>
                            <a:pt x="21468" y="2917"/>
                            <a:pt x="21390" y="2428"/>
                          </a:cubicBezTo>
                          <a:lnTo>
                            <a:pt x="21164" y="981"/>
                          </a:lnTo>
                          <a:cubicBezTo>
                            <a:pt x="21060" y="272"/>
                            <a:pt x="20912" y="-83"/>
                            <a:pt x="20763" y="16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91439" tIns="91439" rIns="91439" bIns="91439" numCol="1" anchor="ctr">
                      <a:noAutofit/>
                    </a:bodyPr>
                    <a:lstStyle/>
                    <a:p>
                      <a:pPr algn="ctr" defTabSz="1828800">
                        <a:defRPr sz="36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defRPr>
                      </a:pPr>
                      <a:endParaRPr/>
                    </a:p>
                  </p:txBody>
                </p:sp>
                <p:sp>
                  <p:nvSpPr>
                    <p:cNvPr id="61" name="Freeform 24">
                      <a:extLst>
                        <a:ext uri="{FF2B5EF4-FFF2-40B4-BE49-F238E27FC236}">
                          <a16:creationId xmlns="" xmlns:a16="http://schemas.microsoft.com/office/drawing/2014/main" id="{493616FB-1522-975A-6089-1C17924B1C5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082237" y="-1"/>
                      <a:ext cx="476584" cy="239602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488" h="21483" extrusionOk="0">
                          <a:moveTo>
                            <a:pt x="15680" y="675"/>
                          </a:moveTo>
                          <a:cubicBezTo>
                            <a:pt x="15313" y="794"/>
                            <a:pt x="15064" y="1484"/>
                            <a:pt x="15124" y="2215"/>
                          </a:cubicBezTo>
                          <a:cubicBezTo>
                            <a:pt x="15151" y="2544"/>
                            <a:pt x="15238" y="2841"/>
                            <a:pt x="15370" y="3048"/>
                          </a:cubicBezTo>
                          <a:cubicBezTo>
                            <a:pt x="16557" y="4926"/>
                            <a:pt x="17447" y="6830"/>
                            <a:pt x="17009" y="8748"/>
                          </a:cubicBezTo>
                          <a:cubicBezTo>
                            <a:pt x="15734" y="12516"/>
                            <a:pt x="8350" y="15158"/>
                            <a:pt x="561" y="17800"/>
                          </a:cubicBezTo>
                          <a:cubicBezTo>
                            <a:pt x="194" y="17924"/>
                            <a:pt x="-53" y="18616"/>
                            <a:pt x="10" y="19346"/>
                          </a:cubicBezTo>
                          <a:cubicBezTo>
                            <a:pt x="31" y="19594"/>
                            <a:pt x="87" y="19824"/>
                            <a:pt x="170" y="20012"/>
                          </a:cubicBezTo>
                          <a:lnTo>
                            <a:pt x="629" y="21031"/>
                          </a:lnTo>
                          <a:cubicBezTo>
                            <a:pt x="786" y="21383"/>
                            <a:pt x="1023" y="21546"/>
                            <a:pt x="1256" y="21461"/>
                          </a:cubicBezTo>
                          <a:cubicBezTo>
                            <a:pt x="18715" y="15225"/>
                            <a:pt x="21304" y="15332"/>
                            <a:pt x="21486" y="8131"/>
                          </a:cubicBezTo>
                          <a:cubicBezTo>
                            <a:pt x="21547" y="5636"/>
                            <a:pt x="19962" y="3236"/>
                            <a:pt x="18566" y="406"/>
                          </a:cubicBezTo>
                          <a:cubicBezTo>
                            <a:pt x="18413" y="91"/>
                            <a:pt x="18191" y="-54"/>
                            <a:pt x="17973" y="1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91439" tIns="91439" rIns="91439" bIns="91439" numCol="1" anchor="ctr">
                      <a:noAutofit/>
                    </a:bodyPr>
                    <a:lstStyle/>
                    <a:p>
                      <a:pPr algn="ctr" defTabSz="1828800">
                        <a:defRPr sz="36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defRPr>
                      </a:pPr>
                      <a:endParaRPr/>
                    </a:p>
                  </p:txBody>
                </p:sp>
                <p:sp>
                  <p:nvSpPr>
                    <p:cNvPr id="62" name="Freeform 25">
                      <a:extLst>
                        <a:ext uri="{FF2B5EF4-FFF2-40B4-BE49-F238E27FC236}">
                          <a16:creationId xmlns="" xmlns:a16="http://schemas.microsoft.com/office/drawing/2014/main" id="{2F559F12-99FF-DB0C-4387-468ADD87825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529490" y="1042793"/>
                      <a:ext cx="135965" cy="220620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0534" h="21575" extrusionOk="0">
                          <a:moveTo>
                            <a:pt x="11828" y="147"/>
                          </a:moveTo>
                          <a:lnTo>
                            <a:pt x="5661" y="1"/>
                          </a:lnTo>
                          <a:cubicBezTo>
                            <a:pt x="4918" y="-18"/>
                            <a:pt x="4209" y="201"/>
                            <a:pt x="3764" y="586"/>
                          </a:cubicBezTo>
                          <a:cubicBezTo>
                            <a:pt x="-98" y="4448"/>
                            <a:pt x="-1047" y="9236"/>
                            <a:pt x="1189" y="13603"/>
                          </a:cubicBezTo>
                          <a:cubicBezTo>
                            <a:pt x="2852" y="16218"/>
                            <a:pt x="5047" y="18678"/>
                            <a:pt x="7717" y="20916"/>
                          </a:cubicBezTo>
                          <a:cubicBezTo>
                            <a:pt x="8142" y="21334"/>
                            <a:pt x="8864" y="21582"/>
                            <a:pt x="9637" y="21575"/>
                          </a:cubicBezTo>
                          <a:lnTo>
                            <a:pt x="18310" y="21428"/>
                          </a:lnTo>
                          <a:cubicBezTo>
                            <a:pt x="19557" y="21415"/>
                            <a:pt x="20553" y="20750"/>
                            <a:pt x="20533" y="19943"/>
                          </a:cubicBezTo>
                          <a:cubicBezTo>
                            <a:pt x="20526" y="19694"/>
                            <a:pt x="20422" y="19450"/>
                            <a:pt x="20230" y="19234"/>
                          </a:cubicBezTo>
                          <a:cubicBezTo>
                            <a:pt x="17271" y="15914"/>
                            <a:pt x="13635" y="15549"/>
                            <a:pt x="12822" y="10751"/>
                          </a:cubicBezTo>
                          <a:cubicBezTo>
                            <a:pt x="12885" y="7710"/>
                            <a:pt x="13278" y="4674"/>
                            <a:pt x="13996" y="1668"/>
                          </a:cubicBezTo>
                          <a:cubicBezTo>
                            <a:pt x="14048" y="861"/>
                            <a:pt x="13077" y="180"/>
                            <a:pt x="11832" y="147"/>
                          </a:cubicBezTo>
                          <a:cubicBezTo>
                            <a:pt x="11830" y="147"/>
                            <a:pt x="11830" y="147"/>
                            <a:pt x="11828" y="14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91439" tIns="91439" rIns="91439" bIns="91439" numCol="1" anchor="ctr">
                      <a:noAutofit/>
                    </a:bodyPr>
                    <a:lstStyle/>
                    <a:p>
                      <a:pPr algn="ctr" defTabSz="1828800">
                        <a:defRPr sz="36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defRPr>
                      </a:pPr>
                      <a:endParaRPr/>
                    </a:p>
                  </p:txBody>
                </p:sp>
                <p:sp>
                  <p:nvSpPr>
                    <p:cNvPr id="63" name="Freeform 26">
                      <a:extLst>
                        <a:ext uri="{FF2B5EF4-FFF2-40B4-BE49-F238E27FC236}">
                          <a16:creationId xmlns="" xmlns:a16="http://schemas.microsoft.com/office/drawing/2014/main" id="{DF2672C2-7BA2-6BF6-3C6D-E3D68243707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840621" y="2062802"/>
                      <a:ext cx="1090959" cy="136069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473" h="21101" extrusionOk="0">
                          <a:moveTo>
                            <a:pt x="827" y="4"/>
                          </a:moveTo>
                          <a:cubicBezTo>
                            <a:pt x="737" y="-38"/>
                            <a:pt x="649" y="254"/>
                            <a:pt x="589" y="792"/>
                          </a:cubicBezTo>
                          <a:cubicBezTo>
                            <a:pt x="-97" y="6776"/>
                            <a:pt x="883" y="-437"/>
                            <a:pt x="0" y="6567"/>
                          </a:cubicBezTo>
                          <a:cubicBezTo>
                            <a:pt x="1493" y="7611"/>
                            <a:pt x="14425" y="15242"/>
                            <a:pt x="20948" y="21087"/>
                          </a:cubicBezTo>
                          <a:cubicBezTo>
                            <a:pt x="21036" y="21163"/>
                            <a:pt x="21124" y="20924"/>
                            <a:pt x="21187" y="20437"/>
                          </a:cubicBezTo>
                          <a:lnTo>
                            <a:pt x="21390" y="18814"/>
                          </a:lnTo>
                          <a:cubicBezTo>
                            <a:pt x="21503" y="17895"/>
                            <a:pt x="21500" y="16427"/>
                            <a:pt x="21384" y="15534"/>
                          </a:cubicBezTo>
                          <a:cubicBezTo>
                            <a:pt x="21337" y="15179"/>
                            <a:pt x="21277" y="14954"/>
                            <a:pt x="21213" y="14894"/>
                          </a:cubicBezTo>
                          <a:cubicBezTo>
                            <a:pt x="13065" y="7356"/>
                            <a:pt x="2255" y="862"/>
                            <a:pt x="827" y="4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91439" tIns="91439" rIns="91439" bIns="91439" numCol="1" anchor="ctr">
                      <a:noAutofit/>
                    </a:bodyPr>
                    <a:lstStyle/>
                    <a:p>
                      <a:pPr algn="ctr" defTabSz="1828800">
                        <a:defRPr sz="36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defRPr>
                      </a:pPr>
                      <a:endParaRPr/>
                    </a:p>
                  </p:txBody>
                </p:sp>
                <p:sp>
                  <p:nvSpPr>
                    <p:cNvPr id="64" name="Freeform 27">
                      <a:extLst>
                        <a:ext uri="{FF2B5EF4-FFF2-40B4-BE49-F238E27FC236}">
                          <a16:creationId xmlns="" xmlns:a16="http://schemas.microsoft.com/office/drawing/2014/main" id="{EDF64D24-CA80-2D20-7AD2-65546135C74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964999" y="2276576"/>
                      <a:ext cx="962281" cy="252784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266" h="21538" extrusionOk="0">
                          <a:moveTo>
                            <a:pt x="969" y="11"/>
                          </a:moveTo>
                          <a:cubicBezTo>
                            <a:pt x="853" y="-48"/>
                            <a:pt x="737" y="137"/>
                            <a:pt x="665" y="495"/>
                          </a:cubicBezTo>
                          <a:cubicBezTo>
                            <a:pt x="-300" y="5248"/>
                            <a:pt x="70" y="4420"/>
                            <a:pt x="70" y="4420"/>
                          </a:cubicBezTo>
                          <a:cubicBezTo>
                            <a:pt x="5719" y="7223"/>
                            <a:pt x="17704" y="19419"/>
                            <a:pt x="19631" y="21496"/>
                          </a:cubicBezTo>
                          <a:cubicBezTo>
                            <a:pt x="19687" y="21552"/>
                            <a:pt x="19743" y="21552"/>
                            <a:pt x="19799" y="21496"/>
                          </a:cubicBezTo>
                          <a:lnTo>
                            <a:pt x="21012" y="20311"/>
                          </a:lnTo>
                          <a:cubicBezTo>
                            <a:pt x="21191" y="20149"/>
                            <a:pt x="21300" y="19462"/>
                            <a:pt x="21257" y="18778"/>
                          </a:cubicBezTo>
                          <a:cubicBezTo>
                            <a:pt x="21231" y="18336"/>
                            <a:pt x="21145" y="17983"/>
                            <a:pt x="21032" y="17851"/>
                          </a:cubicBezTo>
                          <a:cubicBezTo>
                            <a:pt x="16068" y="11938"/>
                            <a:pt x="4909" y="2139"/>
                            <a:pt x="969" y="11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91439" tIns="91439" rIns="91439" bIns="91439" numCol="1" anchor="ctr">
                      <a:noAutofit/>
                    </a:bodyPr>
                    <a:lstStyle/>
                    <a:p>
                      <a:pPr algn="ctr" defTabSz="1828800">
                        <a:defRPr sz="36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defRPr>
                      </a:pPr>
                      <a:endParaRPr/>
                    </a:p>
                  </p:txBody>
                </p:sp>
                <p:sp>
                  <p:nvSpPr>
                    <p:cNvPr id="65" name="Freeform 28">
                      <a:extLst>
                        <a:ext uri="{FF2B5EF4-FFF2-40B4-BE49-F238E27FC236}">
                          <a16:creationId xmlns="" xmlns:a16="http://schemas.microsoft.com/office/drawing/2014/main" id="{62AE9212-467C-A9C9-7829-6A5E51B9C35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3446887" y="2800770"/>
                      <a:ext cx="358507" cy="355364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591" h="21599" extrusionOk="0">
                          <a:moveTo>
                            <a:pt x="4495" y="0"/>
                          </a:moveTo>
                          <a:lnTo>
                            <a:pt x="892" y="0"/>
                          </a:lnTo>
                          <a:cubicBezTo>
                            <a:pt x="396" y="5"/>
                            <a:pt x="-9" y="416"/>
                            <a:pt x="0" y="918"/>
                          </a:cubicBezTo>
                          <a:cubicBezTo>
                            <a:pt x="0" y="1181"/>
                            <a:pt x="117" y="1429"/>
                            <a:pt x="315" y="1600"/>
                          </a:cubicBezTo>
                          <a:cubicBezTo>
                            <a:pt x="7665" y="8018"/>
                            <a:pt x="12268" y="17690"/>
                            <a:pt x="13682" y="21054"/>
                          </a:cubicBezTo>
                          <a:cubicBezTo>
                            <a:pt x="13827" y="21386"/>
                            <a:pt x="14151" y="21600"/>
                            <a:pt x="14511" y="21599"/>
                          </a:cubicBezTo>
                          <a:lnTo>
                            <a:pt x="20690" y="21599"/>
                          </a:lnTo>
                          <a:cubicBezTo>
                            <a:pt x="21186" y="21597"/>
                            <a:pt x="21591" y="21189"/>
                            <a:pt x="21591" y="20687"/>
                          </a:cubicBezTo>
                          <a:cubicBezTo>
                            <a:pt x="21591" y="20576"/>
                            <a:pt x="21564" y="20466"/>
                            <a:pt x="21528" y="20363"/>
                          </a:cubicBezTo>
                          <a:cubicBezTo>
                            <a:pt x="19276" y="14181"/>
                            <a:pt x="11304" y="3582"/>
                            <a:pt x="4891" y="100"/>
                          </a:cubicBezTo>
                          <a:cubicBezTo>
                            <a:pt x="4765" y="36"/>
                            <a:pt x="4630" y="2"/>
                            <a:pt x="4495" y="0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91439" tIns="91439" rIns="91439" bIns="91439" numCol="1" anchor="ctr">
                      <a:noAutofit/>
                    </a:bodyPr>
                    <a:lstStyle/>
                    <a:p>
                      <a:pPr algn="ctr" defTabSz="1828800">
                        <a:defRPr sz="36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defRPr>
                      </a:pPr>
                      <a:endParaRPr/>
                    </a:p>
                  </p:txBody>
                </p:sp>
                <p:sp>
                  <p:nvSpPr>
                    <p:cNvPr id="66" name="Freeform 29">
                      <a:extLst>
                        <a:ext uri="{FF2B5EF4-FFF2-40B4-BE49-F238E27FC236}">
                          <a16:creationId xmlns="" xmlns:a16="http://schemas.microsoft.com/office/drawing/2014/main" id="{92891385-97EB-0923-F53D-16C74876EC6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783290" y="5416575"/>
                      <a:ext cx="1375991" cy="387053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565" h="21576" extrusionOk="0">
                          <a:moveTo>
                            <a:pt x="20622" y="78"/>
                          </a:moveTo>
                          <a:cubicBezTo>
                            <a:pt x="20575" y="1"/>
                            <a:pt x="20523" y="-20"/>
                            <a:pt x="20472" y="20"/>
                          </a:cubicBezTo>
                          <a:cubicBezTo>
                            <a:pt x="13562" y="5606"/>
                            <a:pt x="12069" y="7282"/>
                            <a:pt x="9661" y="9374"/>
                          </a:cubicBezTo>
                          <a:cubicBezTo>
                            <a:pt x="6952" y="11734"/>
                            <a:pt x="5595" y="14127"/>
                            <a:pt x="220" y="19062"/>
                          </a:cubicBezTo>
                          <a:cubicBezTo>
                            <a:pt x="90" y="19092"/>
                            <a:pt x="-8" y="19490"/>
                            <a:pt x="0" y="19950"/>
                          </a:cubicBezTo>
                          <a:cubicBezTo>
                            <a:pt x="9" y="20410"/>
                            <a:pt x="121" y="20760"/>
                            <a:pt x="250" y="20730"/>
                          </a:cubicBezTo>
                          <a:lnTo>
                            <a:pt x="2261" y="21563"/>
                          </a:lnTo>
                          <a:cubicBezTo>
                            <a:pt x="2290" y="21580"/>
                            <a:pt x="2319" y="21580"/>
                            <a:pt x="2348" y="21563"/>
                          </a:cubicBezTo>
                          <a:cubicBezTo>
                            <a:pt x="4589" y="19571"/>
                            <a:pt x="5100" y="17470"/>
                            <a:pt x="15088" y="9416"/>
                          </a:cubicBezTo>
                          <a:cubicBezTo>
                            <a:pt x="15904" y="8757"/>
                            <a:pt x="19724" y="4630"/>
                            <a:pt x="21396" y="2980"/>
                          </a:cubicBezTo>
                          <a:cubicBezTo>
                            <a:pt x="21520" y="2852"/>
                            <a:pt x="21592" y="2390"/>
                            <a:pt x="21556" y="1948"/>
                          </a:cubicBezTo>
                          <a:cubicBezTo>
                            <a:pt x="21537" y="1714"/>
                            <a:pt x="21491" y="1522"/>
                            <a:pt x="21429" y="1421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91439" tIns="91439" rIns="91439" bIns="91439" numCol="1" anchor="ctr">
                      <a:noAutofit/>
                    </a:bodyPr>
                    <a:lstStyle/>
                    <a:p>
                      <a:pPr algn="ctr" defTabSz="1828800">
                        <a:defRPr sz="36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defRPr>
                      </a:pPr>
                      <a:endParaRPr/>
                    </a:p>
                  </p:txBody>
                </p:sp>
              </p:grpSp>
            </p:grpSp>
            <p:grpSp>
              <p:nvGrpSpPr>
                <p:cNvPr id="21" name="Group">
                  <a:extLst>
                    <a:ext uri="{FF2B5EF4-FFF2-40B4-BE49-F238E27FC236}">
                      <a16:creationId xmlns="" xmlns:a16="http://schemas.microsoft.com/office/drawing/2014/main" id="{1B7F5050-9275-6130-1746-6678B61AE40D}"/>
                    </a:ext>
                  </a:extLst>
                </p:cNvPr>
                <p:cNvGrpSpPr/>
                <p:nvPr/>
              </p:nvGrpSpPr>
              <p:grpSpPr>
                <a:xfrm>
                  <a:off x="6835147" y="3902416"/>
                  <a:ext cx="4757874" cy="3311064"/>
                  <a:chOff x="0" y="-2"/>
                  <a:chExt cx="4757872" cy="3311062"/>
                </a:xfrm>
              </p:grpSpPr>
              <p:pic>
                <p:nvPicPr>
                  <p:cNvPr id="42" name="TinyPPT_8.png" descr="TinyPPT_8.png">
                    <a:extLst>
                      <a:ext uri="{FF2B5EF4-FFF2-40B4-BE49-F238E27FC236}">
                        <a16:creationId xmlns="" xmlns:a16="http://schemas.microsoft.com/office/drawing/2014/main" id="{BF9B0723-F51D-D1E2-F552-54D61A2134E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>
                    <a:alphaModFix amt="85611"/>
                  </a:blip>
                  <a:stretch>
                    <a:fillRect/>
                  </a:stretch>
                </p:blipFill>
                <p:spPr>
                  <a:xfrm>
                    <a:off x="489780" y="2974113"/>
                    <a:ext cx="4268093" cy="336948"/>
                  </a:xfrm>
                  <a:prstGeom prst="rect">
                    <a:avLst/>
                  </a:prstGeom>
                  <a:ln w="12700" cap="flat">
                    <a:noFill/>
                    <a:miter lim="400000"/>
                  </a:ln>
                  <a:effectLst/>
                </p:spPr>
              </p:pic>
              <p:sp>
                <p:nvSpPr>
                  <p:cNvPr id="43" name="Teardrop 3">
                    <a:extLst>
                      <a:ext uri="{FF2B5EF4-FFF2-40B4-BE49-F238E27FC236}">
                        <a16:creationId xmlns="" xmlns:a16="http://schemas.microsoft.com/office/drawing/2014/main" id="{7D3C9E12-B0CA-9A8B-A7C6-C915E4C3310B}"/>
                      </a:ext>
                    </a:extLst>
                  </p:cNvPr>
                  <p:cNvSpPr/>
                  <p:nvPr/>
                </p:nvSpPr>
                <p:spPr>
                  <a:xfrm rot="10800000" flipH="1">
                    <a:off x="0" y="-3"/>
                    <a:ext cx="3138984" cy="3138989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0" y="10800"/>
                        </a:moveTo>
                        <a:cubicBezTo>
                          <a:pt x="0" y="4835"/>
                          <a:pt x="4835" y="0"/>
                          <a:pt x="10800" y="0"/>
                        </a:cubicBezTo>
                        <a:cubicBezTo>
                          <a:pt x="14400" y="0"/>
                          <a:pt x="18000" y="0"/>
                          <a:pt x="21600" y="0"/>
                        </a:cubicBezTo>
                        <a:cubicBezTo>
                          <a:pt x="21600" y="3600"/>
                          <a:pt x="21600" y="7200"/>
                          <a:pt x="21600" y="10800"/>
                        </a:cubicBezTo>
                        <a:cubicBezTo>
                          <a:pt x="21600" y="16765"/>
                          <a:pt x="16765" y="21600"/>
                          <a:pt x="10800" y="21600"/>
                        </a:cubicBezTo>
                        <a:cubicBezTo>
                          <a:pt x="4835" y="21600"/>
                          <a:pt x="0" y="16765"/>
                          <a:pt x="0" y="1080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000C6"/>
                      </a:gs>
                      <a:gs pos="46532">
                        <a:srgbClr val="B800C4"/>
                      </a:gs>
                      <a:gs pos="100000">
                        <a:srgbClr val="8000C2"/>
                      </a:gs>
                    </a:gsLst>
                    <a:lin ang="17796602" scaled="0"/>
                  </a:gra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91437" tIns="91437" rIns="91437" bIns="91437" numCol="1" anchor="ctr">
                    <a:noAutofit/>
                  </a:bodyPr>
                  <a:lstStyle/>
                  <a:p>
                    <a:pPr algn="ctr" defTabSz="1828800">
                      <a:defRPr sz="3600">
                        <a:solidFill>
                          <a:srgbClr val="FFFFFF"/>
                        </a:solidFill>
                        <a:latin typeface="Avenir Next Regular"/>
                        <a:ea typeface="Avenir Next Regular"/>
                        <a:cs typeface="Avenir Next Regular"/>
                        <a:sym typeface="Avenir Next Regular"/>
                      </a:defRPr>
                    </a:pPr>
                    <a:endParaRPr/>
                  </a:p>
                </p:txBody>
              </p:sp>
              <p:sp>
                <p:nvSpPr>
                  <p:cNvPr id="44" name="Oval 9">
                    <a:extLst>
                      <a:ext uri="{FF2B5EF4-FFF2-40B4-BE49-F238E27FC236}">
                        <a16:creationId xmlns="" xmlns:a16="http://schemas.microsoft.com/office/drawing/2014/main" id="{9329A61C-D058-DCDB-51DD-F072E429C730}"/>
                      </a:ext>
                    </a:extLst>
                  </p:cNvPr>
                  <p:cNvSpPr/>
                  <p:nvPr/>
                </p:nvSpPr>
                <p:spPr>
                  <a:xfrm>
                    <a:off x="469194" y="391052"/>
                    <a:ext cx="2188697" cy="2188697"/>
                  </a:xfrm>
                  <a:prstGeom prst="ellipse">
                    <a:avLst/>
                  </a:prstGeom>
                  <a:gradFill flip="none" rotWithShape="1">
                    <a:gsLst>
                      <a:gs pos="31253">
                        <a:srgbClr val="FFFFFF"/>
                      </a:gs>
                      <a:gs pos="71612">
                        <a:srgbClr val="E6EAEB"/>
                      </a:gs>
                      <a:gs pos="99960">
                        <a:srgbClr val="CDD5D8"/>
                      </a:gs>
                    </a:gsLst>
                    <a:lin ang="2700000" scaled="0"/>
                  </a:gradFill>
                  <a:ln w="12700" cap="flat">
                    <a:noFill/>
                    <a:miter lim="400000"/>
                  </a:ln>
                  <a:effectLst>
                    <a:outerShdw blurRad="304800" dist="177800" dir="2315233" rotWithShape="0">
                      <a:srgbClr val="000000">
                        <a:alpha val="38297"/>
                      </a:srgbClr>
                    </a:outerShdw>
                  </a:effectLst>
                </p:spPr>
                <p:txBody>
                  <a:bodyPr wrap="square" lIns="91437" tIns="91437" rIns="91437" bIns="91437" numCol="1" anchor="ctr">
                    <a:noAutofit/>
                  </a:bodyPr>
                  <a:lstStyle/>
                  <a:p>
                    <a:pPr algn="ctr" defTabSz="1828800">
                      <a:defRPr sz="3600">
                        <a:solidFill>
                          <a:srgbClr val="FFFFFF"/>
                        </a:solidFill>
                        <a:latin typeface="Avenir Next Regular"/>
                        <a:ea typeface="Avenir Next Regular"/>
                        <a:cs typeface="Avenir Next Regular"/>
                        <a:sym typeface="Avenir Next Regular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22" name="Group">
                  <a:extLst>
                    <a:ext uri="{FF2B5EF4-FFF2-40B4-BE49-F238E27FC236}">
                      <a16:creationId xmlns="" xmlns:a16="http://schemas.microsoft.com/office/drawing/2014/main" id="{C0B2F7F2-E148-EB9D-CC2F-828EE06D254D}"/>
                    </a:ext>
                  </a:extLst>
                </p:cNvPr>
                <p:cNvGrpSpPr/>
                <p:nvPr/>
              </p:nvGrpSpPr>
              <p:grpSpPr>
                <a:xfrm>
                  <a:off x="12948550" y="3671976"/>
                  <a:ext cx="3006819" cy="2116179"/>
                  <a:chOff x="-2" y="-2"/>
                  <a:chExt cx="3006818" cy="2116178"/>
                </a:xfrm>
              </p:grpSpPr>
              <p:pic>
                <p:nvPicPr>
                  <p:cNvPr id="39" name="TinyPPT_8.png" descr="TinyPPT_8.png">
                    <a:extLst>
                      <a:ext uri="{FF2B5EF4-FFF2-40B4-BE49-F238E27FC236}">
                        <a16:creationId xmlns="" xmlns:a16="http://schemas.microsoft.com/office/drawing/2014/main" id="{6BC01626-8B6B-0CD8-5F24-5EC513F9260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>
                    <a:alphaModFix amt="85611"/>
                  </a:blip>
                  <a:stretch>
                    <a:fillRect/>
                  </a:stretch>
                </p:blipFill>
                <p:spPr>
                  <a:xfrm>
                    <a:off x="167950" y="1864257"/>
                    <a:ext cx="2838866" cy="251919"/>
                  </a:xfrm>
                  <a:prstGeom prst="rect">
                    <a:avLst/>
                  </a:prstGeom>
                  <a:ln w="12700" cap="flat">
                    <a:noFill/>
                    <a:miter lim="400000"/>
                  </a:ln>
                  <a:effectLst/>
                </p:spPr>
              </p:pic>
              <p:sp>
                <p:nvSpPr>
                  <p:cNvPr id="40" name="Teardrop 17">
                    <a:extLst>
                      <a:ext uri="{FF2B5EF4-FFF2-40B4-BE49-F238E27FC236}">
                        <a16:creationId xmlns="" xmlns:a16="http://schemas.microsoft.com/office/drawing/2014/main" id="{7FFD29A4-7C4D-BA6E-6A2A-964400F48660}"/>
                      </a:ext>
                    </a:extLst>
                  </p:cNvPr>
                  <p:cNvSpPr/>
                  <p:nvPr/>
                </p:nvSpPr>
                <p:spPr>
                  <a:xfrm rot="10800000" flipH="1">
                    <a:off x="-3" y="-2"/>
                    <a:ext cx="1987643" cy="1987640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0" y="10800"/>
                        </a:moveTo>
                        <a:cubicBezTo>
                          <a:pt x="0" y="4835"/>
                          <a:pt x="4835" y="0"/>
                          <a:pt x="10800" y="0"/>
                        </a:cubicBezTo>
                        <a:cubicBezTo>
                          <a:pt x="14400" y="0"/>
                          <a:pt x="18000" y="0"/>
                          <a:pt x="21600" y="0"/>
                        </a:cubicBezTo>
                        <a:cubicBezTo>
                          <a:pt x="21600" y="3600"/>
                          <a:pt x="21600" y="7200"/>
                          <a:pt x="21600" y="10800"/>
                        </a:cubicBezTo>
                        <a:cubicBezTo>
                          <a:pt x="21600" y="16765"/>
                          <a:pt x="16765" y="21600"/>
                          <a:pt x="10800" y="21600"/>
                        </a:cubicBezTo>
                        <a:cubicBezTo>
                          <a:pt x="4835" y="21600"/>
                          <a:pt x="0" y="16765"/>
                          <a:pt x="0" y="1080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2419">
                        <a:srgbClr val="0CB100"/>
                      </a:gs>
                      <a:gs pos="29316">
                        <a:srgbClr val="85CE02"/>
                      </a:gs>
                      <a:gs pos="100000">
                        <a:srgbClr val="FFEA03"/>
                      </a:gs>
                    </a:gsLst>
                    <a:lin ang="8354114" scaled="0"/>
                  </a:gra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91437" tIns="91437" rIns="91437" bIns="91437" numCol="1" anchor="ctr">
                    <a:noAutofit/>
                  </a:bodyPr>
                  <a:lstStyle/>
                  <a:p>
                    <a:pPr algn="ctr" defTabSz="1828800">
                      <a:defRPr sz="3600">
                        <a:solidFill>
                          <a:srgbClr val="A9E800"/>
                        </a:solidFill>
                        <a:latin typeface="Avenir Next Regular"/>
                        <a:ea typeface="Avenir Next Regular"/>
                        <a:cs typeface="Avenir Next Regular"/>
                        <a:sym typeface="Avenir Next Regular"/>
                      </a:defRPr>
                    </a:pPr>
                    <a:endParaRPr/>
                  </a:p>
                </p:txBody>
              </p:sp>
              <p:sp>
                <p:nvSpPr>
                  <p:cNvPr id="41" name="Oval 18">
                    <a:extLst>
                      <a:ext uri="{FF2B5EF4-FFF2-40B4-BE49-F238E27FC236}">
                        <a16:creationId xmlns="" xmlns:a16="http://schemas.microsoft.com/office/drawing/2014/main" id="{815B5683-4CF7-4F7B-04DF-701FAC0EFBC4}"/>
                      </a:ext>
                    </a:extLst>
                  </p:cNvPr>
                  <p:cNvSpPr/>
                  <p:nvPr/>
                </p:nvSpPr>
                <p:spPr>
                  <a:xfrm>
                    <a:off x="306222" y="251824"/>
                    <a:ext cx="1385909" cy="1385913"/>
                  </a:xfrm>
                  <a:prstGeom prst="ellipse">
                    <a:avLst/>
                  </a:prstGeom>
                  <a:gradFill flip="none" rotWithShape="1">
                    <a:gsLst>
                      <a:gs pos="31253">
                        <a:srgbClr val="FFFFFF"/>
                      </a:gs>
                      <a:gs pos="71612">
                        <a:srgbClr val="E6EAEB"/>
                      </a:gs>
                      <a:gs pos="99960">
                        <a:srgbClr val="CDD5D8"/>
                      </a:gs>
                    </a:gsLst>
                    <a:lin ang="2700000" scaled="0"/>
                  </a:gradFill>
                  <a:ln w="12700" cap="flat">
                    <a:noFill/>
                    <a:miter lim="400000"/>
                  </a:ln>
                  <a:effectLst>
                    <a:outerShdw blurRad="304800" dist="177800" dir="2315233" rotWithShape="0">
                      <a:srgbClr val="000000">
                        <a:alpha val="38297"/>
                      </a:srgbClr>
                    </a:outerShdw>
                  </a:effectLst>
                </p:spPr>
                <p:txBody>
                  <a:bodyPr wrap="square" lIns="91437" tIns="91437" rIns="91437" bIns="91437" numCol="1" anchor="ctr">
                    <a:noAutofit/>
                  </a:bodyPr>
                  <a:lstStyle/>
                  <a:p>
                    <a:pPr algn="ctr" defTabSz="1828800">
                      <a:defRPr sz="3600">
                        <a:solidFill>
                          <a:srgbClr val="FFFFFF"/>
                        </a:solidFill>
                        <a:latin typeface="Avenir Next Regular"/>
                        <a:ea typeface="Avenir Next Regular"/>
                        <a:cs typeface="Avenir Next Regular"/>
                        <a:sym typeface="Avenir Next Regular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23" name="Group">
                  <a:extLst>
                    <a:ext uri="{FF2B5EF4-FFF2-40B4-BE49-F238E27FC236}">
                      <a16:creationId xmlns="" xmlns:a16="http://schemas.microsoft.com/office/drawing/2014/main" id="{F6D39C67-DDD0-CB7B-68AD-20EA880CA65D}"/>
                    </a:ext>
                  </a:extLst>
                </p:cNvPr>
                <p:cNvGrpSpPr/>
                <p:nvPr/>
              </p:nvGrpSpPr>
              <p:grpSpPr>
                <a:xfrm>
                  <a:off x="16841086" y="4396586"/>
                  <a:ext cx="4149527" cy="2992812"/>
                  <a:chOff x="-2" y="0"/>
                  <a:chExt cx="4149526" cy="2992810"/>
                </a:xfrm>
              </p:grpSpPr>
              <p:pic>
                <p:nvPicPr>
                  <p:cNvPr id="36" name="TinyPPT_8.png" descr="TinyPPT_8.png">
                    <a:extLst>
                      <a:ext uri="{FF2B5EF4-FFF2-40B4-BE49-F238E27FC236}">
                        <a16:creationId xmlns="" xmlns:a16="http://schemas.microsoft.com/office/drawing/2014/main" id="{32748C91-ABCE-4643-37B0-2BE51931EFE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>
                    <a:alphaModFix amt="85611"/>
                  </a:blip>
                  <a:stretch>
                    <a:fillRect/>
                  </a:stretch>
                </p:blipFill>
                <p:spPr>
                  <a:xfrm>
                    <a:off x="-3" y="2687527"/>
                    <a:ext cx="3786913" cy="305284"/>
                  </a:xfrm>
                  <a:prstGeom prst="rect">
                    <a:avLst/>
                  </a:prstGeom>
                  <a:ln w="12700" cap="flat">
                    <a:noFill/>
                    <a:miter lim="400000"/>
                  </a:ln>
                  <a:effectLst/>
                </p:spPr>
              </p:pic>
              <p:sp>
                <p:nvSpPr>
                  <p:cNvPr id="37" name="Teardrop 22">
                    <a:extLst>
                      <a:ext uri="{FF2B5EF4-FFF2-40B4-BE49-F238E27FC236}">
                        <a16:creationId xmlns="" xmlns:a16="http://schemas.microsoft.com/office/drawing/2014/main" id="{8EF98414-975B-782C-5FB7-A3BF5971F04E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1326170" y="0"/>
                    <a:ext cx="2823354" cy="2823350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0" y="10800"/>
                        </a:moveTo>
                        <a:cubicBezTo>
                          <a:pt x="0" y="4835"/>
                          <a:pt x="4835" y="0"/>
                          <a:pt x="10800" y="0"/>
                        </a:cubicBezTo>
                        <a:cubicBezTo>
                          <a:pt x="14400" y="0"/>
                          <a:pt x="18000" y="0"/>
                          <a:pt x="21600" y="0"/>
                        </a:cubicBezTo>
                        <a:cubicBezTo>
                          <a:pt x="21600" y="3600"/>
                          <a:pt x="21600" y="7200"/>
                          <a:pt x="21600" y="10800"/>
                        </a:cubicBezTo>
                        <a:cubicBezTo>
                          <a:pt x="21600" y="16765"/>
                          <a:pt x="16765" y="21600"/>
                          <a:pt x="10800" y="21600"/>
                        </a:cubicBezTo>
                        <a:cubicBezTo>
                          <a:pt x="4835" y="21600"/>
                          <a:pt x="0" y="16765"/>
                          <a:pt x="0" y="1080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22846">
                        <a:srgbClr val="4FACFE"/>
                      </a:gs>
                      <a:gs pos="63342">
                        <a:srgbClr val="28CFFE"/>
                      </a:gs>
                      <a:gs pos="100000">
                        <a:srgbClr val="00F2FE"/>
                      </a:gs>
                    </a:gsLst>
                    <a:lin ang="2089253" scaled="0"/>
                  </a:gra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91437" tIns="91437" rIns="91437" bIns="91437" numCol="1" anchor="ctr">
                    <a:noAutofit/>
                  </a:bodyPr>
                  <a:lstStyle/>
                  <a:p>
                    <a:pPr algn="ctr" defTabSz="1828800">
                      <a:defRPr sz="3600">
                        <a:solidFill>
                          <a:srgbClr val="A9E800"/>
                        </a:solidFill>
                        <a:latin typeface="Avenir Next Regular"/>
                        <a:ea typeface="Avenir Next Regular"/>
                        <a:cs typeface="Avenir Next Regular"/>
                        <a:sym typeface="Avenir Next Regular"/>
                      </a:defRPr>
                    </a:pPr>
                    <a:endParaRPr/>
                  </a:p>
                </p:txBody>
              </p:sp>
              <p:sp>
                <p:nvSpPr>
                  <p:cNvPr id="38" name="Oval 23">
                    <a:extLst>
                      <a:ext uri="{FF2B5EF4-FFF2-40B4-BE49-F238E27FC236}">
                        <a16:creationId xmlns="" xmlns:a16="http://schemas.microsoft.com/office/drawing/2014/main" id="{6638D31E-BD34-5E08-189A-EB44DD6F71CA}"/>
                      </a:ext>
                    </a:extLst>
                  </p:cNvPr>
                  <p:cNvSpPr/>
                  <p:nvPr/>
                </p:nvSpPr>
                <p:spPr>
                  <a:xfrm flipH="1">
                    <a:off x="1767051" y="373374"/>
                    <a:ext cx="1968621" cy="1968621"/>
                  </a:xfrm>
                  <a:prstGeom prst="ellipse">
                    <a:avLst/>
                  </a:prstGeom>
                  <a:gradFill flip="none" rotWithShape="1">
                    <a:gsLst>
                      <a:gs pos="40">
                        <a:srgbClr val="CDD5D8"/>
                      </a:gs>
                      <a:gs pos="28388">
                        <a:srgbClr val="E6EAEB"/>
                      </a:gs>
                      <a:gs pos="68746">
                        <a:srgbClr val="FFFFFF"/>
                      </a:gs>
                    </a:gsLst>
                    <a:path path="circle">
                      <a:fillToRect l="-19636" t="62278" r="119636" b="37721"/>
                    </a:path>
                  </a:gradFill>
                  <a:ln w="12700" cap="flat">
                    <a:noFill/>
                    <a:miter lim="400000"/>
                  </a:ln>
                  <a:effectLst>
                    <a:outerShdw blurRad="304800" dist="177800" dir="2315233" rotWithShape="0">
                      <a:srgbClr val="000000">
                        <a:alpha val="38297"/>
                      </a:srgbClr>
                    </a:outerShdw>
                  </a:effectLst>
                </p:spPr>
                <p:txBody>
                  <a:bodyPr wrap="square" lIns="91437" tIns="91437" rIns="91437" bIns="91437" numCol="1" anchor="ctr">
                    <a:noAutofit/>
                  </a:bodyPr>
                  <a:lstStyle/>
                  <a:p>
                    <a:pPr algn="ctr" defTabSz="1828800">
                      <a:defRPr sz="3600">
                        <a:solidFill>
                          <a:srgbClr val="FFFFFF"/>
                        </a:solidFill>
                        <a:latin typeface="Avenir Next Regular"/>
                        <a:ea typeface="Avenir Next Regular"/>
                        <a:cs typeface="Avenir Next Regular"/>
                        <a:sym typeface="Avenir Next Regular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24" name="Group">
                  <a:extLst>
                    <a:ext uri="{FF2B5EF4-FFF2-40B4-BE49-F238E27FC236}">
                      <a16:creationId xmlns="" xmlns:a16="http://schemas.microsoft.com/office/drawing/2014/main" id="{5503E73A-4D26-0EAD-3257-DC1E5C8F72A3}"/>
                    </a:ext>
                  </a:extLst>
                </p:cNvPr>
                <p:cNvGrpSpPr/>
                <p:nvPr/>
              </p:nvGrpSpPr>
              <p:grpSpPr>
                <a:xfrm>
                  <a:off x="10167712" y="7028950"/>
                  <a:ext cx="5205719" cy="3645656"/>
                  <a:chOff x="-1" y="0"/>
                  <a:chExt cx="5205718" cy="3645655"/>
                </a:xfrm>
              </p:grpSpPr>
              <p:pic>
                <p:nvPicPr>
                  <p:cNvPr id="33" name="TinyPPT_8.png" descr="TinyPPT_8.png">
                    <a:extLst>
                      <a:ext uri="{FF2B5EF4-FFF2-40B4-BE49-F238E27FC236}">
                        <a16:creationId xmlns="" xmlns:a16="http://schemas.microsoft.com/office/drawing/2014/main" id="{F75E8147-195B-DEAF-D002-B994F1F54C1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>
                    <a:alphaModFix amt="85611"/>
                  </a:blip>
                  <a:stretch>
                    <a:fillRect/>
                  </a:stretch>
                </p:blipFill>
                <p:spPr>
                  <a:xfrm>
                    <a:off x="-2" y="3309111"/>
                    <a:ext cx="4931048" cy="336545"/>
                  </a:xfrm>
                  <a:prstGeom prst="rect">
                    <a:avLst/>
                  </a:prstGeom>
                  <a:ln w="12700" cap="flat">
                    <a:noFill/>
                    <a:miter lim="400000"/>
                  </a:ln>
                  <a:effectLst/>
                </p:spPr>
              </p:pic>
              <p:sp>
                <p:nvSpPr>
                  <p:cNvPr id="34" name="Teardrop 25">
                    <a:extLst>
                      <a:ext uri="{FF2B5EF4-FFF2-40B4-BE49-F238E27FC236}">
                        <a16:creationId xmlns="" xmlns:a16="http://schemas.microsoft.com/office/drawing/2014/main" id="{DC2585B4-5366-C210-6A48-235380BFE6E1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1758648" y="0"/>
                    <a:ext cx="3447069" cy="3447064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0" y="10800"/>
                        </a:moveTo>
                        <a:cubicBezTo>
                          <a:pt x="0" y="4835"/>
                          <a:pt x="4835" y="0"/>
                          <a:pt x="10800" y="0"/>
                        </a:cubicBezTo>
                        <a:cubicBezTo>
                          <a:pt x="14400" y="0"/>
                          <a:pt x="18000" y="0"/>
                          <a:pt x="21600" y="0"/>
                        </a:cubicBezTo>
                        <a:cubicBezTo>
                          <a:pt x="21600" y="3600"/>
                          <a:pt x="21600" y="7200"/>
                          <a:pt x="21600" y="10800"/>
                        </a:cubicBezTo>
                        <a:cubicBezTo>
                          <a:pt x="21600" y="16765"/>
                          <a:pt x="16765" y="21600"/>
                          <a:pt x="10800" y="21600"/>
                        </a:cubicBezTo>
                        <a:cubicBezTo>
                          <a:pt x="4835" y="21600"/>
                          <a:pt x="0" y="16765"/>
                          <a:pt x="0" y="1080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2372">
                        <a:srgbClr val="FF0040"/>
                      </a:gs>
                      <a:gs pos="37053">
                        <a:srgbClr val="FF0071"/>
                      </a:gs>
                      <a:gs pos="99150">
                        <a:srgbClr val="FF00A2"/>
                      </a:gs>
                    </a:gsLst>
                    <a:lin ang="0" scaled="0"/>
                  </a:gra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91437" tIns="91437" rIns="91437" bIns="91437" numCol="1" anchor="ctr">
                    <a:noAutofit/>
                  </a:bodyPr>
                  <a:lstStyle/>
                  <a:p>
                    <a:pPr algn="ctr" defTabSz="1828800">
                      <a:defRPr sz="3600">
                        <a:solidFill>
                          <a:srgbClr val="FFFFFF"/>
                        </a:solidFill>
                        <a:latin typeface="Avenir Next Regular"/>
                        <a:ea typeface="Avenir Next Regular"/>
                        <a:cs typeface="Avenir Next Regular"/>
                        <a:sym typeface="Avenir Next Regular"/>
                      </a:defRPr>
                    </a:pPr>
                    <a:endParaRPr/>
                  </a:p>
                </p:txBody>
              </p:sp>
              <p:sp>
                <p:nvSpPr>
                  <p:cNvPr id="35" name="Oval 26">
                    <a:extLst>
                      <a:ext uri="{FF2B5EF4-FFF2-40B4-BE49-F238E27FC236}">
                        <a16:creationId xmlns="" xmlns:a16="http://schemas.microsoft.com/office/drawing/2014/main" id="{42C431F5-C321-2CFC-DBC2-38D8FABEB2DB}"/>
                      </a:ext>
                    </a:extLst>
                  </p:cNvPr>
                  <p:cNvSpPr/>
                  <p:nvPr/>
                </p:nvSpPr>
                <p:spPr>
                  <a:xfrm flipH="1">
                    <a:off x="2280421" y="521778"/>
                    <a:ext cx="2403513" cy="2403513"/>
                  </a:xfrm>
                  <a:prstGeom prst="ellipse">
                    <a:avLst/>
                  </a:prstGeom>
                  <a:gradFill flip="none" rotWithShape="1">
                    <a:gsLst>
                      <a:gs pos="40">
                        <a:srgbClr val="CDD5D8"/>
                      </a:gs>
                      <a:gs pos="28388">
                        <a:srgbClr val="E6EAEB"/>
                      </a:gs>
                      <a:gs pos="68746">
                        <a:srgbClr val="FFFFFF"/>
                      </a:gs>
                    </a:gsLst>
                    <a:path path="circle">
                      <a:fillToRect l="-19636" t="62278" r="119636" b="37721"/>
                    </a:path>
                  </a:gradFill>
                  <a:ln w="12700" cap="flat">
                    <a:noFill/>
                    <a:miter lim="400000"/>
                  </a:ln>
                  <a:effectLst>
                    <a:outerShdw blurRad="304800" dist="177800" dir="2315233" rotWithShape="0">
                      <a:srgbClr val="000000">
                        <a:alpha val="38297"/>
                      </a:srgbClr>
                    </a:outerShdw>
                  </a:effectLst>
                </p:spPr>
                <p:txBody>
                  <a:bodyPr wrap="square" lIns="91437" tIns="91437" rIns="91437" bIns="91437" numCol="1" anchor="ctr">
                    <a:noAutofit/>
                  </a:bodyPr>
                  <a:lstStyle/>
                  <a:p>
                    <a:pPr algn="ctr" defTabSz="1828800">
                      <a:defRPr sz="3600">
                        <a:solidFill>
                          <a:srgbClr val="FFFFFF"/>
                        </a:solidFill>
                        <a:latin typeface="Avenir Next Regular"/>
                        <a:ea typeface="Avenir Next Regular"/>
                        <a:cs typeface="Avenir Next Regular"/>
                        <a:sym typeface="Avenir Next Regular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25" name="Group">
                  <a:extLst>
                    <a:ext uri="{FF2B5EF4-FFF2-40B4-BE49-F238E27FC236}">
                      <a16:creationId xmlns="" xmlns:a16="http://schemas.microsoft.com/office/drawing/2014/main" id="{65B824C1-62C6-370B-2BA5-9192691C008B}"/>
                    </a:ext>
                  </a:extLst>
                </p:cNvPr>
                <p:cNvGrpSpPr/>
                <p:nvPr/>
              </p:nvGrpSpPr>
              <p:grpSpPr>
                <a:xfrm>
                  <a:off x="3161005" y="8330302"/>
                  <a:ext cx="6259004" cy="4187776"/>
                  <a:chOff x="-2" y="0"/>
                  <a:chExt cx="6259002" cy="4187774"/>
                </a:xfrm>
              </p:grpSpPr>
              <p:pic>
                <p:nvPicPr>
                  <p:cNvPr id="30" name="TinyPPT_8.png" descr="TinyPPT_8.png">
                    <a:extLst>
                      <a:ext uri="{FF2B5EF4-FFF2-40B4-BE49-F238E27FC236}">
                        <a16:creationId xmlns="" xmlns:a16="http://schemas.microsoft.com/office/drawing/2014/main" id="{B3F19DE6-DA83-88B8-6B46-CCED82AFD48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>
                    <a:alphaModFix amt="85611"/>
                  </a:blip>
                  <a:stretch>
                    <a:fillRect/>
                  </a:stretch>
                </p:blipFill>
                <p:spPr>
                  <a:xfrm>
                    <a:off x="547878" y="3850997"/>
                    <a:ext cx="5711123" cy="336778"/>
                  </a:xfrm>
                  <a:prstGeom prst="rect">
                    <a:avLst/>
                  </a:prstGeom>
                  <a:ln w="12700" cap="flat">
                    <a:noFill/>
                    <a:miter lim="400000"/>
                  </a:ln>
                  <a:effectLst/>
                </p:spPr>
              </p:pic>
              <p:sp>
                <p:nvSpPr>
                  <p:cNvPr id="31" name="Teardrop 37">
                    <a:extLst>
                      <a:ext uri="{FF2B5EF4-FFF2-40B4-BE49-F238E27FC236}">
                        <a16:creationId xmlns="" xmlns:a16="http://schemas.microsoft.com/office/drawing/2014/main" id="{D5470BF5-3991-AFB5-CEFD-0483D8C79A7D}"/>
                      </a:ext>
                    </a:extLst>
                  </p:cNvPr>
                  <p:cNvSpPr/>
                  <p:nvPr/>
                </p:nvSpPr>
                <p:spPr>
                  <a:xfrm rot="10800000" flipH="1">
                    <a:off x="-2" y="-1"/>
                    <a:ext cx="4007130" cy="400712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0" y="10800"/>
                        </a:moveTo>
                        <a:cubicBezTo>
                          <a:pt x="0" y="4835"/>
                          <a:pt x="4835" y="0"/>
                          <a:pt x="10800" y="0"/>
                        </a:cubicBezTo>
                        <a:cubicBezTo>
                          <a:pt x="14400" y="0"/>
                          <a:pt x="18000" y="0"/>
                          <a:pt x="21600" y="0"/>
                        </a:cubicBezTo>
                        <a:cubicBezTo>
                          <a:pt x="21600" y="3600"/>
                          <a:pt x="21600" y="7200"/>
                          <a:pt x="21600" y="10800"/>
                        </a:cubicBezTo>
                        <a:cubicBezTo>
                          <a:pt x="21600" y="16765"/>
                          <a:pt x="16765" y="21600"/>
                          <a:pt x="10800" y="21600"/>
                        </a:cubicBezTo>
                        <a:cubicBezTo>
                          <a:pt x="4835" y="21600"/>
                          <a:pt x="0" y="16765"/>
                          <a:pt x="0" y="1080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C203"/>
                      </a:gs>
                      <a:gs pos="36658">
                        <a:srgbClr val="FF7D25"/>
                      </a:gs>
                      <a:gs pos="77154">
                        <a:srgbClr val="FF3847"/>
                      </a:gs>
                    </a:gsLst>
                    <a:lin ang="19655932" scaled="0"/>
                  </a:gra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91437" tIns="91437" rIns="91437" bIns="91437" numCol="1" anchor="ctr">
                    <a:noAutofit/>
                  </a:bodyPr>
                  <a:lstStyle/>
                  <a:p>
                    <a:pPr algn="ctr" defTabSz="1828800">
                      <a:defRPr sz="3600">
                        <a:solidFill>
                          <a:srgbClr val="A9E800"/>
                        </a:solidFill>
                        <a:latin typeface="Avenir Next Regular"/>
                        <a:ea typeface="Avenir Next Regular"/>
                        <a:cs typeface="Avenir Next Regular"/>
                        <a:sym typeface="Avenir Next Regular"/>
                      </a:defRPr>
                    </a:pPr>
                    <a:endParaRPr/>
                  </a:p>
                </p:txBody>
              </p:sp>
              <p:sp>
                <p:nvSpPr>
                  <p:cNvPr id="32" name="Oval 38">
                    <a:extLst>
                      <a:ext uri="{FF2B5EF4-FFF2-40B4-BE49-F238E27FC236}">
                        <a16:creationId xmlns="" xmlns:a16="http://schemas.microsoft.com/office/drawing/2014/main" id="{49B4EAAF-E4A3-D9BA-1C2E-DC75459BB187}"/>
                      </a:ext>
                    </a:extLst>
                  </p:cNvPr>
                  <p:cNvSpPr/>
                  <p:nvPr/>
                </p:nvSpPr>
                <p:spPr>
                  <a:xfrm>
                    <a:off x="614138" y="552920"/>
                    <a:ext cx="2794017" cy="2794017"/>
                  </a:xfrm>
                  <a:prstGeom prst="ellipse">
                    <a:avLst/>
                  </a:prstGeom>
                  <a:gradFill flip="none" rotWithShape="1">
                    <a:gsLst>
                      <a:gs pos="31253">
                        <a:srgbClr val="FFFFFF"/>
                      </a:gs>
                      <a:gs pos="71612">
                        <a:srgbClr val="E6EAEB"/>
                      </a:gs>
                      <a:gs pos="99960">
                        <a:srgbClr val="CDD5D8"/>
                      </a:gs>
                    </a:gsLst>
                    <a:lin ang="2700000" scaled="0"/>
                  </a:gradFill>
                  <a:ln w="12700" cap="flat">
                    <a:noFill/>
                    <a:miter lim="400000"/>
                  </a:ln>
                  <a:effectLst>
                    <a:outerShdw blurRad="304800" dist="177800" dir="2315233" rotWithShape="0">
                      <a:srgbClr val="000000">
                        <a:alpha val="38297"/>
                      </a:srgbClr>
                    </a:outerShdw>
                  </a:effectLst>
                </p:spPr>
                <p:txBody>
                  <a:bodyPr wrap="square" lIns="91437" tIns="91437" rIns="91437" bIns="91437" numCol="1" anchor="ctr">
                    <a:noAutofit/>
                  </a:bodyPr>
                  <a:lstStyle/>
                  <a:p>
                    <a:pPr algn="ctr" defTabSz="1828800">
                      <a:defRPr sz="3600">
                        <a:solidFill>
                          <a:srgbClr val="FFFFFF"/>
                        </a:solidFill>
                        <a:latin typeface="Avenir Next Regular"/>
                        <a:ea typeface="Avenir Next Regular"/>
                        <a:cs typeface="Avenir Next Regular"/>
                        <a:sym typeface="Avenir Next Regular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26" name="Group">
                  <a:extLst>
                    <a:ext uri="{FF2B5EF4-FFF2-40B4-BE49-F238E27FC236}">
                      <a16:creationId xmlns="" xmlns:a16="http://schemas.microsoft.com/office/drawing/2014/main" id="{C9E56FCB-9592-8A88-7D7D-AD320C8252B9}"/>
                    </a:ext>
                  </a:extLst>
                </p:cNvPr>
                <p:cNvGrpSpPr/>
                <p:nvPr/>
              </p:nvGrpSpPr>
              <p:grpSpPr>
                <a:xfrm>
                  <a:off x="8399338" y="7662823"/>
                  <a:ext cx="2916199" cy="1183129"/>
                  <a:chOff x="0" y="-1"/>
                  <a:chExt cx="2916198" cy="1183127"/>
                </a:xfrm>
              </p:grpSpPr>
              <p:pic>
                <p:nvPicPr>
                  <p:cNvPr id="28" name="TinyPPT_8.png" descr="TinyPPT_8.png">
                    <a:extLst>
                      <a:ext uri="{FF2B5EF4-FFF2-40B4-BE49-F238E27FC236}">
                        <a16:creationId xmlns="" xmlns:a16="http://schemas.microsoft.com/office/drawing/2014/main" id="{5FBDA171-F81C-CC8B-B610-11A4B01BD9F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/>
                  <a:stretch>
                    <a:fillRect/>
                  </a:stretch>
                </p:blipFill>
                <p:spPr>
                  <a:xfrm>
                    <a:off x="-1" y="845103"/>
                    <a:ext cx="2916200" cy="338024"/>
                  </a:xfrm>
                  <a:prstGeom prst="rect">
                    <a:avLst/>
                  </a:prstGeom>
                  <a:ln w="12700" cap="flat">
                    <a:noFill/>
                    <a:miter lim="400000"/>
                  </a:ln>
                  <a:effectLst/>
                </p:spPr>
              </p:pic>
              <p:sp>
                <p:nvSpPr>
                  <p:cNvPr id="29" name="Taxi">
                    <a:extLst>
                      <a:ext uri="{FF2B5EF4-FFF2-40B4-BE49-F238E27FC236}">
                        <a16:creationId xmlns="" xmlns:a16="http://schemas.microsoft.com/office/drawing/2014/main" id="{20B77460-39D0-BCDC-8243-7909B1D66321}"/>
                      </a:ext>
                    </a:extLst>
                  </p:cNvPr>
                  <p:cNvSpPr/>
                  <p:nvPr/>
                </p:nvSpPr>
                <p:spPr>
                  <a:xfrm>
                    <a:off x="840605" y="-2"/>
                    <a:ext cx="1234798" cy="1038156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8944" y="0"/>
                        </a:moveTo>
                        <a:cubicBezTo>
                          <a:pt x="8777" y="0"/>
                          <a:pt x="8642" y="160"/>
                          <a:pt x="8642" y="359"/>
                        </a:cubicBezTo>
                        <a:lnTo>
                          <a:pt x="8642" y="1331"/>
                        </a:lnTo>
                        <a:lnTo>
                          <a:pt x="4191" y="1331"/>
                        </a:lnTo>
                        <a:cubicBezTo>
                          <a:pt x="4024" y="1331"/>
                          <a:pt x="3847" y="1484"/>
                          <a:pt x="3793" y="1670"/>
                        </a:cubicBezTo>
                        <a:lnTo>
                          <a:pt x="1740" y="8743"/>
                        </a:lnTo>
                        <a:cubicBezTo>
                          <a:pt x="1724" y="8795"/>
                          <a:pt x="1723" y="8846"/>
                          <a:pt x="1728" y="8898"/>
                        </a:cubicBezTo>
                        <a:cubicBezTo>
                          <a:pt x="697" y="9662"/>
                          <a:pt x="0" y="11017"/>
                          <a:pt x="0" y="12566"/>
                        </a:cubicBezTo>
                        <a:lnTo>
                          <a:pt x="0" y="13260"/>
                        </a:lnTo>
                        <a:cubicBezTo>
                          <a:pt x="0" y="14584"/>
                          <a:pt x="507" y="15766"/>
                          <a:pt x="1301" y="16563"/>
                        </a:cubicBezTo>
                        <a:lnTo>
                          <a:pt x="1301" y="19440"/>
                        </a:lnTo>
                        <a:cubicBezTo>
                          <a:pt x="1301" y="20628"/>
                          <a:pt x="2113" y="21600"/>
                          <a:pt x="3118" y="21600"/>
                        </a:cubicBezTo>
                        <a:cubicBezTo>
                          <a:pt x="4117" y="21600"/>
                          <a:pt x="4932" y="20635"/>
                          <a:pt x="4932" y="19440"/>
                        </a:cubicBezTo>
                        <a:lnTo>
                          <a:pt x="4932" y="17577"/>
                        </a:lnTo>
                        <a:lnTo>
                          <a:pt x="16680" y="17577"/>
                        </a:lnTo>
                        <a:lnTo>
                          <a:pt x="16680" y="19440"/>
                        </a:lnTo>
                        <a:cubicBezTo>
                          <a:pt x="16680" y="20628"/>
                          <a:pt x="17490" y="21600"/>
                          <a:pt x="18494" y="21600"/>
                        </a:cubicBezTo>
                        <a:cubicBezTo>
                          <a:pt x="19494" y="21600"/>
                          <a:pt x="20309" y="20635"/>
                          <a:pt x="20309" y="19440"/>
                        </a:cubicBezTo>
                        <a:lnTo>
                          <a:pt x="20309" y="16563"/>
                        </a:lnTo>
                        <a:cubicBezTo>
                          <a:pt x="21092" y="15766"/>
                          <a:pt x="21600" y="14577"/>
                          <a:pt x="21600" y="13260"/>
                        </a:cubicBezTo>
                        <a:lnTo>
                          <a:pt x="21600" y="12566"/>
                        </a:lnTo>
                        <a:cubicBezTo>
                          <a:pt x="21600" y="11017"/>
                          <a:pt x="20903" y="9656"/>
                          <a:pt x="19872" y="8898"/>
                        </a:cubicBezTo>
                        <a:cubicBezTo>
                          <a:pt x="19877" y="8846"/>
                          <a:pt x="19878" y="8795"/>
                          <a:pt x="19861" y="8743"/>
                        </a:cubicBezTo>
                        <a:lnTo>
                          <a:pt x="17809" y="1670"/>
                        </a:lnTo>
                        <a:cubicBezTo>
                          <a:pt x="17755" y="1484"/>
                          <a:pt x="17576" y="1331"/>
                          <a:pt x="17409" y="1331"/>
                        </a:cubicBezTo>
                        <a:lnTo>
                          <a:pt x="12958" y="1331"/>
                        </a:lnTo>
                        <a:lnTo>
                          <a:pt x="12958" y="359"/>
                        </a:lnTo>
                        <a:cubicBezTo>
                          <a:pt x="12958" y="160"/>
                          <a:pt x="12823" y="0"/>
                          <a:pt x="12656" y="0"/>
                        </a:cubicBezTo>
                        <a:lnTo>
                          <a:pt x="8944" y="0"/>
                        </a:lnTo>
                        <a:close/>
                        <a:moveTo>
                          <a:pt x="5283" y="2815"/>
                        </a:moveTo>
                        <a:lnTo>
                          <a:pt x="16312" y="2815"/>
                        </a:lnTo>
                        <a:lnTo>
                          <a:pt x="17802" y="8693"/>
                        </a:lnTo>
                        <a:lnTo>
                          <a:pt x="3793" y="8693"/>
                        </a:lnTo>
                        <a:lnTo>
                          <a:pt x="5283" y="2815"/>
                        </a:lnTo>
                        <a:close/>
                        <a:moveTo>
                          <a:pt x="3938" y="10042"/>
                        </a:moveTo>
                        <a:cubicBezTo>
                          <a:pt x="4743" y="10042"/>
                          <a:pt x="5391" y="10820"/>
                          <a:pt x="5391" y="11771"/>
                        </a:cubicBezTo>
                        <a:cubicBezTo>
                          <a:pt x="5397" y="12728"/>
                          <a:pt x="4743" y="13497"/>
                          <a:pt x="3938" y="13497"/>
                        </a:cubicBezTo>
                        <a:cubicBezTo>
                          <a:pt x="3133" y="13497"/>
                          <a:pt x="2485" y="12721"/>
                          <a:pt x="2485" y="11771"/>
                        </a:cubicBezTo>
                        <a:cubicBezTo>
                          <a:pt x="2485" y="10813"/>
                          <a:pt x="3138" y="10042"/>
                          <a:pt x="3938" y="10042"/>
                        </a:cubicBezTo>
                        <a:close/>
                        <a:moveTo>
                          <a:pt x="17652" y="10042"/>
                        </a:moveTo>
                        <a:cubicBezTo>
                          <a:pt x="18457" y="10042"/>
                          <a:pt x="19105" y="10820"/>
                          <a:pt x="19105" y="11771"/>
                        </a:cubicBezTo>
                        <a:cubicBezTo>
                          <a:pt x="19105" y="12728"/>
                          <a:pt x="18451" y="13497"/>
                          <a:pt x="17652" y="13497"/>
                        </a:cubicBezTo>
                        <a:cubicBezTo>
                          <a:pt x="16853" y="13497"/>
                          <a:pt x="16199" y="12728"/>
                          <a:pt x="16199" y="11771"/>
                        </a:cubicBezTo>
                        <a:cubicBezTo>
                          <a:pt x="16199" y="10813"/>
                          <a:pt x="16853" y="10042"/>
                          <a:pt x="17652" y="10042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EA03"/>
                      </a:gs>
                      <a:gs pos="70683">
                        <a:srgbClr val="FFBA02"/>
                      </a:gs>
                      <a:gs pos="97580">
                        <a:srgbClr val="FF8A00"/>
                      </a:gs>
                    </a:gsLst>
                    <a:lin ang="5400000" scaled="0"/>
                  </a:gra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91437" tIns="91437" rIns="91437" bIns="91437" numCol="1" anchor="ctr">
                    <a:noAutofit/>
                  </a:bodyPr>
                  <a:lstStyle/>
                  <a:p>
                    <a:pPr algn="ctr" defTabSz="1828800">
                      <a:defRPr sz="3600">
                        <a:solidFill>
                          <a:srgbClr val="A9E800"/>
                        </a:solidFill>
                        <a:latin typeface="Avenir Next Regular"/>
                        <a:ea typeface="Avenir Next Regular"/>
                        <a:cs typeface="Avenir Next Regular"/>
                        <a:sym typeface="Avenir Next Regular"/>
                      </a:defRPr>
                    </a:pPr>
                    <a:endParaRPr/>
                  </a:p>
                </p:txBody>
              </p:sp>
            </p:grpSp>
            <p:pic>
              <p:nvPicPr>
                <p:cNvPr id="27" name="Picture1.png" descr="Picture1.png">
                  <a:extLst>
                    <a:ext uri="{FF2B5EF4-FFF2-40B4-BE49-F238E27FC236}">
                      <a16:creationId xmlns="" xmlns:a16="http://schemas.microsoft.com/office/drawing/2014/main" id="{A3E0EC19-46E7-F484-6D79-B1239BA7E557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6">
                  <a:alphaModFix amt="60269"/>
                </a:blip>
                <a:srcRect b="1011"/>
                <a:stretch>
                  <a:fillRect/>
                </a:stretch>
              </p:blipFill>
              <p:spPr>
                <a:xfrm rot="16200000">
                  <a:off x="18342460" y="-430073"/>
                  <a:ext cx="188794" cy="3343107"/>
                </a:xfrm>
                <a:prstGeom prst="rect">
                  <a:avLst/>
                </a:prstGeom>
                <a:ln w="12700">
                  <a:miter lim="400000"/>
                </a:ln>
              </p:spPr>
            </p:pic>
          </p:grpSp>
          <p:pic>
            <p:nvPicPr>
              <p:cNvPr id="15" name="Picture 5">
                <a:extLst>
                  <a:ext uri="{FF2B5EF4-FFF2-40B4-BE49-F238E27FC236}">
                    <a16:creationId xmlns="" xmlns:a16="http://schemas.microsoft.com/office/drawing/2014/main" id="{23661854-5C2B-3047-BE2A-B3091ACC365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45598" y="5906574"/>
                <a:ext cx="949982" cy="541952"/>
              </a:xfrm>
              <a:prstGeom prst="ellips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6" name="Picture 6">
                <a:extLst>
                  <a:ext uri="{FF2B5EF4-FFF2-40B4-BE49-F238E27FC236}">
                    <a16:creationId xmlns="" xmlns:a16="http://schemas.microsoft.com/office/drawing/2014/main" id="{8D80AD8F-A4DA-C063-2B4A-65F8E1DA8EB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75103" y="5114328"/>
                <a:ext cx="745543" cy="380701"/>
              </a:xfrm>
              <a:prstGeom prst="ellips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7" name="Picture 7">
                <a:extLst>
                  <a:ext uri="{FF2B5EF4-FFF2-40B4-BE49-F238E27FC236}">
                    <a16:creationId xmlns="" xmlns:a16="http://schemas.microsoft.com/office/drawing/2014/main" id="{45297712-7425-5737-7703-320D962A6ED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35791" y="5024453"/>
                <a:ext cx="479789" cy="270150"/>
              </a:xfrm>
              <a:prstGeom prst="ellips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8" name="Picture 8">
                <a:extLst>
                  <a:ext uri="{FF2B5EF4-FFF2-40B4-BE49-F238E27FC236}">
                    <a16:creationId xmlns="" xmlns:a16="http://schemas.microsoft.com/office/drawing/2014/main" id="{D6AEC69D-3B1B-99D7-41B7-1A0119712AC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74314" y="5641502"/>
                <a:ext cx="830295" cy="489066"/>
              </a:xfrm>
              <a:prstGeom prst="ellips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9" name="Picture 9">
                <a:extLst>
                  <a:ext uri="{FF2B5EF4-FFF2-40B4-BE49-F238E27FC236}">
                    <a16:creationId xmlns="" xmlns:a16="http://schemas.microsoft.com/office/drawing/2014/main" id="{75A0FDBB-BBDA-CD48-79A0-2074D9290D7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905945" y="5163289"/>
                <a:ext cx="698768" cy="402066"/>
              </a:xfrm>
              <a:prstGeom prst="ellips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74653085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13"/>
          <p:cNvSpPr>
            <a:spLocks noChangeArrowheads="1"/>
          </p:cNvSpPr>
          <p:nvPr/>
        </p:nvSpPr>
        <p:spPr bwMode="auto">
          <a:xfrm>
            <a:off x="8172450" y="6500688"/>
            <a:ext cx="790575" cy="288925"/>
          </a:xfrm>
          <a:prstGeom prst="ellipse">
            <a:avLst/>
          </a:prstGeom>
          <a:solidFill>
            <a:sysClr val="window" lastClr="FFFFFF"/>
          </a:solidFill>
          <a:ln w="25400">
            <a:solidFill>
              <a:srgbClr val="00206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 kern="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33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28713" y="85724"/>
            <a:ext cx="7439024" cy="940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Финансирование расходов в течение года</a:t>
            </a: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6" name="Группа 5">
            <a:extLst>
              <a:ext uri="{FF2B5EF4-FFF2-40B4-BE49-F238E27FC236}">
                <a16:creationId xmlns="" xmlns:a16="http://schemas.microsoft.com/office/drawing/2014/main" id="{C34E2D1B-4D3E-120D-C291-C0675A35C237}"/>
              </a:ext>
            </a:extLst>
          </p:cNvPr>
          <p:cNvGrpSpPr/>
          <p:nvPr/>
        </p:nvGrpSpPr>
        <p:grpSpPr>
          <a:xfrm>
            <a:off x="98920" y="1194918"/>
            <a:ext cx="9639596" cy="5450232"/>
            <a:chOff x="98920" y="1194918"/>
            <a:chExt cx="9639596" cy="5450232"/>
          </a:xfrm>
        </p:grpSpPr>
        <p:graphicFrame>
          <p:nvGraphicFramePr>
            <p:cNvPr id="7" name="Диаграмма 6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916067175"/>
                </p:ext>
              </p:extLst>
            </p:nvPr>
          </p:nvGraphicFramePr>
          <p:xfrm>
            <a:off x="698426" y="1194918"/>
            <a:ext cx="9040090" cy="485255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pic>
          <p:nvPicPr>
            <p:cNvPr id="8" name="Picture 2">
              <a:extLst>
                <a:ext uri="{FF2B5EF4-FFF2-40B4-BE49-F238E27FC236}">
                  <a16:creationId xmlns="" xmlns:a16="http://schemas.microsoft.com/office/drawing/2014/main" id="{254872B7-78BC-20FC-9E54-17F75FD9D5F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99690" l="0" r="99752">
                          <a14:foregroundMark x1="46716" y1="85116" x2="79306" y2="50853"/>
                          <a14:foregroundMark x1="44238" y1="79535" x2="65304" y2="85581"/>
                          <a14:foregroundMark x1="46840" y1="87597" x2="43742" y2="73643"/>
                          <a14:foregroundMark x1="61834" y1="85271" x2="62577" y2="73333"/>
                          <a14:foregroundMark x1="33209" y1="51008" x2="57249" y2="58450"/>
                          <a14:foregroundMark x1="34201" y1="60310" x2="47460" y2="56124"/>
                          <a14:foregroundMark x1="29368" y1="35349" x2="48947" y2="39380"/>
                          <a14:foregroundMark x1="24659" y1="22791" x2="41760" y2="2666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907" t="3244" r="14443" b="3162"/>
            <a:stretch/>
          </p:blipFill>
          <p:spPr bwMode="auto">
            <a:xfrm>
              <a:off x="98920" y="4093335"/>
              <a:ext cx="2137144" cy="25518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46828239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13"/>
          <p:cNvSpPr>
            <a:spLocks noChangeArrowheads="1"/>
          </p:cNvSpPr>
          <p:nvPr/>
        </p:nvSpPr>
        <p:spPr bwMode="auto">
          <a:xfrm>
            <a:off x="8172450" y="6500688"/>
            <a:ext cx="790575" cy="288925"/>
          </a:xfrm>
          <a:prstGeom prst="ellipse">
            <a:avLst/>
          </a:prstGeom>
          <a:solidFill>
            <a:sysClr val="window" lastClr="FFFFFF"/>
          </a:solidFill>
          <a:ln w="25400">
            <a:solidFill>
              <a:srgbClr val="00206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 kern="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34</a:t>
            </a:r>
            <a:endParaRPr lang="ru-RU" b="1" kern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600" y="116632"/>
            <a:ext cx="7439024" cy="1234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Экономия бюджетных средств в результате проведения процедур в соответствии с Законами № 44-ФЗ и № 223-ФЗ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7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тыс.рублей</a:t>
            </a:r>
            <a:endParaRPr lang="ru-RU" sz="27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252000" y="1340768"/>
            <a:ext cx="8892000" cy="5161705"/>
            <a:chOff x="252000" y="1340768"/>
            <a:chExt cx="8892000" cy="5161705"/>
          </a:xfrm>
        </p:grpSpPr>
        <p:graphicFrame>
          <p:nvGraphicFramePr>
            <p:cNvPr id="7" name="Диаграмма 6"/>
            <p:cNvGraphicFramePr/>
            <p:nvPr>
              <p:extLst>
                <p:ext uri="{D42A27DB-BD31-4B8C-83A1-F6EECF244321}">
                  <p14:modId xmlns:p14="http://schemas.microsoft.com/office/powerpoint/2010/main" val="129029027"/>
                </p:ext>
              </p:extLst>
            </p:nvPr>
          </p:nvGraphicFramePr>
          <p:xfrm>
            <a:off x="252000" y="1340768"/>
            <a:ext cx="8892000" cy="388799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pSp>
          <p:nvGrpSpPr>
            <p:cNvPr id="8" name="Группа 7"/>
            <p:cNvGrpSpPr/>
            <p:nvPr/>
          </p:nvGrpSpPr>
          <p:grpSpPr>
            <a:xfrm>
              <a:off x="2306172" y="6190667"/>
              <a:ext cx="2251817" cy="311806"/>
              <a:chOff x="290298" y="2126378"/>
              <a:chExt cx="2251817" cy="311806"/>
            </a:xfrm>
          </p:grpSpPr>
          <p:sp>
            <p:nvSpPr>
              <p:cNvPr id="19" name="Прямоугольник 18"/>
              <p:cNvSpPr/>
              <p:nvPr/>
            </p:nvSpPr>
            <p:spPr>
              <a:xfrm>
                <a:off x="290298" y="2150152"/>
                <a:ext cx="360040" cy="288032"/>
              </a:xfrm>
              <a:prstGeom prst="rect">
                <a:avLst/>
              </a:prstGeom>
              <a:solidFill>
                <a:srgbClr val="9FFF9F"/>
              </a:solidFill>
              <a:ln>
                <a:noFill/>
              </a:ln>
              <a:effectLst>
                <a:outerShdw blurRad="50800" dist="25400" dir="5400000" rotWithShape="0">
                  <a:srgbClr val="000000">
                    <a:alpha val="3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flat" dir="tl">
                  <a:rot lat="0" lon="0" rev="6360000"/>
                </a:lightRig>
              </a:scene3d>
              <a:sp3d contourW="19050" prstMaterial="flat">
                <a:bevelT w="63500" h="63500"/>
                <a:contourClr>
                  <a:srgbClr val="E8B7B7">
                    <a:shade val="25000"/>
                    <a:satMod val="180000"/>
                  </a:srgbClr>
                </a:contourClr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ndara"/>
                  <a:ea typeface="+mn-ea"/>
                  <a:cs typeface="+mn-cs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718279" y="2126378"/>
                <a:ext cx="182383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ookman Old Style" pitchFamily="18" charset="0"/>
                  </a:rPr>
                  <a:t>Закон № 44-ФЗ</a:t>
                </a:r>
              </a:p>
            </p:txBody>
          </p:sp>
        </p:grpSp>
        <p:grpSp>
          <p:nvGrpSpPr>
            <p:cNvPr id="9" name="Группа 8"/>
            <p:cNvGrpSpPr/>
            <p:nvPr/>
          </p:nvGrpSpPr>
          <p:grpSpPr>
            <a:xfrm>
              <a:off x="5439982" y="6187748"/>
              <a:ext cx="2463783" cy="307777"/>
              <a:chOff x="277827" y="1753032"/>
              <a:chExt cx="2463783" cy="307777"/>
            </a:xfrm>
          </p:grpSpPr>
          <p:sp>
            <p:nvSpPr>
              <p:cNvPr id="17" name="Прямоугольник 16"/>
              <p:cNvSpPr/>
              <p:nvPr/>
            </p:nvSpPr>
            <p:spPr>
              <a:xfrm>
                <a:off x="277827" y="1767391"/>
                <a:ext cx="360040" cy="288032"/>
              </a:xfrm>
              <a:prstGeom prst="rect">
                <a:avLst/>
              </a:prstGeom>
              <a:solidFill>
                <a:srgbClr val="C7A1E3"/>
              </a:solidFill>
              <a:ln>
                <a:noFill/>
              </a:ln>
              <a:effectLst>
                <a:outerShdw blurRad="50800" dist="25400" dir="5400000" rotWithShape="0">
                  <a:srgbClr val="000000">
                    <a:alpha val="38000"/>
                  </a:srgbClr>
                </a:outerShdw>
              </a:effectLst>
              <a:scene3d>
                <a:camera prst="orthographicFront" fov="0">
                  <a:rot lat="0" lon="0" rev="0"/>
                </a:camera>
                <a:lightRig rig="brightRoom" dir="tl">
                  <a:rot lat="0" lon="0" rev="5400000"/>
                </a:lightRig>
              </a:scene3d>
              <a:sp3d contourW="12700">
                <a:contourClr>
                  <a:srgbClr val="E8B7B7"/>
                </a:contourClr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ndara"/>
                  <a:ea typeface="+mn-ea"/>
                  <a:cs typeface="+mn-cs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707646" y="1753032"/>
                <a:ext cx="203396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ookman Old Style" pitchFamily="18" charset="0"/>
                  </a:rPr>
                  <a:t>Закон № 223-ФЗ</a:t>
                </a:r>
              </a:p>
            </p:txBody>
          </p:sp>
        </p:grpSp>
        <p:grpSp>
          <p:nvGrpSpPr>
            <p:cNvPr id="10" name="Группа 9"/>
            <p:cNvGrpSpPr/>
            <p:nvPr/>
          </p:nvGrpSpPr>
          <p:grpSpPr>
            <a:xfrm>
              <a:off x="385644" y="5143361"/>
              <a:ext cx="6738846" cy="695531"/>
              <a:chOff x="332479" y="5706910"/>
              <a:chExt cx="6738846" cy="695531"/>
            </a:xfrm>
          </p:grpSpPr>
          <p:sp>
            <p:nvSpPr>
              <p:cNvPr id="11" name="TextBox 10"/>
              <p:cNvSpPr txBox="1"/>
              <p:nvPr/>
            </p:nvSpPr>
            <p:spPr>
              <a:xfrm>
                <a:off x="332479" y="5706910"/>
                <a:ext cx="194179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600" b="1" i="1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</a:rPr>
                  <a:t>Экономия  всего : </a:t>
                </a: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3323747" y="6015150"/>
                <a:ext cx="1080120" cy="338554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600" b="1" i="1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13 107,5</a:t>
                </a: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1897782" y="6060606"/>
                <a:ext cx="1080120" cy="338554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600" b="1" i="1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4 473,8</a:t>
                </a: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562578" y="6063887"/>
                <a:ext cx="1080120" cy="338554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600" b="1" i="1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9 877,2</a:t>
                </a: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4634086" y="6015150"/>
                <a:ext cx="1080120" cy="338554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600" b="1" i="1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22 614,1</a:t>
                </a: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5991205" y="6012334"/>
                <a:ext cx="1080120" cy="338554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600" b="1" i="1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23 002,0</a:t>
                </a:r>
              </a:p>
            </p:txBody>
          </p:sp>
        </p:grpSp>
      </p:grpSp>
      <p:sp>
        <p:nvSpPr>
          <p:cNvPr id="21" name="TextBox 20"/>
          <p:cNvSpPr txBox="1"/>
          <p:nvPr/>
        </p:nvSpPr>
        <p:spPr>
          <a:xfrm>
            <a:off x="7380312" y="5451601"/>
            <a:ext cx="1080120" cy="338554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8 644,9</a:t>
            </a:r>
            <a:endParaRPr kumimoji="0" lang="ru-RU" sz="1600" b="1" i="1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65658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Диаграмма 28"/>
          <p:cNvGraphicFramePr/>
          <p:nvPr>
            <p:extLst>
              <p:ext uri="{D42A27DB-BD31-4B8C-83A1-F6EECF244321}">
                <p14:modId xmlns:p14="http://schemas.microsoft.com/office/powerpoint/2010/main" val="2990720765"/>
              </p:ext>
            </p:extLst>
          </p:nvPr>
        </p:nvGraphicFramePr>
        <p:xfrm>
          <a:off x="280933" y="4111226"/>
          <a:ext cx="8785100" cy="2596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Oval 13"/>
          <p:cNvSpPr>
            <a:spLocks noChangeArrowheads="1"/>
          </p:cNvSpPr>
          <p:nvPr/>
        </p:nvSpPr>
        <p:spPr bwMode="auto">
          <a:xfrm>
            <a:off x="8172450" y="6519863"/>
            <a:ext cx="790575" cy="288925"/>
          </a:xfrm>
          <a:prstGeom prst="ellipse">
            <a:avLst/>
          </a:prstGeom>
          <a:solidFill>
            <a:sysClr val="window" lastClr="FFFFFF"/>
          </a:solidFill>
          <a:ln w="25400">
            <a:solidFill>
              <a:srgbClr val="00206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 kern="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35</a:t>
            </a:r>
            <a:endParaRPr lang="ru-RU" b="1" kern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600" y="0"/>
            <a:ext cx="7467600" cy="59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Санкционирование расходов</a:t>
            </a: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6738403" y="476673"/>
            <a:ext cx="2384911" cy="1759943"/>
            <a:chOff x="6759089" y="785727"/>
            <a:chExt cx="2384911" cy="2164395"/>
          </a:xfrm>
        </p:grpSpPr>
        <p:grpSp>
          <p:nvGrpSpPr>
            <p:cNvPr id="6" name="组合 8"/>
            <p:cNvGrpSpPr/>
            <p:nvPr/>
          </p:nvGrpSpPr>
          <p:grpSpPr>
            <a:xfrm flipH="1">
              <a:off x="6759089" y="785727"/>
              <a:ext cx="2384911" cy="2164395"/>
              <a:chOff x="4907532" y="2708920"/>
              <a:chExt cx="2825594" cy="2564332"/>
            </a:xfrm>
          </p:grpSpPr>
          <p:sp>
            <p:nvSpPr>
              <p:cNvPr id="7" name="椭圆 3"/>
              <p:cNvSpPr/>
              <p:nvPr/>
            </p:nvSpPr>
            <p:spPr>
              <a:xfrm rot="244877">
                <a:off x="4907532" y="2805471"/>
                <a:ext cx="2801086" cy="2467781"/>
              </a:xfrm>
              <a:custGeom>
                <a:avLst/>
                <a:gdLst/>
                <a:ahLst/>
                <a:cxnLst/>
                <a:rect l="l" t="t" r="r" b="b"/>
                <a:pathLst>
                  <a:path w="2801086" h="2403574">
                    <a:moveTo>
                      <a:pt x="1360997" y="182067"/>
                    </a:moveTo>
                    <a:cubicBezTo>
                      <a:pt x="728646" y="182067"/>
                      <a:pt x="216024" y="600259"/>
                      <a:pt x="216024" y="1116124"/>
                    </a:cubicBezTo>
                    <a:cubicBezTo>
                      <a:pt x="216024" y="1631989"/>
                      <a:pt x="728646" y="2050181"/>
                      <a:pt x="1360997" y="2050181"/>
                    </a:cubicBezTo>
                    <a:cubicBezTo>
                      <a:pt x="1993348" y="2050181"/>
                      <a:pt x="2505970" y="1631989"/>
                      <a:pt x="2505970" y="1116124"/>
                    </a:cubicBezTo>
                    <a:cubicBezTo>
                      <a:pt x="2505970" y="600259"/>
                      <a:pt x="1993348" y="182067"/>
                      <a:pt x="1360997" y="182067"/>
                    </a:cubicBezTo>
                    <a:close/>
                    <a:moveTo>
                      <a:pt x="1368152" y="0"/>
                    </a:moveTo>
                    <a:cubicBezTo>
                      <a:pt x="2123761" y="0"/>
                      <a:pt x="2736304" y="499706"/>
                      <a:pt x="2736304" y="1116124"/>
                    </a:cubicBezTo>
                    <a:cubicBezTo>
                      <a:pt x="2736304" y="1344211"/>
                      <a:pt x="2652438" y="1556319"/>
                      <a:pt x="2508150" y="1732768"/>
                    </a:cubicBezTo>
                    <a:lnTo>
                      <a:pt x="2801086" y="2403574"/>
                    </a:lnTo>
                    <a:lnTo>
                      <a:pt x="2180504" y="2012713"/>
                    </a:lnTo>
                    <a:cubicBezTo>
                      <a:pt x="1953900" y="2151102"/>
                      <a:pt x="1672642" y="2232248"/>
                      <a:pt x="1368152" y="2232248"/>
                    </a:cubicBezTo>
                    <a:cubicBezTo>
                      <a:pt x="612543" y="2232248"/>
                      <a:pt x="0" y="1732542"/>
                      <a:pt x="0" y="1116124"/>
                    </a:cubicBezTo>
                    <a:cubicBezTo>
                      <a:pt x="0" y="499706"/>
                      <a:pt x="612543" y="0"/>
                      <a:pt x="1368152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8" name="椭圆 3"/>
              <p:cNvSpPr/>
              <p:nvPr/>
            </p:nvSpPr>
            <p:spPr>
              <a:xfrm>
                <a:off x="4907532" y="2720795"/>
                <a:ext cx="2801086" cy="2403574"/>
              </a:xfrm>
              <a:custGeom>
                <a:avLst/>
                <a:gdLst/>
                <a:ahLst/>
                <a:cxnLst/>
                <a:rect l="l" t="t" r="r" b="b"/>
                <a:pathLst>
                  <a:path w="2801086" h="2403574">
                    <a:moveTo>
                      <a:pt x="1360997" y="182067"/>
                    </a:moveTo>
                    <a:cubicBezTo>
                      <a:pt x="728646" y="182067"/>
                      <a:pt x="216024" y="600259"/>
                      <a:pt x="216024" y="1116124"/>
                    </a:cubicBezTo>
                    <a:cubicBezTo>
                      <a:pt x="216024" y="1631989"/>
                      <a:pt x="728646" y="2050181"/>
                      <a:pt x="1360997" y="2050181"/>
                    </a:cubicBezTo>
                    <a:cubicBezTo>
                      <a:pt x="1993348" y="2050181"/>
                      <a:pt x="2505970" y="1631989"/>
                      <a:pt x="2505970" y="1116124"/>
                    </a:cubicBezTo>
                    <a:cubicBezTo>
                      <a:pt x="2505970" y="600259"/>
                      <a:pt x="1993348" y="182067"/>
                      <a:pt x="1360997" y="182067"/>
                    </a:cubicBezTo>
                    <a:close/>
                    <a:moveTo>
                      <a:pt x="1368152" y="0"/>
                    </a:moveTo>
                    <a:cubicBezTo>
                      <a:pt x="2123761" y="0"/>
                      <a:pt x="2736304" y="499706"/>
                      <a:pt x="2736304" y="1116124"/>
                    </a:cubicBezTo>
                    <a:cubicBezTo>
                      <a:pt x="2736304" y="1344211"/>
                      <a:pt x="2652438" y="1556319"/>
                      <a:pt x="2508150" y="1732768"/>
                    </a:cubicBezTo>
                    <a:lnTo>
                      <a:pt x="2801086" y="2403574"/>
                    </a:lnTo>
                    <a:lnTo>
                      <a:pt x="2180504" y="2012713"/>
                    </a:lnTo>
                    <a:cubicBezTo>
                      <a:pt x="1953900" y="2151102"/>
                      <a:pt x="1672642" y="2232248"/>
                      <a:pt x="1368152" y="2232248"/>
                    </a:cubicBezTo>
                    <a:cubicBezTo>
                      <a:pt x="612543" y="2232248"/>
                      <a:pt x="0" y="1732542"/>
                      <a:pt x="0" y="1116124"/>
                    </a:cubicBezTo>
                    <a:cubicBezTo>
                      <a:pt x="0" y="499706"/>
                      <a:pt x="612543" y="0"/>
                      <a:pt x="1368152" y="0"/>
                    </a:cubicBezTo>
                    <a:close/>
                  </a:path>
                </a:pathLst>
              </a:custGeom>
              <a:solidFill>
                <a:srgbClr val="A27B00"/>
              </a:solidFill>
              <a:ln w="3175">
                <a:solidFill>
                  <a:srgbClr val="F8970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9" name="椭圆 3"/>
              <p:cNvSpPr/>
              <p:nvPr/>
            </p:nvSpPr>
            <p:spPr>
              <a:xfrm>
                <a:off x="4932040" y="2708920"/>
                <a:ext cx="2801086" cy="2403574"/>
              </a:xfrm>
              <a:custGeom>
                <a:avLst/>
                <a:gdLst/>
                <a:ahLst/>
                <a:cxnLst/>
                <a:rect l="l" t="t" r="r" b="b"/>
                <a:pathLst>
                  <a:path w="2801086" h="2403574">
                    <a:moveTo>
                      <a:pt x="1360997" y="182067"/>
                    </a:moveTo>
                    <a:cubicBezTo>
                      <a:pt x="728646" y="182067"/>
                      <a:pt x="216024" y="600259"/>
                      <a:pt x="216024" y="1116124"/>
                    </a:cubicBezTo>
                    <a:cubicBezTo>
                      <a:pt x="216024" y="1631989"/>
                      <a:pt x="728646" y="2050181"/>
                      <a:pt x="1360997" y="2050181"/>
                    </a:cubicBezTo>
                    <a:cubicBezTo>
                      <a:pt x="1993348" y="2050181"/>
                      <a:pt x="2505970" y="1631989"/>
                      <a:pt x="2505970" y="1116124"/>
                    </a:cubicBezTo>
                    <a:cubicBezTo>
                      <a:pt x="2505970" y="600259"/>
                      <a:pt x="1993348" y="182067"/>
                      <a:pt x="1360997" y="182067"/>
                    </a:cubicBezTo>
                    <a:close/>
                    <a:moveTo>
                      <a:pt x="1368152" y="0"/>
                    </a:moveTo>
                    <a:cubicBezTo>
                      <a:pt x="2123761" y="0"/>
                      <a:pt x="2736304" y="499706"/>
                      <a:pt x="2736304" y="1116124"/>
                    </a:cubicBezTo>
                    <a:cubicBezTo>
                      <a:pt x="2736304" y="1344211"/>
                      <a:pt x="2652438" y="1556319"/>
                      <a:pt x="2508150" y="1732768"/>
                    </a:cubicBezTo>
                    <a:lnTo>
                      <a:pt x="2801086" y="2403574"/>
                    </a:lnTo>
                    <a:lnTo>
                      <a:pt x="2180504" y="2012713"/>
                    </a:lnTo>
                    <a:cubicBezTo>
                      <a:pt x="1953900" y="2151102"/>
                      <a:pt x="1672642" y="2232248"/>
                      <a:pt x="1368152" y="2232248"/>
                    </a:cubicBezTo>
                    <a:cubicBezTo>
                      <a:pt x="612543" y="2232248"/>
                      <a:pt x="0" y="1732542"/>
                      <a:pt x="0" y="1116124"/>
                    </a:cubicBezTo>
                    <a:cubicBezTo>
                      <a:pt x="0" y="499706"/>
                      <a:pt x="612543" y="0"/>
                      <a:pt x="1368152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4800C"/>
                  </a:gs>
                  <a:gs pos="55000">
                    <a:srgbClr val="FFC000"/>
                  </a:gs>
                  <a:gs pos="100000">
                    <a:srgbClr val="FFFF00"/>
                  </a:gs>
                </a:gsLst>
                <a:lin ang="2700000" scaled="1"/>
              </a:gradFill>
              <a:ln w="3175"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2" name="Прямоугольник 1"/>
            <p:cNvSpPr/>
            <p:nvPr/>
          </p:nvSpPr>
          <p:spPr>
            <a:xfrm>
              <a:off x="6908079" y="1023821"/>
              <a:ext cx="2178640" cy="10772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600" b="1" dirty="0">
                  <a:solidFill>
                    <a:srgbClr val="002060"/>
                  </a:solidFill>
                  <a:latin typeface="Arial" charset="0"/>
                </a:rPr>
                <a:t>Система </a:t>
              </a:r>
              <a:endParaRPr lang="ru-RU" sz="1600" b="1" dirty="0" smtClean="0">
                <a:solidFill>
                  <a:srgbClr val="002060"/>
                </a:solidFill>
                <a:latin typeface="Arial" charset="0"/>
              </a:endParaRP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600" b="1" dirty="0" smtClean="0">
                  <a:solidFill>
                    <a:srgbClr val="002060"/>
                  </a:solidFill>
                  <a:latin typeface="Arial" charset="0"/>
                </a:rPr>
                <a:t>удаленного </a:t>
              </a:r>
              <a:r>
                <a:rPr lang="ru-RU" sz="1600" b="1" dirty="0">
                  <a:solidFill>
                    <a:srgbClr val="002060"/>
                  </a:solidFill>
                  <a:latin typeface="Arial" charset="0"/>
                </a:rPr>
                <a:t>документооборота УФК </a:t>
              </a:r>
            </a:p>
          </p:txBody>
        </p:sp>
      </p:grpSp>
      <p:pic>
        <p:nvPicPr>
          <p:cNvPr id="10" name="Picture 2" descr="C:\Users\fu9\Desktop\1680711944_sneg-top-p-kartinka-kompyutera-dlya-prezentatsii-vkon-3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7745" y1="4523" x2="91522" y2="6466"/>
                        <a14:foregroundMark x1="91957" y1="7279" x2="86875" y2="64276"/>
                        <a14:foregroundMark x1="51712" y1="61519" x2="86033" y2="64841"/>
                        <a14:foregroundMark x1="87500" y1="63463" x2="92799" y2="12509"/>
                        <a14:foregroundMark x1="59755" y1="65088" x2="59565" y2="75548"/>
                        <a14:foregroundMark x1="64212" y1="74170" x2="65897" y2="77208"/>
                        <a14:foregroundMark x1="18261" y1="85760" x2="37337" y2="81343"/>
                        <a14:foregroundMark x1="42826" y1="87951" x2="61685" y2="92085"/>
                        <a14:foregroundMark x1="78614" y1="95371" x2="87717" y2="88233"/>
                        <a14:foregroundMark x1="64837" y1="92085" x2="78397" y2="83816"/>
                        <a14:backgroundMark x1="5571" y1="78021" x2="21223" y2="78587"/>
                        <a14:backgroundMark x1="71630" y1="89894" x2="79674" y2="851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5441" y="973925"/>
            <a:ext cx="1794979" cy="1380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Группа 19"/>
          <p:cNvGrpSpPr/>
          <p:nvPr/>
        </p:nvGrpSpPr>
        <p:grpSpPr>
          <a:xfrm>
            <a:off x="41160" y="1628799"/>
            <a:ext cx="9085084" cy="2281571"/>
            <a:chOff x="41160" y="2060847"/>
            <a:chExt cx="9085084" cy="2281571"/>
          </a:xfrm>
        </p:grpSpPr>
        <p:pic>
          <p:nvPicPr>
            <p:cNvPr id="1026" name="Picture 2" descr="Picture background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6585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7182"/>
            <a:stretch/>
          </p:blipFill>
          <p:spPr bwMode="auto">
            <a:xfrm>
              <a:off x="7453913" y="2264622"/>
              <a:ext cx="1672331" cy="2077796"/>
            </a:xfrm>
            <a:prstGeom prst="rect">
              <a:avLst/>
            </a:prstGeom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Picture background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160" y="2843141"/>
              <a:ext cx="1909174" cy="1161923"/>
            </a:xfrm>
            <a:prstGeom prst="rect">
              <a:avLst/>
            </a:prstGeom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Прямоугольник 10"/>
            <p:cNvSpPr/>
            <p:nvPr/>
          </p:nvSpPr>
          <p:spPr>
            <a:xfrm>
              <a:off x="1825726" y="2647805"/>
              <a:ext cx="1541546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500" b="1" dirty="0">
                  <a:solidFill>
                    <a:srgbClr val="7A0900"/>
                  </a:solidFill>
                  <a:latin typeface="Tahoma" pitchFamily="34" charset="0"/>
                </a:rPr>
                <a:t>Заявки </a:t>
              </a:r>
              <a:r>
                <a:rPr lang="ru-RU" sz="1500" b="1" dirty="0" smtClean="0">
                  <a:solidFill>
                    <a:srgbClr val="7A0900"/>
                  </a:solidFill>
                  <a:latin typeface="Tahoma" pitchFamily="34" charset="0"/>
                </a:rPr>
                <a:t>на </a:t>
              </a:r>
              <a:r>
                <a:rPr lang="ru-RU" sz="1500" b="1" dirty="0">
                  <a:solidFill>
                    <a:srgbClr val="7A0900"/>
                  </a:solidFill>
                  <a:latin typeface="Tahoma" pitchFamily="34" charset="0"/>
                </a:rPr>
                <a:t>оплату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500" b="1" dirty="0">
                  <a:solidFill>
                    <a:srgbClr val="7A0900"/>
                  </a:solidFill>
                  <a:latin typeface="Tahoma" pitchFamily="34" charset="0"/>
                </a:rPr>
                <a:t>расходов</a:t>
              </a: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auto">
            <a:xfrm>
              <a:off x="58909" y="2060847"/>
              <a:ext cx="2016348" cy="586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>
              <a:spAutoFit/>
            </a:bodyPr>
            <a:lstStyle/>
            <a:p>
              <a:pPr marL="273050" indent="-273050" algn="ctr" fontAlgn="base">
                <a:spcBef>
                  <a:spcPct val="0"/>
                </a:spcBef>
                <a:spcAft>
                  <a:spcPct val="0"/>
                </a:spcAft>
                <a:buFont typeface="Wingdings 2" pitchFamily="18" charset="2"/>
                <a:buNone/>
              </a:pPr>
              <a:r>
                <a:rPr lang="ru-RU" sz="1600" b="1" dirty="0">
                  <a:solidFill>
                    <a:srgbClr val="002060"/>
                  </a:solidFill>
                  <a:latin typeface="Arial" charset="0"/>
                </a:rPr>
                <a:t>Муниципальное</a:t>
              </a:r>
            </a:p>
            <a:p>
              <a:pPr marL="273050" indent="-273050" algn="ctr" fontAlgn="base">
                <a:spcBef>
                  <a:spcPct val="0"/>
                </a:spcBef>
                <a:spcAft>
                  <a:spcPct val="0"/>
                </a:spcAft>
                <a:buFont typeface="Wingdings 2" pitchFamily="18" charset="2"/>
                <a:buNone/>
              </a:pPr>
              <a:r>
                <a:rPr lang="ru-RU" sz="1600" b="1" dirty="0">
                  <a:solidFill>
                    <a:srgbClr val="002060"/>
                  </a:solidFill>
                  <a:latin typeface="Arial" charset="0"/>
                </a:rPr>
                <a:t>учреждение</a:t>
              </a:r>
            </a:p>
          </p:txBody>
        </p:sp>
        <p:sp>
          <p:nvSpPr>
            <p:cNvPr id="15" name="Text Box 15"/>
            <p:cNvSpPr txBox="1">
              <a:spLocks noChangeArrowheads="1"/>
            </p:cNvSpPr>
            <p:nvPr/>
          </p:nvSpPr>
          <p:spPr bwMode="auto">
            <a:xfrm>
              <a:off x="3562400" y="2060848"/>
              <a:ext cx="1513041" cy="586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>
              <a:spAutoFit/>
            </a:bodyPr>
            <a:lstStyle>
              <a:lvl1pPr marL="273050" indent="-273050" eaLnBrk="0" hangingPunct="0">
                <a:defRPr sz="1400">
                  <a:solidFill>
                    <a:schemeClr val="tx1"/>
                  </a:solidFill>
                  <a:latin typeface="Monotype Corsiva" pitchFamily="66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Monotype Corsiva" pitchFamily="66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Monotype Corsiva" pitchFamily="66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Monotype Corsiva" pitchFamily="66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Monotype Corsiva" pitchFamily="66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Monotype Corsiva" pitchFamily="66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Monotype Corsiva" pitchFamily="66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Monotype Corsiva" pitchFamily="66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Monotype Corsiva" pitchFamily="66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 typeface="Wingdings 2" pitchFamily="18" charset="2"/>
                <a:buNone/>
              </a:pPr>
              <a:r>
                <a:rPr lang="ru-RU" sz="1600" b="1" dirty="0">
                  <a:solidFill>
                    <a:srgbClr val="002060"/>
                  </a:solidFill>
                  <a:latin typeface="Arial" charset="0"/>
                </a:rPr>
                <a:t>Финансовое </a:t>
              </a:r>
            </a:p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 typeface="Wingdings 2" pitchFamily="18" charset="2"/>
                <a:buNone/>
              </a:pPr>
              <a:r>
                <a:rPr lang="ru-RU" sz="1600" b="1" dirty="0">
                  <a:solidFill>
                    <a:srgbClr val="002060"/>
                  </a:solidFill>
                  <a:latin typeface="Arial" charset="0"/>
                </a:rPr>
                <a:t>управление</a:t>
              </a:r>
            </a:p>
          </p:txBody>
        </p:sp>
        <p:cxnSp>
          <p:nvCxnSpPr>
            <p:cNvPr id="13" name="Прямая со стрелкой 12"/>
            <p:cNvCxnSpPr/>
            <p:nvPr/>
          </p:nvCxnSpPr>
          <p:spPr>
            <a:xfrm>
              <a:off x="1897066" y="3432635"/>
              <a:ext cx="1416623" cy="0"/>
            </a:xfrm>
            <a:prstGeom prst="straightConnector1">
              <a:avLst/>
            </a:prstGeom>
            <a:ln w="57150">
              <a:solidFill>
                <a:srgbClr val="002060"/>
              </a:solidFill>
              <a:tailEnd type="arrow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" name="Рисунок 17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4544"/>
            <a:stretch/>
          </p:blipFill>
          <p:spPr>
            <a:xfrm>
              <a:off x="3343282" y="2753385"/>
              <a:ext cx="1922098" cy="1251679"/>
            </a:xfrm>
            <a:prstGeom prst="rect">
              <a:avLst/>
            </a:prstGeom>
            <a:noFill/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cxnSp>
          <p:nvCxnSpPr>
            <p:cNvPr id="19" name="Прямая со стрелкой 18"/>
            <p:cNvCxnSpPr/>
            <p:nvPr/>
          </p:nvCxnSpPr>
          <p:spPr>
            <a:xfrm>
              <a:off x="5342466" y="3431091"/>
              <a:ext cx="2111447" cy="0"/>
            </a:xfrm>
            <a:prstGeom prst="straightConnector1">
              <a:avLst/>
            </a:prstGeom>
            <a:ln w="57150">
              <a:solidFill>
                <a:srgbClr val="002060"/>
              </a:solidFill>
              <a:tailEnd type="arrow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Прямоугольник 15"/>
            <p:cNvSpPr/>
            <p:nvPr/>
          </p:nvSpPr>
          <p:spPr>
            <a:xfrm>
              <a:off x="5265380" y="2833493"/>
              <a:ext cx="2286000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500" b="1" dirty="0">
                  <a:solidFill>
                    <a:srgbClr val="7A0900"/>
                  </a:solidFill>
                  <a:latin typeface="Tahoma" pitchFamily="34" charset="0"/>
                </a:rPr>
                <a:t>Санкционированные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500" b="1" dirty="0" smtClean="0">
                  <a:solidFill>
                    <a:srgbClr val="7A0900"/>
                  </a:solidFill>
                  <a:latin typeface="Tahoma" pitchFamily="34" charset="0"/>
                </a:rPr>
                <a:t>заявки</a:t>
              </a:r>
              <a:endParaRPr lang="ru-RU" sz="1500" b="1" dirty="0">
                <a:solidFill>
                  <a:srgbClr val="7A0900"/>
                </a:solidFill>
                <a:latin typeface="Tahoma" pitchFamily="34" charset="0"/>
              </a:endParaRPr>
            </a:p>
          </p:txBody>
        </p:sp>
      </p:grpSp>
      <p:sp>
        <p:nvSpPr>
          <p:cNvPr id="24" name="Text Box 11"/>
          <p:cNvSpPr txBox="1">
            <a:spLocks noChangeArrowheads="1"/>
          </p:cNvSpPr>
          <p:nvPr/>
        </p:nvSpPr>
        <p:spPr bwMode="auto">
          <a:xfrm>
            <a:off x="1595387" y="3548621"/>
            <a:ext cx="201997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Monotype Corsiva" pitchFamily="66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Monotype Corsiva" pitchFamily="66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Monotype Corsiva" pitchFamily="66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Monotype Corsiva" pitchFamily="66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Monotype Corsiva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Monotype Corsiva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Monotype Corsiva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Monotype Corsiva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Monotype Corsiva" pitchFamily="66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7A0900"/>
                </a:solidFill>
                <a:latin typeface="Tahoma" pitchFamily="34" charset="0"/>
              </a:rPr>
              <a:t>Отказанные заявки</a:t>
            </a:r>
          </a:p>
        </p:txBody>
      </p:sp>
      <p:pic>
        <p:nvPicPr>
          <p:cNvPr id="1034" name="Picture 10" descr="Picture background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046708">
            <a:off x="519583" y="3263883"/>
            <a:ext cx="3485044" cy="1576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 rot="10800000" flipV="1">
            <a:off x="2605377" y="3867523"/>
            <a:ext cx="69847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Обработано </a:t>
            </a:r>
            <a:r>
              <a:rPr lang="ru-RU" b="1" dirty="0" smtClean="0">
                <a:solidFill>
                  <a:srgbClr val="C00000"/>
                </a:solidFill>
              </a:rPr>
              <a:t>21 462</a:t>
            </a:r>
            <a:r>
              <a:rPr lang="ru-RU" b="1" dirty="0" smtClean="0">
                <a:solidFill>
                  <a:srgbClr val="002060"/>
                </a:solidFill>
              </a:rPr>
              <a:t> заявки </a:t>
            </a:r>
            <a:r>
              <a:rPr lang="ru-RU" b="1" dirty="0">
                <a:solidFill>
                  <a:srgbClr val="002060"/>
                </a:solidFill>
              </a:rPr>
              <a:t>в </a:t>
            </a:r>
            <a:r>
              <a:rPr lang="ru-RU" b="1" dirty="0" smtClean="0">
                <a:solidFill>
                  <a:srgbClr val="002060"/>
                </a:solidFill>
              </a:rPr>
              <a:t>2025 году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1292337" y="6697307"/>
            <a:ext cx="504118" cy="45719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sz="1100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4833863" y="6692692"/>
            <a:ext cx="504118" cy="66432"/>
          </a:xfrm>
          <a:prstGeom prst="roundRect">
            <a:avLst/>
          </a:prstGeom>
          <a:solidFill>
            <a:srgbClr val="00B000"/>
          </a:solidFill>
          <a:ln>
            <a:solidFill>
              <a:srgbClr val="00B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sz="1100"/>
          </a:p>
        </p:txBody>
      </p:sp>
      <p:sp>
        <p:nvSpPr>
          <p:cNvPr id="33" name="TextBox 32"/>
          <p:cNvSpPr txBox="1"/>
          <p:nvPr/>
        </p:nvSpPr>
        <p:spPr>
          <a:xfrm>
            <a:off x="1783346" y="6561244"/>
            <a:ext cx="31683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/>
              <a:t>с</a:t>
            </a:r>
            <a:r>
              <a:rPr lang="ru-RU" sz="1400" b="1" dirty="0" smtClean="0"/>
              <a:t>анкционировано в 2024 году</a:t>
            </a:r>
            <a:endParaRPr lang="ru-RU" sz="1600" b="1" dirty="0"/>
          </a:p>
        </p:txBody>
      </p:sp>
      <p:sp>
        <p:nvSpPr>
          <p:cNvPr id="34" name="TextBox 33"/>
          <p:cNvSpPr txBox="1"/>
          <p:nvPr/>
        </p:nvSpPr>
        <p:spPr>
          <a:xfrm flipH="1">
            <a:off x="5392890" y="6553955"/>
            <a:ext cx="29562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/>
              <a:t>с</a:t>
            </a:r>
            <a:r>
              <a:rPr lang="ru-RU" sz="1400" b="1" dirty="0" smtClean="0"/>
              <a:t>анкционировано в 2025 году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232748544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45147" y="132754"/>
            <a:ext cx="76581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Осуществление контрольных мероприятий, </a:t>
            </a:r>
          </a:p>
          <a:p>
            <a:pPr algn="ctr">
              <a:lnSpc>
                <a:spcPct val="80000"/>
              </a:lnSpc>
            </a:pPr>
            <a:r>
              <a:rPr lang="ru-RU" sz="3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количество контрольных мероприятий</a:t>
            </a:r>
            <a:endParaRPr lang="ru-RU" sz="3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Oval 13"/>
          <p:cNvSpPr>
            <a:spLocks noChangeArrowheads="1"/>
          </p:cNvSpPr>
          <p:nvPr/>
        </p:nvSpPr>
        <p:spPr bwMode="auto">
          <a:xfrm>
            <a:off x="8172450" y="6519863"/>
            <a:ext cx="790575" cy="288925"/>
          </a:xfrm>
          <a:prstGeom prst="ellipse">
            <a:avLst/>
          </a:prstGeom>
          <a:solidFill>
            <a:sysClr val="window" lastClr="FFFFFF"/>
          </a:solidFill>
          <a:ln w="25400">
            <a:solidFill>
              <a:srgbClr val="00206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 kern="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36</a:t>
            </a:r>
            <a:endParaRPr lang="ru-RU" b="1" kern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pic>
        <p:nvPicPr>
          <p:cNvPr id="21" name="Рисунок 20">
            <a:extLst>
              <a:ext uri="{FF2B5EF4-FFF2-40B4-BE49-F238E27FC236}">
                <a16:creationId xmlns="" xmlns:a16="http://schemas.microsoft.com/office/drawing/2014/main" id="{EC006AE6-8A6B-9EFC-AEB6-AF94FAC1A5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37" y="1340768"/>
            <a:ext cx="4063508" cy="47842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2" name="Группа 21">
            <a:extLst>
              <a:ext uri="{FF2B5EF4-FFF2-40B4-BE49-F238E27FC236}">
                <a16:creationId xmlns="" xmlns:a16="http://schemas.microsoft.com/office/drawing/2014/main" id="{DDB7F8BB-3E85-D7C3-F04A-78372E9E0C33}"/>
              </a:ext>
            </a:extLst>
          </p:cNvPr>
          <p:cNvGrpSpPr/>
          <p:nvPr/>
        </p:nvGrpSpPr>
        <p:grpSpPr>
          <a:xfrm>
            <a:off x="4081707" y="1881743"/>
            <a:ext cx="5054201" cy="3943007"/>
            <a:chOff x="4091232" y="2236670"/>
            <a:chExt cx="5054201" cy="3943007"/>
          </a:xfrm>
        </p:grpSpPr>
        <p:cxnSp>
          <p:nvCxnSpPr>
            <p:cNvPr id="23" name="Прямая со стрелкой 22">
              <a:extLst>
                <a:ext uri="{FF2B5EF4-FFF2-40B4-BE49-F238E27FC236}">
                  <a16:creationId xmlns="" xmlns:a16="http://schemas.microsoft.com/office/drawing/2014/main" id="{703340B5-3E98-0B62-5D65-2533DFB070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940866" y="3075451"/>
              <a:ext cx="590550" cy="356893"/>
            </a:xfrm>
            <a:prstGeom prst="straightConnector1">
              <a:avLst/>
            </a:prstGeom>
            <a:noFill/>
            <a:ln w="6350" cap="flat" cmpd="sng" algn="ctr">
              <a:solidFill>
                <a:srgbClr val="5B9BD5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24" name="Прямая со стрелкой 23">
              <a:extLst>
                <a:ext uri="{FF2B5EF4-FFF2-40B4-BE49-F238E27FC236}">
                  <a16:creationId xmlns="" xmlns:a16="http://schemas.microsoft.com/office/drawing/2014/main" id="{BF57F7C7-D0E3-BDBF-43B4-11D64BA2B4CA}"/>
                </a:ext>
              </a:extLst>
            </p:cNvPr>
            <p:cNvCxnSpPr>
              <a:cxnSpLocks/>
            </p:cNvCxnSpPr>
            <p:nvPr/>
          </p:nvCxnSpPr>
          <p:spPr>
            <a:xfrm>
              <a:off x="8022488" y="3075451"/>
              <a:ext cx="551217" cy="467757"/>
            </a:xfrm>
            <a:prstGeom prst="straightConnector1">
              <a:avLst/>
            </a:prstGeom>
            <a:noFill/>
            <a:ln w="6350" cap="flat" cmpd="sng" algn="ctr">
              <a:solidFill>
                <a:srgbClr val="5B9BD5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25" name="圆角矩形 28">
              <a:extLst>
                <a:ext uri="{FF2B5EF4-FFF2-40B4-BE49-F238E27FC236}">
                  <a16:creationId xmlns="" xmlns:a16="http://schemas.microsoft.com/office/drawing/2014/main" id="{72E83AEF-D045-0FAA-98E3-47D5A9F3F928}"/>
                </a:ext>
              </a:extLst>
            </p:cNvPr>
            <p:cNvSpPr/>
            <p:nvPr/>
          </p:nvSpPr>
          <p:spPr>
            <a:xfrm>
              <a:off x="7195130" y="3575910"/>
              <a:ext cx="1890711" cy="1543886"/>
            </a:xfrm>
            <a:prstGeom prst="roundRect">
              <a:avLst/>
            </a:prstGeom>
            <a:noFill/>
            <a:ln w="127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6" name="圆角矩形 22">
              <a:extLst>
                <a:ext uri="{FF2B5EF4-FFF2-40B4-BE49-F238E27FC236}">
                  <a16:creationId xmlns="" xmlns:a16="http://schemas.microsoft.com/office/drawing/2014/main" id="{1A7FDE67-EDA2-EE33-8ECA-C5DF941FFE81}"/>
                </a:ext>
              </a:extLst>
            </p:cNvPr>
            <p:cNvSpPr/>
            <p:nvPr/>
          </p:nvSpPr>
          <p:spPr>
            <a:xfrm>
              <a:off x="5492083" y="4791755"/>
              <a:ext cx="2225467" cy="1387922"/>
            </a:xfrm>
            <a:prstGeom prst="roundRect">
              <a:avLst/>
            </a:prstGeom>
            <a:noFill/>
            <a:ln w="127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7" name="圆角矩形 22">
              <a:extLst>
                <a:ext uri="{FF2B5EF4-FFF2-40B4-BE49-F238E27FC236}">
                  <a16:creationId xmlns="" xmlns:a16="http://schemas.microsoft.com/office/drawing/2014/main" id="{C2C86339-E411-F529-BBD4-806A17A7E67F}"/>
                </a:ext>
              </a:extLst>
            </p:cNvPr>
            <p:cNvSpPr/>
            <p:nvPr/>
          </p:nvSpPr>
          <p:spPr>
            <a:xfrm>
              <a:off x="4115470" y="3451636"/>
              <a:ext cx="1890711" cy="1668159"/>
            </a:xfrm>
            <a:prstGeom prst="roundRect">
              <a:avLst/>
            </a:prstGeom>
            <a:noFill/>
            <a:ln w="127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grpSp>
          <p:nvGrpSpPr>
            <p:cNvPr id="28" name="Группа 27">
              <a:extLst>
                <a:ext uri="{FF2B5EF4-FFF2-40B4-BE49-F238E27FC236}">
                  <a16:creationId xmlns="" xmlns:a16="http://schemas.microsoft.com/office/drawing/2014/main" id="{4905BEE8-2705-CEC4-FFED-9E73C4C3FA85}"/>
                </a:ext>
              </a:extLst>
            </p:cNvPr>
            <p:cNvGrpSpPr/>
            <p:nvPr/>
          </p:nvGrpSpPr>
          <p:grpSpPr>
            <a:xfrm>
              <a:off x="5492083" y="2236670"/>
              <a:ext cx="2569738" cy="1488042"/>
              <a:chOff x="1125144" y="1587232"/>
              <a:chExt cx="6848179" cy="2795175"/>
            </a:xfrm>
          </p:grpSpPr>
          <p:sp>
            <p:nvSpPr>
              <p:cNvPr id="34" name="圆角矩形 23">
                <a:extLst>
                  <a:ext uri="{FF2B5EF4-FFF2-40B4-BE49-F238E27FC236}">
                    <a16:creationId xmlns="" xmlns:a16="http://schemas.microsoft.com/office/drawing/2014/main" id="{36B9FE1C-2DCB-DC39-9DF4-8F91C6CC4A1B}"/>
                  </a:ext>
                </a:extLst>
              </p:cNvPr>
              <p:cNvSpPr/>
              <p:nvPr/>
            </p:nvSpPr>
            <p:spPr>
              <a:xfrm>
                <a:off x="1125144" y="1587232"/>
                <a:ext cx="6848179" cy="2795175"/>
              </a:xfrm>
              <a:prstGeom prst="roundRect">
                <a:avLst>
                  <a:gd name="adj" fmla="val 9960"/>
                </a:avLst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" name="圆角矩形 42">
                <a:extLst>
                  <a:ext uri="{FF2B5EF4-FFF2-40B4-BE49-F238E27FC236}">
                    <a16:creationId xmlns="" xmlns:a16="http://schemas.microsoft.com/office/drawing/2014/main" id="{070DC1FB-7FF3-58F0-AAB3-03221FF0D1BE}"/>
                  </a:ext>
                </a:extLst>
              </p:cNvPr>
              <p:cNvSpPr/>
              <p:nvPr/>
            </p:nvSpPr>
            <p:spPr>
              <a:xfrm>
                <a:off x="1334781" y="1796871"/>
                <a:ext cx="6428904" cy="2306020"/>
              </a:xfrm>
              <a:prstGeom prst="roundRect">
                <a:avLst>
                  <a:gd name="adj" fmla="val 11474"/>
                </a:avLst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29" name="TextBox 28">
              <a:extLst>
                <a:ext uri="{FF2B5EF4-FFF2-40B4-BE49-F238E27FC236}">
                  <a16:creationId xmlns="" xmlns:a16="http://schemas.microsoft.com/office/drawing/2014/main" id="{D4FB87A7-4D93-6D2D-1906-6ABCB7B1C5B5}"/>
                </a:ext>
              </a:extLst>
            </p:cNvPr>
            <p:cNvSpPr txBox="1"/>
            <p:nvPr/>
          </p:nvSpPr>
          <p:spPr>
            <a:xfrm>
              <a:off x="5877232" y="2546012"/>
              <a:ext cx="1799439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15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мероприятий</a:t>
              </a:r>
            </a:p>
          </p:txBody>
        </p:sp>
        <p:sp>
          <p:nvSpPr>
            <p:cNvPr id="30" name="Прямоугольник 29">
              <a:extLst>
                <a:ext uri="{FF2B5EF4-FFF2-40B4-BE49-F238E27FC236}">
                  <a16:creationId xmlns="" xmlns:a16="http://schemas.microsoft.com/office/drawing/2014/main" id="{AE03233B-B822-DA05-D754-BD4CAED2BB22}"/>
                </a:ext>
              </a:extLst>
            </p:cNvPr>
            <p:cNvSpPr/>
            <p:nvPr/>
          </p:nvSpPr>
          <p:spPr>
            <a:xfrm>
              <a:off x="4091232" y="3726595"/>
              <a:ext cx="1964929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1" i="1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ru-RU" sz="2000" b="1" i="1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3 </a:t>
              </a:r>
              <a:endParaRPr kumimoji="0" lang="ru-RU" sz="2000" b="1" i="1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2000" b="1" i="1" kern="0" dirty="0">
                  <a:solidFill>
                    <a:sysClr val="windowText" lastClr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</a:t>
              </a:r>
              <a:r>
                <a:rPr kumimoji="0" lang="ru-RU" sz="2000" b="1" i="1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автономных </a:t>
              </a:r>
              <a:endParaRPr kumimoji="0" lang="ru-RU" sz="2000" b="1" i="1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1" i="1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учреждениях</a:t>
              </a:r>
              <a:endParaRPr kumimoji="0" lang="ru-RU" sz="2000" b="1" i="1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="" xmlns:a16="http://schemas.microsoft.com/office/drawing/2014/main" id="{61D49BA0-73A8-B52D-4DDC-876A7AD7C22E}"/>
                </a:ext>
              </a:extLst>
            </p:cNvPr>
            <p:cNvSpPr txBox="1"/>
            <p:nvPr/>
          </p:nvSpPr>
          <p:spPr>
            <a:xfrm>
              <a:off x="7187038" y="3745500"/>
              <a:ext cx="195839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1" i="1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11 </a:t>
              </a:r>
            </a:p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1" i="1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в казенных учреждениях</a:t>
              </a:r>
              <a:endParaRPr kumimoji="0" lang="ru-RU" sz="2000" b="1" i="1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" name="Прямоугольник 31">
              <a:extLst>
                <a:ext uri="{FF2B5EF4-FFF2-40B4-BE49-F238E27FC236}">
                  <a16:creationId xmlns="" xmlns:a16="http://schemas.microsoft.com/office/drawing/2014/main" id="{75763C4F-BB6E-3B4D-62FA-8AB079EF04C0}"/>
                </a:ext>
              </a:extLst>
            </p:cNvPr>
            <p:cNvSpPr/>
            <p:nvPr/>
          </p:nvSpPr>
          <p:spPr>
            <a:xfrm>
              <a:off x="5502942" y="5116958"/>
              <a:ext cx="2225467" cy="9002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750" b="1" i="1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1 </a:t>
              </a:r>
              <a:r>
                <a:rPr kumimoji="0" lang="ru-RU" sz="1750" b="1" i="1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в обществе </a:t>
              </a:r>
              <a:r>
                <a:rPr kumimoji="0" lang="ru-RU" sz="1750" b="1" i="1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с ограниченной ответственностью </a:t>
              </a:r>
            </a:p>
          </p:txBody>
        </p:sp>
        <p:cxnSp>
          <p:nvCxnSpPr>
            <p:cNvPr id="33" name="Прямая со стрелкой 32">
              <a:extLst>
                <a:ext uri="{FF2B5EF4-FFF2-40B4-BE49-F238E27FC236}">
                  <a16:creationId xmlns="" xmlns:a16="http://schemas.microsoft.com/office/drawing/2014/main" id="{B1C077DD-946D-4B07-2B47-AE2542E48A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91226" y="3734237"/>
              <a:ext cx="1" cy="1038190"/>
            </a:xfrm>
            <a:prstGeom prst="straightConnector1">
              <a:avLst/>
            </a:prstGeom>
            <a:noFill/>
            <a:ln w="6350" cap="flat" cmpd="sng" algn="ctr">
              <a:solidFill>
                <a:srgbClr val="5B9BD5"/>
              </a:solidFill>
              <a:prstDash val="solid"/>
              <a:miter lim="800000"/>
              <a:tailEnd type="triangle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79161213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71600" y="134693"/>
            <a:ext cx="7658101" cy="890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Исполнение полномочий контрольного органа в сфере закупок</a:t>
            </a:r>
            <a:endParaRPr 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Oval 13"/>
          <p:cNvSpPr>
            <a:spLocks noChangeArrowheads="1"/>
          </p:cNvSpPr>
          <p:nvPr/>
        </p:nvSpPr>
        <p:spPr bwMode="auto">
          <a:xfrm>
            <a:off x="8172450" y="6519863"/>
            <a:ext cx="790575" cy="288925"/>
          </a:xfrm>
          <a:prstGeom prst="ellipse">
            <a:avLst/>
          </a:prstGeom>
          <a:solidFill>
            <a:sysClr val="window" lastClr="FFFFFF"/>
          </a:solidFill>
          <a:ln w="25400">
            <a:solidFill>
              <a:srgbClr val="00206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 kern="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37</a:t>
            </a:r>
            <a:endParaRPr lang="ru-RU" b="1" kern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pSp>
        <p:nvGrpSpPr>
          <p:cNvPr id="6" name="Группа 5">
            <a:extLst>
              <a:ext uri="{FF2B5EF4-FFF2-40B4-BE49-F238E27FC236}">
                <a16:creationId xmlns="" xmlns:a16="http://schemas.microsoft.com/office/drawing/2014/main" id="{D6C33457-BAED-1AAC-6E0E-AC5B7B8AC849}"/>
              </a:ext>
            </a:extLst>
          </p:cNvPr>
          <p:cNvGrpSpPr/>
          <p:nvPr/>
        </p:nvGrpSpPr>
        <p:grpSpPr>
          <a:xfrm>
            <a:off x="314633" y="3606111"/>
            <a:ext cx="8684989" cy="2434074"/>
            <a:chOff x="457200" y="2484438"/>
            <a:chExt cx="8169535" cy="2093912"/>
          </a:xfrm>
        </p:grpSpPr>
        <p:sp>
          <p:nvSpPr>
            <p:cNvPr id="7" name="五边形 12">
              <a:extLst>
                <a:ext uri="{FF2B5EF4-FFF2-40B4-BE49-F238E27FC236}">
                  <a16:creationId xmlns="" xmlns:a16="http://schemas.microsoft.com/office/drawing/2014/main" id="{022312D5-FEEB-3F90-F66D-5C683AC044F1}"/>
                </a:ext>
              </a:extLst>
            </p:cNvPr>
            <p:cNvSpPr/>
            <p:nvPr/>
          </p:nvSpPr>
          <p:spPr>
            <a:xfrm>
              <a:off x="463550" y="2484438"/>
              <a:ext cx="2163763" cy="1595437"/>
            </a:xfrm>
            <a:prstGeom prst="homePlate">
              <a:avLst>
                <a:gd name="adj" fmla="val 24923"/>
              </a:avLst>
            </a:prstGeom>
            <a:gradFill rotWithShape="1">
              <a:gsLst>
                <a:gs pos="0">
                  <a:srgbClr val="FFFFFF">
                    <a:lumMod val="50000"/>
                  </a:srgbClr>
                </a:gs>
                <a:gs pos="80000">
                  <a:srgbClr val="FFFFFF">
                    <a:lumMod val="75000"/>
                  </a:srgbClr>
                </a:gs>
                <a:gs pos="100000">
                  <a:srgbClr val="FFFFFF">
                    <a:lumMod val="85000"/>
                  </a:srgbClr>
                </a:gs>
              </a:gsLst>
              <a:lin ang="16200000" scaled="0"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8" name="五边形 13">
              <a:extLst>
                <a:ext uri="{FF2B5EF4-FFF2-40B4-BE49-F238E27FC236}">
                  <a16:creationId xmlns="" xmlns:a16="http://schemas.microsoft.com/office/drawing/2014/main" id="{D8FE3B30-C431-BE35-586F-BC20C0D81F2D}"/>
                </a:ext>
              </a:extLst>
            </p:cNvPr>
            <p:cNvSpPr/>
            <p:nvPr/>
          </p:nvSpPr>
          <p:spPr>
            <a:xfrm>
              <a:off x="823386" y="2751627"/>
              <a:ext cx="2176382" cy="1826525"/>
            </a:xfrm>
            <a:prstGeom prst="homePlate">
              <a:avLst>
                <a:gd name="adj" fmla="val 20797"/>
              </a:avLst>
            </a:prstGeom>
            <a:gradFill rotWithShape="1">
              <a:gsLst>
                <a:gs pos="0">
                  <a:srgbClr val="0070C0">
                    <a:shade val="51000"/>
                    <a:satMod val="130000"/>
                  </a:srgbClr>
                </a:gs>
                <a:gs pos="80000">
                  <a:srgbClr val="0070C0">
                    <a:shade val="93000"/>
                    <a:satMod val="130000"/>
                  </a:srgbClr>
                </a:gs>
                <a:gs pos="100000">
                  <a:srgbClr val="0070C0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noFill/>
              <a:prstDash val="solid"/>
            </a:ln>
            <a:effectLst/>
          </p:spPr>
          <p:txBody>
            <a:bodyPr/>
            <a:lstStyle/>
            <a:p>
              <a:pPr marL="177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 b="1" kern="0" dirty="0">
                <a:solidFill>
                  <a:srgbClr val="FFFFFF"/>
                </a:solidFill>
                <a:effectLst>
                  <a:innerShdw dist="50800" dir="16200000">
                    <a:prstClr val="black">
                      <a:alpha val="80000"/>
                    </a:prstClr>
                  </a:innerShdw>
                </a:effectLst>
                <a:latin typeface="Arial"/>
                <a:ea typeface="微软雅黑"/>
              </a:endParaRPr>
            </a:p>
          </p:txBody>
        </p:sp>
        <p:sp>
          <p:nvSpPr>
            <p:cNvPr id="9" name="平行四边形 14">
              <a:extLst>
                <a:ext uri="{FF2B5EF4-FFF2-40B4-BE49-F238E27FC236}">
                  <a16:creationId xmlns="" xmlns:a16="http://schemas.microsoft.com/office/drawing/2014/main" id="{D7E30EC0-104A-FDCF-B28C-CD22D8777003}"/>
                </a:ext>
              </a:extLst>
            </p:cNvPr>
            <p:cNvSpPr/>
            <p:nvPr/>
          </p:nvSpPr>
          <p:spPr>
            <a:xfrm rot="16200000">
              <a:off x="-406399" y="3348037"/>
              <a:ext cx="2093912" cy="366713"/>
            </a:xfrm>
            <a:prstGeom prst="parallelogram">
              <a:avLst>
                <a:gd name="adj" fmla="val 73301"/>
              </a:avLst>
            </a:prstGeom>
            <a:gradFill rotWithShape="1">
              <a:gsLst>
                <a:gs pos="0">
                  <a:srgbClr val="0070C0">
                    <a:lumMod val="50000"/>
                  </a:srgbClr>
                </a:gs>
                <a:gs pos="80000">
                  <a:srgbClr val="0070C0">
                    <a:shade val="93000"/>
                    <a:satMod val="130000"/>
                  </a:srgbClr>
                </a:gs>
                <a:gs pos="100000">
                  <a:srgbClr val="0070C0">
                    <a:shade val="94000"/>
                    <a:satMod val="135000"/>
                  </a:srgbClr>
                </a:gs>
              </a:gsLst>
              <a:lin ang="18000000" scaled="0"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0" name="五边形 15">
              <a:extLst>
                <a:ext uri="{FF2B5EF4-FFF2-40B4-BE49-F238E27FC236}">
                  <a16:creationId xmlns="" xmlns:a16="http://schemas.microsoft.com/office/drawing/2014/main" id="{B033FC1F-7C3B-B077-4E3F-E8265C8F1A47}"/>
                </a:ext>
              </a:extLst>
            </p:cNvPr>
            <p:cNvSpPr/>
            <p:nvPr/>
          </p:nvSpPr>
          <p:spPr>
            <a:xfrm>
              <a:off x="3259138" y="2484438"/>
              <a:ext cx="2165350" cy="1595437"/>
            </a:xfrm>
            <a:prstGeom prst="homePlate">
              <a:avLst>
                <a:gd name="adj" fmla="val 24923"/>
              </a:avLst>
            </a:prstGeom>
            <a:gradFill rotWithShape="1">
              <a:gsLst>
                <a:gs pos="0">
                  <a:srgbClr val="FFFFFF">
                    <a:lumMod val="50000"/>
                  </a:srgbClr>
                </a:gs>
                <a:gs pos="80000">
                  <a:srgbClr val="FFFFFF">
                    <a:lumMod val="75000"/>
                  </a:srgbClr>
                </a:gs>
                <a:gs pos="100000">
                  <a:srgbClr val="FFFFFF">
                    <a:lumMod val="85000"/>
                  </a:srgbClr>
                </a:gs>
              </a:gsLst>
              <a:lin ang="16200000" scaled="0"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1" name="五边形 16">
              <a:extLst>
                <a:ext uri="{FF2B5EF4-FFF2-40B4-BE49-F238E27FC236}">
                  <a16:creationId xmlns="" xmlns:a16="http://schemas.microsoft.com/office/drawing/2014/main" id="{3EB4EBE7-22BB-1272-1369-108A7C1FE675}"/>
                </a:ext>
              </a:extLst>
            </p:cNvPr>
            <p:cNvSpPr/>
            <p:nvPr/>
          </p:nvSpPr>
          <p:spPr>
            <a:xfrm>
              <a:off x="3619754" y="2751627"/>
              <a:ext cx="2176382" cy="1826525"/>
            </a:xfrm>
            <a:prstGeom prst="homePlate">
              <a:avLst>
                <a:gd name="adj" fmla="val 20797"/>
              </a:avLst>
            </a:prstGeom>
            <a:gradFill rotWithShape="1">
              <a:gsLst>
                <a:gs pos="0">
                  <a:srgbClr val="0070C0">
                    <a:shade val="51000"/>
                    <a:satMod val="130000"/>
                  </a:srgbClr>
                </a:gs>
                <a:gs pos="80000">
                  <a:srgbClr val="0070C0">
                    <a:shade val="93000"/>
                    <a:satMod val="130000"/>
                  </a:srgbClr>
                </a:gs>
                <a:gs pos="100000">
                  <a:srgbClr val="0070C0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noFill/>
              <a:prstDash val="solid"/>
            </a:ln>
            <a:effectLst/>
          </p:spPr>
          <p:txBody>
            <a:bodyPr/>
            <a:lstStyle/>
            <a:p>
              <a:pPr marL="177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 b="1" kern="0" dirty="0">
                <a:solidFill>
                  <a:srgbClr val="FFFFFF"/>
                </a:solidFill>
                <a:effectLst>
                  <a:innerShdw dist="50800" dir="16200000">
                    <a:prstClr val="black">
                      <a:alpha val="80000"/>
                    </a:prstClr>
                  </a:innerShdw>
                </a:effectLst>
                <a:latin typeface="Arial"/>
                <a:ea typeface="微软雅黑"/>
              </a:endParaRPr>
            </a:p>
          </p:txBody>
        </p:sp>
        <p:sp>
          <p:nvSpPr>
            <p:cNvPr id="12" name="平行四边形 17">
              <a:extLst>
                <a:ext uri="{FF2B5EF4-FFF2-40B4-BE49-F238E27FC236}">
                  <a16:creationId xmlns="" xmlns:a16="http://schemas.microsoft.com/office/drawing/2014/main" id="{E894A0B8-D9EE-6C13-FD78-DFE04CDBCAEE}"/>
                </a:ext>
              </a:extLst>
            </p:cNvPr>
            <p:cNvSpPr/>
            <p:nvPr/>
          </p:nvSpPr>
          <p:spPr>
            <a:xfrm rot="16200000">
              <a:off x="2389188" y="3348038"/>
              <a:ext cx="2093912" cy="366712"/>
            </a:xfrm>
            <a:prstGeom prst="parallelogram">
              <a:avLst>
                <a:gd name="adj" fmla="val 73301"/>
              </a:avLst>
            </a:prstGeom>
            <a:gradFill rotWithShape="1">
              <a:gsLst>
                <a:gs pos="0">
                  <a:srgbClr val="0070C0">
                    <a:lumMod val="50000"/>
                  </a:srgbClr>
                </a:gs>
                <a:gs pos="80000">
                  <a:srgbClr val="0070C0">
                    <a:shade val="93000"/>
                    <a:satMod val="130000"/>
                  </a:srgbClr>
                </a:gs>
                <a:gs pos="100000">
                  <a:srgbClr val="0070C0">
                    <a:shade val="94000"/>
                    <a:satMod val="135000"/>
                  </a:srgbClr>
                </a:gs>
              </a:gsLst>
              <a:lin ang="18000000" scaled="0"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3" name="五边形 18">
              <a:extLst>
                <a:ext uri="{FF2B5EF4-FFF2-40B4-BE49-F238E27FC236}">
                  <a16:creationId xmlns="" xmlns:a16="http://schemas.microsoft.com/office/drawing/2014/main" id="{EC7675DF-5161-A834-6F7C-F070EA7099E8}"/>
                </a:ext>
              </a:extLst>
            </p:cNvPr>
            <p:cNvSpPr/>
            <p:nvPr/>
          </p:nvSpPr>
          <p:spPr>
            <a:xfrm>
              <a:off x="6089650" y="2484438"/>
              <a:ext cx="2165350" cy="1595437"/>
            </a:xfrm>
            <a:prstGeom prst="homePlate">
              <a:avLst>
                <a:gd name="adj" fmla="val 24923"/>
              </a:avLst>
            </a:prstGeom>
            <a:gradFill rotWithShape="1">
              <a:gsLst>
                <a:gs pos="0">
                  <a:srgbClr val="FFFFFF">
                    <a:lumMod val="50000"/>
                  </a:srgbClr>
                </a:gs>
                <a:gs pos="80000">
                  <a:srgbClr val="FFFFFF">
                    <a:lumMod val="75000"/>
                  </a:srgbClr>
                </a:gs>
                <a:gs pos="100000">
                  <a:srgbClr val="FFFFFF">
                    <a:lumMod val="85000"/>
                  </a:srgbClr>
                </a:gs>
              </a:gsLst>
              <a:lin ang="16200000" scaled="0"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4" name="五边形 19">
              <a:extLst>
                <a:ext uri="{FF2B5EF4-FFF2-40B4-BE49-F238E27FC236}">
                  <a16:creationId xmlns="" xmlns:a16="http://schemas.microsoft.com/office/drawing/2014/main" id="{15B03055-B5ED-A709-AD5A-8CCF0A95253E}"/>
                </a:ext>
              </a:extLst>
            </p:cNvPr>
            <p:cNvSpPr/>
            <p:nvPr/>
          </p:nvSpPr>
          <p:spPr>
            <a:xfrm>
              <a:off x="6450353" y="2751627"/>
              <a:ext cx="2176382" cy="1826525"/>
            </a:xfrm>
            <a:prstGeom prst="homePlate">
              <a:avLst>
                <a:gd name="adj" fmla="val 20797"/>
              </a:avLst>
            </a:prstGeom>
            <a:gradFill rotWithShape="1">
              <a:gsLst>
                <a:gs pos="0">
                  <a:srgbClr val="0070C0">
                    <a:shade val="51000"/>
                    <a:satMod val="130000"/>
                  </a:srgbClr>
                </a:gs>
                <a:gs pos="80000">
                  <a:srgbClr val="0070C0">
                    <a:shade val="93000"/>
                    <a:satMod val="130000"/>
                  </a:srgbClr>
                </a:gs>
                <a:gs pos="100000">
                  <a:srgbClr val="0070C0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noFill/>
              <a:prstDash val="solid"/>
            </a:ln>
            <a:effectLst/>
          </p:spPr>
          <p:txBody>
            <a:bodyPr/>
            <a:lstStyle/>
            <a:p>
              <a:pPr marL="177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 b="1" kern="0" dirty="0">
                <a:solidFill>
                  <a:srgbClr val="FFFFFF"/>
                </a:solidFill>
                <a:effectLst>
                  <a:innerShdw dist="50800" dir="16200000">
                    <a:prstClr val="black">
                      <a:alpha val="80000"/>
                    </a:prstClr>
                  </a:innerShdw>
                </a:effectLst>
                <a:latin typeface="Arial"/>
                <a:ea typeface="微软雅黑"/>
              </a:endParaRPr>
            </a:p>
          </p:txBody>
        </p:sp>
        <p:sp>
          <p:nvSpPr>
            <p:cNvPr id="15" name="平行四边形 20">
              <a:extLst>
                <a:ext uri="{FF2B5EF4-FFF2-40B4-BE49-F238E27FC236}">
                  <a16:creationId xmlns="" xmlns:a16="http://schemas.microsoft.com/office/drawing/2014/main" id="{64401400-D063-11C4-137D-93FBD2B68AF7}"/>
                </a:ext>
              </a:extLst>
            </p:cNvPr>
            <p:cNvSpPr/>
            <p:nvPr/>
          </p:nvSpPr>
          <p:spPr>
            <a:xfrm rot="16200000">
              <a:off x="5220495" y="3348831"/>
              <a:ext cx="2093912" cy="365125"/>
            </a:xfrm>
            <a:prstGeom prst="parallelogram">
              <a:avLst>
                <a:gd name="adj" fmla="val 73301"/>
              </a:avLst>
            </a:prstGeom>
            <a:gradFill rotWithShape="1">
              <a:gsLst>
                <a:gs pos="0">
                  <a:srgbClr val="0070C0">
                    <a:lumMod val="50000"/>
                  </a:srgbClr>
                </a:gs>
                <a:gs pos="80000">
                  <a:srgbClr val="0070C0">
                    <a:shade val="93000"/>
                    <a:satMod val="130000"/>
                  </a:srgbClr>
                </a:gs>
                <a:gs pos="100000">
                  <a:srgbClr val="0070C0">
                    <a:shade val="94000"/>
                    <a:satMod val="135000"/>
                  </a:srgbClr>
                </a:gs>
              </a:gsLst>
              <a:lin ang="18000000" scaled="0"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</p:grpSp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CB66534B-A703-6BCD-4584-CF1D1BD846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1644" y="1479981"/>
            <a:ext cx="5105400" cy="16808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DFB493ED-1C81-067E-99BB-CFBCDEE118B8}"/>
              </a:ext>
            </a:extLst>
          </p:cNvPr>
          <p:cNvSpPr txBox="1"/>
          <p:nvPr/>
        </p:nvSpPr>
        <p:spPr>
          <a:xfrm>
            <a:off x="456040" y="3936165"/>
            <a:ext cx="2473262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Рассмотрение уведомлений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 заключении контракта с единственным поставщиком (исполнителем, подрядчиком)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B76212F5-F365-FA9C-BBC7-398EB20C29B0}"/>
              </a:ext>
            </a:extLst>
          </p:cNvPr>
          <p:cNvSpPr txBox="1"/>
          <p:nvPr/>
        </p:nvSpPr>
        <p:spPr>
          <a:xfrm>
            <a:off x="3719691" y="4383628"/>
            <a:ext cx="202857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5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п.6 ч.1ст.93 Федерального закона</a:t>
            </a:r>
          </a:p>
          <a:p>
            <a:pPr algn="ctr"/>
            <a:r>
              <a:rPr lang="ru-RU" sz="165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№44-ФЗ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4E2D6D15-7970-DB87-EE5F-27E033EFCB46}"/>
              </a:ext>
            </a:extLst>
          </p:cNvPr>
          <p:cNvSpPr txBox="1"/>
          <p:nvPr/>
        </p:nvSpPr>
        <p:spPr>
          <a:xfrm>
            <a:off x="6444115" y="4488253"/>
            <a:ext cx="255550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уведомление</a:t>
            </a:r>
          </a:p>
        </p:txBody>
      </p:sp>
    </p:spTree>
    <p:extLst>
      <p:ext uri="{BB962C8B-B14F-4D97-AF65-F5344CB8AC3E}">
        <p14:creationId xmlns:p14="http://schemas.microsoft.com/office/powerpoint/2010/main" val="160981151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71600" y="132755"/>
            <a:ext cx="7658101" cy="96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5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Результаты контрольных мероприятий</a:t>
            </a:r>
            <a:endParaRPr lang="ru-RU" sz="35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Oval 13"/>
          <p:cNvSpPr>
            <a:spLocks noChangeArrowheads="1"/>
          </p:cNvSpPr>
          <p:nvPr/>
        </p:nvSpPr>
        <p:spPr bwMode="auto">
          <a:xfrm>
            <a:off x="8172450" y="6519863"/>
            <a:ext cx="790575" cy="288925"/>
          </a:xfrm>
          <a:prstGeom prst="ellipse">
            <a:avLst/>
          </a:prstGeom>
          <a:solidFill>
            <a:sysClr val="window" lastClr="FFFFFF"/>
          </a:solidFill>
          <a:ln w="25400">
            <a:solidFill>
              <a:srgbClr val="00206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 kern="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38</a:t>
            </a:r>
            <a:endParaRPr lang="ru-RU" b="1" kern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pSp>
        <p:nvGrpSpPr>
          <p:cNvPr id="6" name="Группа 5">
            <a:extLst>
              <a:ext uri="{FF2B5EF4-FFF2-40B4-BE49-F238E27FC236}">
                <a16:creationId xmlns="" xmlns:a16="http://schemas.microsoft.com/office/drawing/2014/main" id="{80EC3791-5C4F-CBBB-9C67-9AF4667A8C3B}"/>
              </a:ext>
            </a:extLst>
          </p:cNvPr>
          <p:cNvGrpSpPr/>
          <p:nvPr/>
        </p:nvGrpSpPr>
        <p:grpSpPr>
          <a:xfrm>
            <a:off x="130834" y="1581571"/>
            <a:ext cx="5671699" cy="3345314"/>
            <a:chOff x="3455523" y="1329543"/>
            <a:chExt cx="5352917" cy="3174172"/>
          </a:xfrm>
        </p:grpSpPr>
        <p:pic>
          <p:nvPicPr>
            <p:cNvPr id="7" name="图片 12">
              <a:extLst>
                <a:ext uri="{FF2B5EF4-FFF2-40B4-BE49-F238E27FC236}">
                  <a16:creationId xmlns="" xmlns:a16="http://schemas.microsoft.com/office/drawing/2014/main" id="{D288E912-D3DA-C4DE-41B2-5CE5C73D542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7266" y="1329543"/>
              <a:ext cx="5201174" cy="2420149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="" xmlns:a16="http://schemas.microsoft.com/office/drawing/2014/main" id="{A404F3BE-4FFA-CF54-AB75-84C0B17593D1}"/>
                </a:ext>
              </a:extLst>
            </p:cNvPr>
            <p:cNvSpPr txBox="1"/>
            <p:nvPr/>
          </p:nvSpPr>
          <p:spPr>
            <a:xfrm>
              <a:off x="4267899" y="1910894"/>
              <a:ext cx="387990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8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По итогам контрольных мероприятий выдано</a:t>
              </a:r>
            </a:p>
          </p:txBody>
        </p:sp>
        <p:grpSp>
          <p:nvGrpSpPr>
            <p:cNvPr id="9" name="Группа 8">
              <a:extLst>
                <a:ext uri="{FF2B5EF4-FFF2-40B4-BE49-F238E27FC236}">
                  <a16:creationId xmlns="" xmlns:a16="http://schemas.microsoft.com/office/drawing/2014/main" id="{324815FD-E46F-C7DD-5A83-7A44870AA6C7}"/>
                </a:ext>
              </a:extLst>
            </p:cNvPr>
            <p:cNvGrpSpPr/>
            <p:nvPr/>
          </p:nvGrpSpPr>
          <p:grpSpPr>
            <a:xfrm>
              <a:off x="3455523" y="2539617"/>
              <a:ext cx="4221070" cy="1964098"/>
              <a:chOff x="3304522" y="2870380"/>
              <a:chExt cx="4221070" cy="1964098"/>
            </a:xfrm>
          </p:grpSpPr>
          <p:pic>
            <p:nvPicPr>
              <p:cNvPr id="10" name="图片 13">
                <a:extLst>
                  <a:ext uri="{FF2B5EF4-FFF2-40B4-BE49-F238E27FC236}">
                    <a16:creationId xmlns="" xmlns:a16="http://schemas.microsoft.com/office/drawing/2014/main" id="{A41B70E7-F792-425B-2BE2-D846D233EF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04522" y="2870380"/>
                <a:ext cx="4221070" cy="1964098"/>
              </a:xfrm>
              <a:prstGeom prst="rect">
                <a:avLst/>
              </a:prstGeom>
            </p:spPr>
          </p:pic>
          <p:sp>
            <p:nvSpPr>
              <p:cNvPr id="11" name="TextBox 10">
                <a:extLst>
                  <a:ext uri="{FF2B5EF4-FFF2-40B4-BE49-F238E27FC236}">
                    <a16:creationId xmlns="" xmlns:a16="http://schemas.microsoft.com/office/drawing/2014/main" id="{A045E6E1-4BBA-A4F9-F6E0-9771FCB67F20}"/>
                  </a:ext>
                </a:extLst>
              </p:cNvPr>
              <p:cNvSpPr txBox="1"/>
              <p:nvPr/>
            </p:nvSpPr>
            <p:spPr>
              <a:xfrm>
                <a:off x="4116898" y="3372569"/>
                <a:ext cx="2183714" cy="67167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 </a:t>
                </a:r>
              </a:p>
              <a:p>
                <a:pPr algn="ctr"/>
                <a:r>
                  <a:rPr lang="ru-RU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представлений</a:t>
                </a:r>
              </a:p>
            </p:txBody>
          </p:sp>
        </p:grpSp>
      </p:grpSp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A0B9A7C6-6AA1-EE48-F1F7-D10C66F31E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2557" y="3298133"/>
            <a:ext cx="3135824" cy="2893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5233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43608" y="132755"/>
            <a:ext cx="7658101" cy="96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5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Проведение аналитических мероприятий</a:t>
            </a:r>
            <a:endParaRPr lang="ru-RU" sz="35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Oval 13"/>
          <p:cNvSpPr>
            <a:spLocks noChangeArrowheads="1"/>
          </p:cNvSpPr>
          <p:nvPr/>
        </p:nvSpPr>
        <p:spPr bwMode="auto">
          <a:xfrm>
            <a:off x="8172450" y="6519863"/>
            <a:ext cx="790575" cy="288925"/>
          </a:xfrm>
          <a:prstGeom prst="ellipse">
            <a:avLst/>
          </a:prstGeom>
          <a:solidFill>
            <a:sysClr val="window" lastClr="FFFFFF"/>
          </a:solidFill>
          <a:ln w="25400">
            <a:solidFill>
              <a:srgbClr val="00206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 kern="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39</a:t>
            </a:r>
            <a:endParaRPr lang="ru-RU" b="1" kern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pSp>
        <p:nvGrpSpPr>
          <p:cNvPr id="6" name="Группа 5">
            <a:extLst>
              <a:ext uri="{FF2B5EF4-FFF2-40B4-BE49-F238E27FC236}">
                <a16:creationId xmlns="" xmlns:a16="http://schemas.microsoft.com/office/drawing/2014/main" id="{582C3A09-4FF9-44D6-8FCC-9945B51FD734}"/>
              </a:ext>
            </a:extLst>
          </p:cNvPr>
          <p:cNvGrpSpPr/>
          <p:nvPr/>
        </p:nvGrpSpPr>
        <p:grpSpPr>
          <a:xfrm flipH="1">
            <a:off x="3221910" y="2298833"/>
            <a:ext cx="872276" cy="1232594"/>
            <a:chOff x="5371435" y="2092154"/>
            <a:chExt cx="1376540" cy="1428745"/>
          </a:xfrm>
        </p:grpSpPr>
        <p:pic>
          <p:nvPicPr>
            <p:cNvPr id="7" name="Рисунок 6">
              <a:extLst>
                <a:ext uri="{FF2B5EF4-FFF2-40B4-BE49-F238E27FC236}">
                  <a16:creationId xmlns="" xmlns:a16="http://schemas.microsoft.com/office/drawing/2014/main" id="{A8103681-6E81-D0BB-A78A-DA960F2CF0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9872448" flipH="1">
              <a:off x="5548449" y="2388416"/>
              <a:ext cx="1199526" cy="1132483"/>
            </a:xfrm>
            <a:prstGeom prst="rect">
              <a:avLst/>
            </a:prstGeom>
          </p:spPr>
        </p:pic>
        <p:pic>
          <p:nvPicPr>
            <p:cNvPr id="8" name="Рисунок 7">
              <a:extLst>
                <a:ext uri="{FF2B5EF4-FFF2-40B4-BE49-F238E27FC236}">
                  <a16:creationId xmlns="" xmlns:a16="http://schemas.microsoft.com/office/drawing/2014/main" id="{5D559ACE-A8F5-34D4-EF5D-EABE5F453C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9872448" flipH="1">
              <a:off x="5371435" y="2092154"/>
              <a:ext cx="1199526" cy="1132483"/>
            </a:xfrm>
            <a:prstGeom prst="rect">
              <a:avLst/>
            </a:prstGeom>
          </p:spPr>
        </p:pic>
      </p:grpSp>
      <p:grpSp>
        <p:nvGrpSpPr>
          <p:cNvPr id="9" name="Группа 8">
            <a:extLst>
              <a:ext uri="{FF2B5EF4-FFF2-40B4-BE49-F238E27FC236}">
                <a16:creationId xmlns="" xmlns:a16="http://schemas.microsoft.com/office/drawing/2014/main" id="{7D1B37DD-2909-C221-F033-1E9F4B596607}"/>
              </a:ext>
            </a:extLst>
          </p:cNvPr>
          <p:cNvGrpSpPr/>
          <p:nvPr/>
        </p:nvGrpSpPr>
        <p:grpSpPr>
          <a:xfrm>
            <a:off x="5221338" y="2349447"/>
            <a:ext cx="872276" cy="1232594"/>
            <a:chOff x="5371435" y="2092154"/>
            <a:chExt cx="1376540" cy="1428745"/>
          </a:xfrm>
        </p:grpSpPr>
        <p:pic>
          <p:nvPicPr>
            <p:cNvPr id="10" name="Рисунок 9">
              <a:extLst>
                <a:ext uri="{FF2B5EF4-FFF2-40B4-BE49-F238E27FC236}">
                  <a16:creationId xmlns="" xmlns:a16="http://schemas.microsoft.com/office/drawing/2014/main" id="{55958F01-3DFD-A167-7325-C80FD32BC8B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9872448" flipH="1">
              <a:off x="5548449" y="2388416"/>
              <a:ext cx="1199526" cy="1132483"/>
            </a:xfrm>
            <a:prstGeom prst="rect">
              <a:avLst/>
            </a:prstGeom>
          </p:spPr>
        </p:pic>
        <p:pic>
          <p:nvPicPr>
            <p:cNvPr id="11" name="Рисунок 10">
              <a:extLst>
                <a:ext uri="{FF2B5EF4-FFF2-40B4-BE49-F238E27FC236}">
                  <a16:creationId xmlns="" xmlns:a16="http://schemas.microsoft.com/office/drawing/2014/main" id="{C2294A11-5E7C-A0DA-C67C-5B54D88FD45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9872448" flipH="1">
              <a:off x="5371435" y="2092154"/>
              <a:ext cx="1199526" cy="1132483"/>
            </a:xfrm>
            <a:prstGeom prst="rect">
              <a:avLst/>
            </a:prstGeom>
          </p:spPr>
        </p:pic>
      </p:grpSp>
      <p:grpSp>
        <p:nvGrpSpPr>
          <p:cNvPr id="12" name="Группа 11">
            <a:extLst>
              <a:ext uri="{FF2B5EF4-FFF2-40B4-BE49-F238E27FC236}">
                <a16:creationId xmlns="" xmlns:a16="http://schemas.microsoft.com/office/drawing/2014/main" id="{E9E54786-84A4-98C8-38EB-15FD0ABBC528}"/>
              </a:ext>
            </a:extLst>
          </p:cNvPr>
          <p:cNvGrpSpPr/>
          <p:nvPr/>
        </p:nvGrpSpPr>
        <p:grpSpPr>
          <a:xfrm>
            <a:off x="46140" y="1453914"/>
            <a:ext cx="9051720" cy="4333692"/>
            <a:chOff x="117447" y="1260967"/>
            <a:chExt cx="9051720" cy="4333692"/>
          </a:xfrm>
        </p:grpSpPr>
        <p:grpSp>
          <p:nvGrpSpPr>
            <p:cNvPr id="13" name="Группа 12">
              <a:extLst>
                <a:ext uri="{FF2B5EF4-FFF2-40B4-BE49-F238E27FC236}">
                  <a16:creationId xmlns="" xmlns:a16="http://schemas.microsoft.com/office/drawing/2014/main" id="{1D542ED7-9EB5-A055-B71F-65531486894C}"/>
                </a:ext>
              </a:extLst>
            </p:cNvPr>
            <p:cNvGrpSpPr/>
            <p:nvPr/>
          </p:nvGrpSpPr>
          <p:grpSpPr>
            <a:xfrm>
              <a:off x="117447" y="2877023"/>
              <a:ext cx="9051720" cy="2717636"/>
              <a:chOff x="117447" y="2877023"/>
              <a:chExt cx="9051720" cy="2717636"/>
            </a:xfrm>
          </p:grpSpPr>
          <p:pic>
            <p:nvPicPr>
              <p:cNvPr id="16" name="Рисунок 15">
                <a:extLst>
                  <a:ext uri="{FF2B5EF4-FFF2-40B4-BE49-F238E27FC236}">
                    <a16:creationId xmlns="" xmlns:a16="http://schemas.microsoft.com/office/drawing/2014/main" id="{EFB25CAA-A269-D243-A519-9067B5C67A2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7447" y="2877023"/>
                <a:ext cx="9051720" cy="2717636"/>
              </a:xfrm>
              <a:prstGeom prst="rect">
                <a:avLst/>
              </a:prstGeom>
            </p:spPr>
          </p:pic>
          <p:sp>
            <p:nvSpPr>
              <p:cNvPr id="17" name="TextBox 16">
                <a:extLst>
                  <a:ext uri="{FF2B5EF4-FFF2-40B4-BE49-F238E27FC236}">
                    <a16:creationId xmlns="" xmlns:a16="http://schemas.microsoft.com/office/drawing/2014/main" id="{AB5291E4-474A-29C1-CF2A-3452397DBE05}"/>
                  </a:ext>
                </a:extLst>
              </p:cNvPr>
              <p:cNvSpPr txBox="1"/>
              <p:nvPr/>
            </p:nvSpPr>
            <p:spPr>
              <a:xfrm>
                <a:off x="608654" y="3485749"/>
                <a:ext cx="3906824" cy="162997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1400" dirty="0">
                    <a:latin typeface="Times New Roman" panose="02020603050405020304" pitchFamily="18" charset="0"/>
                    <a:cs typeface="Times New Roman" pitchFamily="18" charset="0"/>
                  </a:rPr>
                  <a:t>АНАЛИЗ ОСУЩЕСТВЛЕНИЯ ГЛАВНЫМИ РАСПОРЯДИТЕЛЯМИ БЮДЖЕТНЫХ СРЕДСТВ ВЕДОМСТВЕННОГО КОНТРОЛЯ ЗА ДЕЯТЕЛЬНОСТЬЮ МУНИЦИПАЛЬНЫХ АВТОНОМНЫХ, БЮДЖЕТНЫХ И КАЗЕННЫХ УЧРЕЖДЕНИЙ</a:t>
                </a: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="" xmlns:a16="http://schemas.microsoft.com/office/drawing/2014/main" id="{588843A8-6DA0-68AA-6B37-941CFDEF5060}"/>
                  </a:ext>
                </a:extLst>
              </p:cNvPr>
              <p:cNvSpPr txBox="1"/>
              <p:nvPr/>
            </p:nvSpPr>
            <p:spPr>
              <a:xfrm>
                <a:off x="4838905" y="3612525"/>
                <a:ext cx="3843374" cy="13764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latin typeface="Times New Roman" panose="02020603050405020304" pitchFamily="18" charset="0"/>
                    <a:cs typeface="Times New Roman" pitchFamily="18" charset="0"/>
                  </a:defRPr>
                </a:lvl1pPr>
              </a:lstStyle>
              <a:p>
                <a:r>
                  <a:rPr lang="ru-RU" dirty="0"/>
                  <a:t>МОНИТОРИНГ ОСУЩЕСТВЛЕНИЯ ГЛАВНЫМИ РАСПОРЯДИТЕЛЯМИ БЮДЖЕТНЫХ СРЕДСТВ ВЕДОМСТВЕННОГО КОНТРОЛЯ В СФЕРЕ ЗАКУПОК</a:t>
                </a:r>
              </a:p>
            </p:txBody>
          </p:sp>
        </p:grpSp>
        <p:pic>
          <p:nvPicPr>
            <p:cNvPr id="14" name="Рисунок 13">
              <a:extLst>
                <a:ext uri="{FF2B5EF4-FFF2-40B4-BE49-F238E27FC236}">
                  <a16:creationId xmlns="" xmlns:a16="http://schemas.microsoft.com/office/drawing/2014/main" id="{1005C48F-94A5-6CE3-397A-4CB7F78C4F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2633" t="28650" r="8432" b="34990"/>
            <a:stretch>
              <a:fillRect/>
            </a:stretch>
          </p:blipFill>
          <p:spPr>
            <a:xfrm>
              <a:off x="1375794" y="1260967"/>
              <a:ext cx="6777272" cy="1128470"/>
            </a:xfrm>
            <a:prstGeom prst="rect">
              <a:avLst/>
            </a:prstGeom>
            <a:ln w="38100">
              <a:noFill/>
            </a:ln>
          </p:spPr>
        </p:pic>
        <p:sp>
          <p:nvSpPr>
            <p:cNvPr id="15" name="TextBox 14">
              <a:extLst>
                <a:ext uri="{FF2B5EF4-FFF2-40B4-BE49-F238E27FC236}">
                  <a16:creationId xmlns="" xmlns:a16="http://schemas.microsoft.com/office/drawing/2014/main" id="{3611FE70-CAEB-497C-29B7-16A7F102F231}"/>
                </a:ext>
              </a:extLst>
            </p:cNvPr>
            <p:cNvSpPr txBox="1"/>
            <p:nvPr/>
          </p:nvSpPr>
          <p:spPr>
            <a:xfrm>
              <a:off x="1552807" y="1260967"/>
              <a:ext cx="6423246" cy="11387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7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 2025 ГОДУ</a:t>
              </a:r>
            </a:p>
            <a:p>
              <a:pPr algn="ctr"/>
              <a:r>
                <a:rPr lang="ru-RU" sz="17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СЕКТОРОМ КОНТРОЛЬНО-РЕВИЗИОННОЙ РАБОТЫ ПРОВЕДЕНЫ СЛЕДУЮЩИЕ АНАЛИТИЧЕСКИЕ МЕРОПРИЯТИЯ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215748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90026" y="68779"/>
            <a:ext cx="7924801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Динамика дефицита/профицита бюджета городского округа</a:t>
            </a:r>
            <a:r>
              <a:rPr lang="ru-RU" sz="3500" b="1" dirty="0" smtClean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, </a:t>
            </a:r>
            <a:r>
              <a:rPr lang="ru-RU" sz="2500" b="1" dirty="0" smtClean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тыс.рублей</a:t>
            </a:r>
            <a:endParaRPr lang="ru-RU" sz="2500" b="1" dirty="0">
              <a:solidFill>
                <a:srgbClr val="00206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Oval 13"/>
          <p:cNvSpPr>
            <a:spLocks noChangeArrowheads="1"/>
          </p:cNvSpPr>
          <p:nvPr/>
        </p:nvSpPr>
        <p:spPr bwMode="auto">
          <a:xfrm>
            <a:off x="8172450" y="6453188"/>
            <a:ext cx="790575" cy="288925"/>
          </a:xfrm>
          <a:prstGeom prst="ellipse">
            <a:avLst/>
          </a:prstGeom>
          <a:solidFill>
            <a:sysClr val="window" lastClr="FFFFFF"/>
          </a:solidFill>
          <a:ln w="25400">
            <a:solidFill>
              <a:srgbClr val="00206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 kern="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4</a:t>
            </a:r>
            <a:endParaRPr lang="ru-RU" b="1" kern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pic>
        <p:nvPicPr>
          <p:cNvPr id="13" name="图片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9552" y="1700808"/>
            <a:ext cx="3870968" cy="3599695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4" name="图片 2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00CC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3398" y="1700807"/>
            <a:ext cx="3870968" cy="3599695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16" name="TextBox 15"/>
          <p:cNvSpPr txBox="1"/>
          <p:nvPr/>
        </p:nvSpPr>
        <p:spPr>
          <a:xfrm>
            <a:off x="1187624" y="2420888"/>
            <a:ext cx="2808312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C00000"/>
                </a:solidFill>
              </a:rPr>
              <a:t>2024 год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Профицит – </a:t>
            </a:r>
          </a:p>
          <a:p>
            <a:pPr algn="ctr"/>
            <a:r>
              <a:rPr lang="ru-RU" sz="35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+ 27 927,3</a:t>
            </a:r>
            <a:endParaRPr lang="ru-RU" sz="35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254726" y="2451697"/>
            <a:ext cx="2808312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C00000"/>
                </a:solidFill>
              </a:rPr>
              <a:t>2025 год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Дефицит – </a:t>
            </a:r>
          </a:p>
          <a:p>
            <a:pPr algn="ctr"/>
            <a:r>
              <a:rPr lang="ru-RU" sz="35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- </a:t>
            </a:r>
            <a:r>
              <a:rPr lang="ru-RU" sz="35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46 381,0</a:t>
            </a:r>
            <a:endParaRPr lang="ru-RU" sz="35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2014030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5576" y="120681"/>
            <a:ext cx="7658101" cy="96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5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Взаимодействие с органами прокуратуры</a:t>
            </a:r>
            <a:endParaRPr lang="ru-RU" sz="35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Oval 13"/>
          <p:cNvSpPr>
            <a:spLocks noChangeArrowheads="1"/>
          </p:cNvSpPr>
          <p:nvPr/>
        </p:nvSpPr>
        <p:spPr bwMode="auto">
          <a:xfrm>
            <a:off x="8172450" y="6519863"/>
            <a:ext cx="790575" cy="288925"/>
          </a:xfrm>
          <a:prstGeom prst="ellipse">
            <a:avLst/>
          </a:prstGeom>
          <a:solidFill>
            <a:sysClr val="window" lastClr="FFFFFF"/>
          </a:solidFill>
          <a:ln w="25400">
            <a:solidFill>
              <a:srgbClr val="00206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 kern="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40</a:t>
            </a:r>
            <a:endParaRPr lang="ru-RU" b="1" kern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9326" y="1471048"/>
            <a:ext cx="4886211" cy="49387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7" name="Группа 6">
            <a:extLst>
              <a:ext uri="{FF2B5EF4-FFF2-40B4-BE49-F238E27FC236}">
                <a16:creationId xmlns="" xmlns:a16="http://schemas.microsoft.com/office/drawing/2014/main" id="{E7624A29-8FB5-1DCF-A74D-8179B2499359}"/>
              </a:ext>
            </a:extLst>
          </p:cNvPr>
          <p:cNvGrpSpPr/>
          <p:nvPr/>
        </p:nvGrpSpPr>
        <p:grpSpPr>
          <a:xfrm>
            <a:off x="463927" y="1836343"/>
            <a:ext cx="3454921" cy="3755457"/>
            <a:chOff x="581373" y="2146736"/>
            <a:chExt cx="3454921" cy="3755457"/>
          </a:xfrm>
        </p:grpSpPr>
        <p:grpSp>
          <p:nvGrpSpPr>
            <p:cNvPr id="8" name="Group 16">
              <a:extLst>
                <a:ext uri="{FF2B5EF4-FFF2-40B4-BE49-F238E27FC236}">
                  <a16:creationId xmlns="" xmlns:a16="http://schemas.microsoft.com/office/drawing/2014/main" id="{6C931251-48BF-9F46-CA86-0A9B009EB792}"/>
                </a:ext>
              </a:extLst>
            </p:cNvPr>
            <p:cNvGrpSpPr/>
            <p:nvPr/>
          </p:nvGrpSpPr>
          <p:grpSpPr>
            <a:xfrm>
              <a:off x="1026006" y="2146736"/>
              <a:ext cx="2757429" cy="3755457"/>
              <a:chOff x="9236793" y="2485340"/>
              <a:chExt cx="2425701" cy="3132137"/>
            </a:xfrm>
          </p:grpSpPr>
          <p:sp>
            <p:nvSpPr>
              <p:cNvPr id="13" name="Freeform 12">
                <a:extLst>
                  <a:ext uri="{FF2B5EF4-FFF2-40B4-BE49-F238E27FC236}">
                    <a16:creationId xmlns="" xmlns:a16="http://schemas.microsoft.com/office/drawing/2014/main" id="{3564A5B1-68AB-1635-459A-AFB56EC8CC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36793" y="2485340"/>
                <a:ext cx="2425700" cy="2424113"/>
              </a:xfrm>
              <a:custGeom>
                <a:avLst/>
                <a:gdLst>
                  <a:gd name="T0" fmla="*/ 575 w 644"/>
                  <a:gd name="T1" fmla="*/ 0 h 644"/>
                  <a:gd name="T2" fmla="*/ 0 w 644"/>
                  <a:gd name="T3" fmla="*/ 0 h 644"/>
                  <a:gd name="T4" fmla="*/ 0 w 644"/>
                  <a:gd name="T5" fmla="*/ 575 h 644"/>
                  <a:gd name="T6" fmla="*/ 68 w 644"/>
                  <a:gd name="T7" fmla="*/ 644 h 644"/>
                  <a:gd name="T8" fmla="*/ 644 w 644"/>
                  <a:gd name="T9" fmla="*/ 644 h 644"/>
                  <a:gd name="T10" fmla="*/ 644 w 644"/>
                  <a:gd name="T11" fmla="*/ 68 h 644"/>
                  <a:gd name="T12" fmla="*/ 575 w 644"/>
                  <a:gd name="T13" fmla="*/ 0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4" h="644">
                    <a:moveTo>
                      <a:pt x="57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575"/>
                      <a:pt x="0" y="575"/>
                      <a:pt x="0" y="575"/>
                    </a:cubicBezTo>
                    <a:cubicBezTo>
                      <a:pt x="0" y="613"/>
                      <a:pt x="30" y="644"/>
                      <a:pt x="68" y="644"/>
                    </a:cubicBezTo>
                    <a:cubicBezTo>
                      <a:pt x="644" y="644"/>
                      <a:pt x="644" y="644"/>
                      <a:pt x="644" y="644"/>
                    </a:cubicBezTo>
                    <a:cubicBezTo>
                      <a:pt x="644" y="68"/>
                      <a:pt x="644" y="68"/>
                      <a:pt x="644" y="68"/>
                    </a:cubicBezTo>
                    <a:cubicBezTo>
                      <a:pt x="644" y="30"/>
                      <a:pt x="613" y="0"/>
                      <a:pt x="575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13">
                <a:extLst>
                  <a:ext uri="{FF2B5EF4-FFF2-40B4-BE49-F238E27FC236}">
                    <a16:creationId xmlns="" xmlns:a16="http://schemas.microsoft.com/office/drawing/2014/main" id="{DD03354D-380E-058C-7426-6E6376A24A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49706" y="4909452"/>
                <a:ext cx="712788" cy="708025"/>
              </a:xfrm>
              <a:custGeom>
                <a:avLst/>
                <a:gdLst>
                  <a:gd name="T0" fmla="*/ 0 w 449"/>
                  <a:gd name="T1" fmla="*/ 0 h 446"/>
                  <a:gd name="T2" fmla="*/ 0 w 449"/>
                  <a:gd name="T3" fmla="*/ 446 h 446"/>
                  <a:gd name="T4" fmla="*/ 449 w 449"/>
                  <a:gd name="T5" fmla="*/ 0 h 446"/>
                  <a:gd name="T6" fmla="*/ 0 w 449"/>
                  <a:gd name="T7" fmla="*/ 0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9" h="446">
                    <a:moveTo>
                      <a:pt x="0" y="0"/>
                    </a:moveTo>
                    <a:lnTo>
                      <a:pt x="0" y="446"/>
                    </a:lnTo>
                    <a:lnTo>
                      <a:pt x="44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581373" y="2715029"/>
              <a:ext cx="3454921" cy="23391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ru-RU" sz="8000" b="1" dirty="0">
                  <a:latin typeface="Monotype Corsiva" pitchFamily="66" charset="0"/>
                </a:rPr>
                <a:t>15</a:t>
              </a:r>
            </a:p>
            <a:p>
              <a:pPr algn="ctr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ru-RU" sz="8000" b="1" dirty="0">
                  <a:latin typeface="Monotype Corsiva" pitchFamily="66" charset="0"/>
                </a:rPr>
                <a:t>актов</a:t>
              </a:r>
            </a:p>
          </p:txBody>
        </p:sp>
        <p:grpSp>
          <p:nvGrpSpPr>
            <p:cNvPr id="10" name="Group 15">
              <a:extLst>
                <a:ext uri="{FF2B5EF4-FFF2-40B4-BE49-F238E27FC236}">
                  <a16:creationId xmlns="" xmlns:a16="http://schemas.microsoft.com/office/drawing/2014/main" id="{9DAC18B1-C36D-AFEC-EFCD-249D97819A0B}"/>
                </a:ext>
              </a:extLst>
            </p:cNvPr>
            <p:cNvGrpSpPr/>
            <p:nvPr/>
          </p:nvGrpSpPr>
          <p:grpSpPr>
            <a:xfrm>
              <a:off x="1026006" y="2146736"/>
              <a:ext cx="827962" cy="739077"/>
              <a:chOff x="9236793" y="2372627"/>
              <a:chExt cx="1796673" cy="1487170"/>
            </a:xfrm>
            <a:solidFill>
              <a:srgbClr val="FF0000"/>
            </a:solidFill>
          </p:grpSpPr>
          <p:sp>
            <p:nvSpPr>
              <p:cNvPr id="11" name="Freeform 14">
                <a:extLst>
                  <a:ext uri="{FF2B5EF4-FFF2-40B4-BE49-F238E27FC236}">
                    <a16:creationId xmlns="" xmlns:a16="http://schemas.microsoft.com/office/drawing/2014/main" id="{8C2A92CF-AE06-6BD4-C9E8-B70AA9C386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36793" y="2372627"/>
                <a:ext cx="219075" cy="112713"/>
              </a:xfrm>
              <a:custGeom>
                <a:avLst/>
                <a:gdLst>
                  <a:gd name="T0" fmla="*/ 29 w 58"/>
                  <a:gd name="T1" fmla="*/ 0 h 30"/>
                  <a:gd name="T2" fmla="*/ 0 w 58"/>
                  <a:gd name="T3" fmla="*/ 30 h 30"/>
                  <a:gd name="T4" fmla="*/ 58 w 58"/>
                  <a:gd name="T5" fmla="*/ 30 h 30"/>
                  <a:gd name="T6" fmla="*/ 29 w 58"/>
                  <a:gd name="T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" h="30">
                    <a:moveTo>
                      <a:pt x="29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58" y="30"/>
                      <a:pt x="58" y="30"/>
                      <a:pt x="58" y="30"/>
                    </a:cubicBezTo>
                    <a:cubicBezTo>
                      <a:pt x="58" y="13"/>
                      <a:pt x="45" y="0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" name="Freeform 15">
                <a:extLst>
                  <a:ext uri="{FF2B5EF4-FFF2-40B4-BE49-F238E27FC236}">
                    <a16:creationId xmlns="" xmlns:a16="http://schemas.microsoft.com/office/drawing/2014/main" id="{D0F5F326-FAF5-D55C-B836-A8A6587C00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46330" y="2372627"/>
                <a:ext cx="1687136" cy="1487170"/>
              </a:xfrm>
              <a:custGeom>
                <a:avLst/>
                <a:gdLst>
                  <a:gd name="T0" fmla="*/ 306 w 335"/>
                  <a:gd name="T1" fmla="*/ 0 h 368"/>
                  <a:gd name="T2" fmla="*/ 29 w 335"/>
                  <a:gd name="T3" fmla="*/ 0 h 368"/>
                  <a:gd name="T4" fmla="*/ 0 w 335"/>
                  <a:gd name="T5" fmla="*/ 0 h 368"/>
                  <a:gd name="T6" fmla="*/ 29 w 335"/>
                  <a:gd name="T7" fmla="*/ 30 h 368"/>
                  <a:gd name="T8" fmla="*/ 29 w 335"/>
                  <a:gd name="T9" fmla="*/ 350 h 368"/>
                  <a:gd name="T10" fmla="*/ 46 w 335"/>
                  <a:gd name="T11" fmla="*/ 368 h 368"/>
                  <a:gd name="T12" fmla="*/ 318 w 335"/>
                  <a:gd name="T13" fmla="*/ 368 h 368"/>
                  <a:gd name="T14" fmla="*/ 335 w 335"/>
                  <a:gd name="T15" fmla="*/ 350 h 368"/>
                  <a:gd name="T16" fmla="*/ 335 w 335"/>
                  <a:gd name="T17" fmla="*/ 30 h 368"/>
                  <a:gd name="T18" fmla="*/ 306 w 335"/>
                  <a:gd name="T19" fmla="*/ 0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5" h="368">
                    <a:moveTo>
                      <a:pt x="306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6" y="0"/>
                      <a:pt x="29" y="13"/>
                      <a:pt x="29" y="30"/>
                    </a:cubicBezTo>
                    <a:cubicBezTo>
                      <a:pt x="29" y="350"/>
                      <a:pt x="29" y="350"/>
                      <a:pt x="29" y="350"/>
                    </a:cubicBezTo>
                    <a:cubicBezTo>
                      <a:pt x="29" y="360"/>
                      <a:pt x="36" y="368"/>
                      <a:pt x="46" y="368"/>
                    </a:cubicBezTo>
                    <a:cubicBezTo>
                      <a:pt x="318" y="368"/>
                      <a:pt x="318" y="368"/>
                      <a:pt x="318" y="368"/>
                    </a:cubicBezTo>
                    <a:cubicBezTo>
                      <a:pt x="328" y="368"/>
                      <a:pt x="335" y="360"/>
                      <a:pt x="335" y="350"/>
                    </a:cubicBezTo>
                    <a:cubicBezTo>
                      <a:pt x="335" y="30"/>
                      <a:pt x="335" y="30"/>
                      <a:pt x="335" y="30"/>
                    </a:cubicBezTo>
                    <a:cubicBezTo>
                      <a:pt x="335" y="13"/>
                      <a:pt x="322" y="0"/>
                      <a:pt x="30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2080551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13"/>
          <p:cNvSpPr>
            <a:spLocks noChangeArrowheads="1"/>
          </p:cNvSpPr>
          <p:nvPr/>
        </p:nvSpPr>
        <p:spPr bwMode="auto">
          <a:xfrm>
            <a:off x="8172450" y="6519863"/>
            <a:ext cx="790575" cy="288925"/>
          </a:xfrm>
          <a:prstGeom prst="ellipse">
            <a:avLst/>
          </a:prstGeom>
          <a:solidFill>
            <a:sysClr val="window" lastClr="FFFFFF"/>
          </a:solidFill>
          <a:ln w="25400">
            <a:solidFill>
              <a:srgbClr val="00206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 kern="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41</a:t>
            </a:r>
            <a:endParaRPr lang="ru-RU" b="1" kern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600" y="0"/>
            <a:ext cx="7467600" cy="1014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7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Муниципальный долг на конец финансового года</a:t>
            </a:r>
            <a:endParaRPr lang="ru-RU" sz="37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323528" y="1484784"/>
            <a:ext cx="8891401" cy="4973618"/>
            <a:chOff x="683567" y="2060848"/>
            <a:chExt cx="8891401" cy="4397554"/>
          </a:xfrm>
        </p:grpSpPr>
        <p:graphicFrame>
          <p:nvGraphicFramePr>
            <p:cNvPr id="7" name="Диаграмма 6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456652888"/>
                </p:ext>
              </p:extLst>
            </p:nvPr>
          </p:nvGraphicFramePr>
          <p:xfrm>
            <a:off x="683567" y="2060848"/>
            <a:ext cx="8891401" cy="439755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pSp>
          <p:nvGrpSpPr>
            <p:cNvPr id="8" name="Группа 7"/>
            <p:cNvGrpSpPr/>
            <p:nvPr/>
          </p:nvGrpSpPr>
          <p:grpSpPr>
            <a:xfrm>
              <a:off x="5957007" y="6063665"/>
              <a:ext cx="432048" cy="188640"/>
              <a:chOff x="5957007" y="6063665"/>
              <a:chExt cx="432048" cy="188640"/>
            </a:xfrm>
          </p:grpSpPr>
          <p:cxnSp>
            <p:nvCxnSpPr>
              <p:cNvPr id="9" name="Прямая соединительная линия 8"/>
              <p:cNvCxnSpPr/>
              <p:nvPr/>
            </p:nvCxnSpPr>
            <p:spPr>
              <a:xfrm>
                <a:off x="5957007" y="6169120"/>
                <a:ext cx="432048" cy="0"/>
              </a:xfrm>
              <a:prstGeom prst="line">
                <a:avLst/>
              </a:prstGeom>
              <a:ln w="381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Ромб 9"/>
              <p:cNvSpPr/>
              <p:nvPr/>
            </p:nvSpPr>
            <p:spPr>
              <a:xfrm>
                <a:off x="6084168" y="6063665"/>
                <a:ext cx="216024" cy="188640"/>
              </a:xfrm>
              <a:prstGeom prst="diamond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1268714152"/>
              </p:ext>
            </p:extLst>
          </p:nvPr>
        </p:nvGraphicFramePr>
        <p:xfrm>
          <a:off x="704281" y="1340768"/>
          <a:ext cx="8424936" cy="35882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07162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13"/>
          <p:cNvSpPr>
            <a:spLocks noChangeArrowheads="1"/>
          </p:cNvSpPr>
          <p:nvPr/>
        </p:nvSpPr>
        <p:spPr bwMode="auto">
          <a:xfrm>
            <a:off x="8172450" y="6519863"/>
            <a:ext cx="790575" cy="288925"/>
          </a:xfrm>
          <a:prstGeom prst="ellipse">
            <a:avLst/>
          </a:prstGeom>
          <a:solidFill>
            <a:sysClr val="window" lastClr="FFFFFF"/>
          </a:solidFill>
          <a:ln w="25400">
            <a:solidFill>
              <a:srgbClr val="00206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 kern="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42</a:t>
            </a:r>
            <a:endParaRPr lang="ru-RU" b="1" kern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16904" y="66080"/>
            <a:ext cx="7467600" cy="59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Кредиторская задолженность</a:t>
            </a: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0" name="Группа 19"/>
          <p:cNvGrpSpPr/>
          <p:nvPr/>
        </p:nvGrpSpPr>
        <p:grpSpPr>
          <a:xfrm>
            <a:off x="1142334" y="6111256"/>
            <a:ext cx="7822153" cy="523220"/>
            <a:chOff x="1142334" y="6111256"/>
            <a:chExt cx="7822153" cy="523220"/>
          </a:xfrm>
        </p:grpSpPr>
        <p:sp>
          <p:nvSpPr>
            <p:cNvPr id="21" name="TextBox 20"/>
            <p:cNvSpPr txBox="1"/>
            <p:nvPr/>
          </p:nvSpPr>
          <p:spPr>
            <a:xfrm>
              <a:off x="1142334" y="6127966"/>
              <a:ext cx="39604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Кредиторская задолженность, тыс.рублей</a:t>
              </a:r>
              <a:endPara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cxnSp>
          <p:nvCxnSpPr>
            <p:cNvPr id="22" name="Прямая соединительная линия 21"/>
            <p:cNvCxnSpPr/>
            <p:nvPr/>
          </p:nvCxnSpPr>
          <p:spPr>
            <a:xfrm flipV="1">
              <a:off x="5221563" y="6297243"/>
              <a:ext cx="579876" cy="18993"/>
            </a:xfrm>
            <a:prstGeom prst="line">
              <a:avLst/>
            </a:prstGeom>
            <a:noFill/>
            <a:ln w="53975" cap="flat" cmpd="sng" algn="ctr">
              <a:solidFill>
                <a:srgbClr val="003CB4"/>
              </a:solidFill>
              <a:prstDash val="solid"/>
            </a:ln>
            <a:effectLst/>
          </p:spPr>
        </p:cxnSp>
        <p:sp>
          <p:nvSpPr>
            <p:cNvPr id="23" name="TextBox 22"/>
            <p:cNvSpPr txBox="1"/>
            <p:nvPr/>
          </p:nvSpPr>
          <p:spPr>
            <a:xfrm>
              <a:off x="5940151" y="6111256"/>
              <a:ext cx="302433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Прирост (снижение) кредиторской задолженности, %</a:t>
              </a:r>
              <a:endPara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aphicFrame>
        <p:nvGraphicFramePr>
          <p:cNvPr id="24" name="Диаграмма 2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15430942"/>
              </p:ext>
            </p:extLst>
          </p:nvPr>
        </p:nvGraphicFramePr>
        <p:xfrm>
          <a:off x="-108520" y="2091409"/>
          <a:ext cx="9379902" cy="3953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5" name="Овал 24"/>
          <p:cNvSpPr/>
          <p:nvPr/>
        </p:nvSpPr>
        <p:spPr>
          <a:xfrm>
            <a:off x="5437542" y="6231077"/>
            <a:ext cx="144016" cy="144090"/>
          </a:xfrm>
          <a:prstGeom prst="ellipse">
            <a:avLst/>
          </a:prstGeom>
          <a:solidFill>
            <a:srgbClr val="003CB4"/>
          </a:solidFill>
          <a:ln w="25400" cap="flat" cmpd="sng" algn="ctr">
            <a:solidFill>
              <a:srgbClr val="003CB4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26" name="Диаграмма 2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13633950"/>
              </p:ext>
            </p:extLst>
          </p:nvPr>
        </p:nvGraphicFramePr>
        <p:xfrm>
          <a:off x="359025" y="1649473"/>
          <a:ext cx="8605462" cy="4367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7" name="Прямоугольник 26"/>
          <p:cNvSpPr/>
          <p:nvPr/>
        </p:nvSpPr>
        <p:spPr>
          <a:xfrm>
            <a:off x="2828215" y="1170858"/>
            <a:ext cx="588679" cy="369323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1" u="none" strike="noStrike" kern="1200" baseline="0">
                <a:solidFill>
                  <a:srgbClr val="54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kumimoji="0" lang="ru-RU" sz="1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54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22,8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54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398120" y="1383504"/>
            <a:ext cx="550152" cy="369332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1" u="none" strike="noStrike" kern="1200" baseline="0">
                <a:solidFill>
                  <a:srgbClr val="54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srgbClr val="54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</a:t>
            </a:r>
            <a:r>
              <a:rPr kumimoji="0" lang="ru-RU" sz="1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54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2,9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54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887409" y="1598288"/>
            <a:ext cx="550151" cy="369332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1" u="none" strike="noStrike" kern="1200" baseline="0">
                <a:solidFill>
                  <a:srgbClr val="54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kumimoji="0" lang="ru-RU" sz="1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54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-8,4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54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7401401" y="1876921"/>
            <a:ext cx="665567" cy="369332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1" u="none" strike="noStrike" kern="1200" baseline="0">
                <a:solidFill>
                  <a:srgbClr val="54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kumimoji="0" lang="ru-RU" sz="1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54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-19,7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54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28626" y="6223509"/>
            <a:ext cx="513708" cy="165706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63500" dist="25400" dir="5400000" rotWithShape="0">
              <a:srgbClr val="00B0F0">
                <a:alpha val="43000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rgbClr val="53548A"/>
            </a:contourClr>
          </a:sp3d>
        </p:spPr>
        <p:txBody>
          <a:bodyPr wrap="square"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32" name="Диаграмма 3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5396592"/>
              </p:ext>
            </p:extLst>
          </p:nvPr>
        </p:nvGraphicFramePr>
        <p:xfrm>
          <a:off x="700959" y="814364"/>
          <a:ext cx="9473165" cy="28637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32688805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13"/>
          <p:cNvSpPr>
            <a:spLocks noChangeArrowheads="1"/>
          </p:cNvSpPr>
          <p:nvPr/>
        </p:nvSpPr>
        <p:spPr bwMode="auto">
          <a:xfrm>
            <a:off x="8172450" y="6519863"/>
            <a:ext cx="790575" cy="288925"/>
          </a:xfrm>
          <a:prstGeom prst="ellipse">
            <a:avLst/>
          </a:prstGeom>
          <a:solidFill>
            <a:sysClr val="window" lastClr="FFFFFF"/>
          </a:solidFill>
          <a:ln w="25400">
            <a:solidFill>
              <a:srgbClr val="00206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 kern="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43</a:t>
            </a:r>
            <a:endParaRPr lang="ru-RU" b="1" kern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00137" y="81177"/>
            <a:ext cx="7467600" cy="59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Дебиторская задолженность</a:t>
            </a: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166149" y="6311647"/>
            <a:ext cx="39604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Дебиторская задолженность, тыс.рублей</a:t>
            </a: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grpSp>
        <p:nvGrpSpPr>
          <p:cNvPr id="20" name="Группа 19"/>
          <p:cNvGrpSpPr/>
          <p:nvPr/>
        </p:nvGrpSpPr>
        <p:grpSpPr>
          <a:xfrm>
            <a:off x="5249810" y="6225727"/>
            <a:ext cx="3714678" cy="523220"/>
            <a:chOff x="5249810" y="6225727"/>
            <a:chExt cx="3714678" cy="523220"/>
          </a:xfrm>
        </p:grpSpPr>
        <p:sp>
          <p:nvSpPr>
            <p:cNvPr id="21" name="TextBox 20"/>
            <p:cNvSpPr txBox="1"/>
            <p:nvPr/>
          </p:nvSpPr>
          <p:spPr>
            <a:xfrm>
              <a:off x="5940152" y="6225727"/>
              <a:ext cx="302433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Прирост (снижение) дебиторской задолженности, %</a:t>
              </a:r>
              <a:endPara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22" name="Прямая соединительная линия 21"/>
            <p:cNvCxnSpPr/>
            <p:nvPr/>
          </p:nvCxnSpPr>
          <p:spPr>
            <a:xfrm flipV="1">
              <a:off x="5249810" y="6487337"/>
              <a:ext cx="579876" cy="18993"/>
            </a:xfrm>
            <a:prstGeom prst="line">
              <a:avLst/>
            </a:prstGeom>
            <a:noFill/>
            <a:ln w="63500" cap="flat" cmpd="sng" algn="ctr">
              <a:solidFill>
                <a:srgbClr val="00B0F0"/>
              </a:solidFill>
              <a:prstDash val="solid"/>
            </a:ln>
            <a:effectLst/>
          </p:spPr>
        </p:cxnSp>
      </p:grpSp>
      <p:sp>
        <p:nvSpPr>
          <p:cNvPr id="29" name="Прямоугольник 28"/>
          <p:cNvSpPr/>
          <p:nvPr/>
        </p:nvSpPr>
        <p:spPr>
          <a:xfrm>
            <a:off x="725635" y="6422994"/>
            <a:ext cx="385281" cy="101493"/>
          </a:xfrm>
          <a:prstGeom prst="rect">
            <a:avLst/>
          </a:prstGeom>
          <a:solidFill>
            <a:srgbClr val="FFFF00"/>
          </a:solidFill>
          <a:ln w="12700">
            <a:solidFill>
              <a:srgbClr val="92D05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40000" dist="23000" dir="5400000" rotWithShape="0">
              <a:srgbClr val="5CDDEE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5458939" y="6430265"/>
            <a:ext cx="139130" cy="133136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sz="1100"/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048785051"/>
              </p:ext>
            </p:extLst>
          </p:nvPr>
        </p:nvGraphicFramePr>
        <p:xfrm>
          <a:off x="784052" y="1411108"/>
          <a:ext cx="8099770" cy="48129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1" name="Группа 30"/>
          <p:cNvGrpSpPr/>
          <p:nvPr/>
        </p:nvGrpSpPr>
        <p:grpSpPr>
          <a:xfrm>
            <a:off x="320483" y="678264"/>
            <a:ext cx="9858653" cy="2048894"/>
            <a:chOff x="13826" y="215018"/>
            <a:chExt cx="9858653" cy="2048894"/>
          </a:xfrm>
        </p:grpSpPr>
        <p:graphicFrame>
          <p:nvGraphicFramePr>
            <p:cNvPr id="24" name="Диаграмма 23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298053111"/>
                </p:ext>
              </p:extLst>
            </p:nvPr>
          </p:nvGraphicFramePr>
          <p:xfrm>
            <a:off x="13826" y="215018"/>
            <a:ext cx="9858653" cy="204889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5" name="Прямоугольник 24"/>
            <p:cNvSpPr/>
            <p:nvPr/>
          </p:nvSpPr>
          <p:spPr>
            <a:xfrm>
              <a:off x="5419155" y="620688"/>
              <a:ext cx="55015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 sz="1800" b="1" i="1" u="none" strike="noStrike" kern="1200" baseline="0">
                  <a:solidFill>
                    <a:srgbClr val="54000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r>
                <a:rPr lang="ru-RU" dirty="0" smtClean="0">
                  <a:solidFill>
                    <a:srgbClr val="002D86"/>
                  </a:solidFill>
                </a:rPr>
                <a:t>-</a:t>
              </a:r>
              <a:r>
                <a:rPr lang="en-US" dirty="0" smtClean="0">
                  <a:solidFill>
                    <a:srgbClr val="002D86"/>
                  </a:solidFill>
                </a:rPr>
                <a:t>8,</a:t>
              </a:r>
              <a:r>
                <a:rPr lang="ru-RU" dirty="0" smtClean="0">
                  <a:solidFill>
                    <a:srgbClr val="002D86"/>
                  </a:solidFill>
                </a:rPr>
                <a:t>3</a:t>
              </a:r>
              <a:endParaRPr lang="en-US" dirty="0">
                <a:solidFill>
                  <a:srgbClr val="002D86"/>
                </a:solidFill>
              </a:endParaRP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3419872" y="620688"/>
              <a:ext cx="116089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i="1" dirty="0">
                  <a:solidFill>
                    <a:srgbClr val="002D86"/>
                  </a:solidFill>
                  <a:latin typeface="Times New Roman" pitchFamily="18" charset="0"/>
                  <a:cs typeface="Times New Roman" pitchFamily="18" charset="0"/>
                </a:rPr>
                <a:t>в 1,3 раза</a:t>
              </a: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7119536" y="1371818"/>
              <a:ext cx="66556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 sz="1800" b="1" i="1" u="none" strike="noStrike" kern="1200" baseline="0">
                  <a:solidFill>
                    <a:srgbClr val="54000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r>
                <a:rPr lang="ru-RU" dirty="0" smtClean="0">
                  <a:solidFill>
                    <a:srgbClr val="002D86"/>
                  </a:solidFill>
                </a:rPr>
                <a:t>-99,3</a:t>
              </a:r>
              <a:endParaRPr lang="en-US" dirty="0">
                <a:solidFill>
                  <a:srgbClr val="002D86"/>
                </a:solidFill>
              </a:endParaRPr>
            </a:p>
          </p:txBody>
        </p:sp>
        <p:sp>
          <p:nvSpPr>
            <p:cNvPr id="28" name="TextBox 1"/>
            <p:cNvSpPr txBox="1"/>
            <p:nvPr/>
          </p:nvSpPr>
          <p:spPr>
            <a:xfrm>
              <a:off x="1810043" y="1156110"/>
              <a:ext cx="1183380" cy="576056"/>
            </a:xfrm>
            <a:prstGeom prst="rect">
              <a:avLst/>
            </a:prstGeom>
          </p:spPr>
          <p:txBody>
            <a:bodyPr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2000" b="1" i="1" dirty="0">
                  <a:solidFill>
                    <a:srgbClr val="002D86"/>
                  </a:solidFill>
                  <a:latin typeface="Times New Roman" pitchFamily="18" charset="0"/>
                  <a:cs typeface="Times New Roman" pitchFamily="18" charset="0"/>
                </a:rPr>
                <a:t>в</a:t>
              </a:r>
              <a:r>
                <a:rPr lang="ru-RU" sz="2000" b="1" i="1" dirty="0" smtClean="0">
                  <a:solidFill>
                    <a:srgbClr val="002D86"/>
                  </a:solidFill>
                  <a:latin typeface="Times New Roman" pitchFamily="18" charset="0"/>
                  <a:cs typeface="Times New Roman" pitchFamily="18" charset="0"/>
                </a:rPr>
                <a:t> 21 раз</a:t>
              </a:r>
              <a:endParaRPr lang="ru-RU" sz="2000" b="1" i="1" dirty="0">
                <a:solidFill>
                  <a:srgbClr val="002D8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269173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Овал 39"/>
          <p:cNvSpPr/>
          <p:nvPr/>
        </p:nvSpPr>
        <p:spPr>
          <a:xfrm>
            <a:off x="3397650" y="2894018"/>
            <a:ext cx="2297733" cy="21091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000" dirty="0">
              <a:solidFill>
                <a:srgbClr val="002060"/>
              </a:solidFill>
            </a:endParaRPr>
          </a:p>
        </p:txBody>
      </p:sp>
      <p:sp>
        <p:nvSpPr>
          <p:cNvPr id="4" name="Oval 13"/>
          <p:cNvSpPr>
            <a:spLocks noChangeArrowheads="1"/>
          </p:cNvSpPr>
          <p:nvPr/>
        </p:nvSpPr>
        <p:spPr bwMode="auto">
          <a:xfrm>
            <a:off x="8172450" y="6519863"/>
            <a:ext cx="790575" cy="288925"/>
          </a:xfrm>
          <a:prstGeom prst="ellipse">
            <a:avLst/>
          </a:prstGeom>
          <a:solidFill>
            <a:sysClr val="window" lastClr="FFFFFF"/>
          </a:solidFill>
          <a:ln w="25400">
            <a:solidFill>
              <a:srgbClr val="00206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 kern="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44</a:t>
            </a:r>
            <a:endParaRPr lang="ru-RU" b="1" kern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600" y="44624"/>
            <a:ext cx="7467600" cy="937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3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Рейтинговая оценка открытости бюджетных данных</a:t>
            </a:r>
            <a:endParaRPr lang="ru-RU" sz="3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42" name="Группа 41"/>
          <p:cNvGrpSpPr/>
          <p:nvPr/>
        </p:nvGrpSpPr>
        <p:grpSpPr>
          <a:xfrm>
            <a:off x="1907704" y="1226434"/>
            <a:ext cx="5273189" cy="5398775"/>
            <a:chOff x="7317581" y="1664018"/>
            <a:chExt cx="9748838" cy="10387964"/>
          </a:xfrm>
        </p:grpSpPr>
        <p:sp>
          <p:nvSpPr>
            <p:cNvPr id="43" name="Freeform 6"/>
            <p:cNvSpPr/>
            <p:nvPr/>
          </p:nvSpPr>
          <p:spPr>
            <a:xfrm>
              <a:off x="12696191" y="4785676"/>
              <a:ext cx="1949451" cy="13252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19672" y="16684"/>
                    <a:pt x="16731" y="17750"/>
                    <a:pt x="12158" y="12720"/>
                  </a:cubicBezTo>
                  <a:lnTo>
                    <a:pt x="0" y="0"/>
                  </a:lnTo>
                  <a:cubicBezTo>
                    <a:pt x="851" y="735"/>
                    <a:pt x="1731" y="1377"/>
                    <a:pt x="2645" y="1915"/>
                  </a:cubicBezTo>
                  <a:cubicBezTo>
                    <a:pt x="9168" y="5796"/>
                    <a:pt x="14860" y="4409"/>
                    <a:pt x="16309" y="8104"/>
                  </a:cubicBezTo>
                  <a:lnTo>
                    <a:pt x="21600" y="21600"/>
                  </a:lnTo>
                  <a:close/>
                </a:path>
              </a:pathLst>
            </a:custGeom>
            <a:gradFill>
              <a:gsLst>
                <a:gs pos="0">
                  <a:srgbClr val="FFC203"/>
                </a:gs>
                <a:gs pos="36657">
                  <a:srgbClr val="FF7D25"/>
                </a:gs>
                <a:gs pos="77153">
                  <a:srgbClr val="FF3847"/>
                </a:gs>
              </a:gsLst>
            </a:gradFill>
            <a:ln w="12700">
              <a:miter lim="400000"/>
            </a:ln>
          </p:spPr>
          <p:txBody>
            <a:bodyPr tIns="91439" bIns="91439" anchor="ctr"/>
            <a:lstStyle/>
            <a:p>
              <a:pPr algn="ctr" defTabSz="1828800">
                <a:defRPr sz="3600">
                  <a:solidFill>
                    <a:srgbClr val="FFFFFF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4" name="Freeform 7"/>
            <p:cNvSpPr/>
            <p:nvPr/>
          </p:nvSpPr>
          <p:spPr>
            <a:xfrm>
              <a:off x="14065885" y="6259512"/>
              <a:ext cx="508381" cy="23501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610" h="21600" extrusionOk="0">
                  <a:moveTo>
                    <a:pt x="0" y="21600"/>
                  </a:moveTo>
                  <a:cubicBezTo>
                    <a:pt x="6027" y="18834"/>
                    <a:pt x="-506" y="17019"/>
                    <a:pt x="1584" y="12315"/>
                  </a:cubicBezTo>
                  <a:cubicBezTo>
                    <a:pt x="1584" y="12315"/>
                    <a:pt x="3981" y="5620"/>
                    <a:pt x="5983" y="0"/>
                  </a:cubicBezTo>
                  <a:cubicBezTo>
                    <a:pt x="5961" y="817"/>
                    <a:pt x="6159" y="1634"/>
                    <a:pt x="6599" y="2440"/>
                  </a:cubicBezTo>
                  <a:cubicBezTo>
                    <a:pt x="9634" y="8217"/>
                    <a:pt x="21094" y="11918"/>
                    <a:pt x="16563" y="13995"/>
                  </a:cubicBezTo>
                  <a:lnTo>
                    <a:pt x="0" y="21600"/>
                  </a:lnTo>
                  <a:close/>
                </a:path>
              </a:pathLst>
            </a:custGeom>
            <a:gradFill>
              <a:gsLst>
                <a:gs pos="2372">
                  <a:srgbClr val="FF0040"/>
                </a:gs>
                <a:gs pos="37053">
                  <a:srgbClr val="FF0071"/>
                </a:gs>
                <a:gs pos="99150">
                  <a:srgbClr val="FF00A2"/>
                </a:gs>
              </a:gsLst>
            </a:gradFill>
            <a:ln w="12700">
              <a:miter lim="400000"/>
            </a:ln>
          </p:spPr>
          <p:txBody>
            <a:bodyPr tIns="91439" bIns="91439" anchor="ctr"/>
            <a:lstStyle/>
            <a:p>
              <a:pPr algn="ctr" defTabSz="1828800">
                <a:defRPr sz="3600">
                  <a:solidFill>
                    <a:srgbClr val="FFFFFF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5" name="Freeform 8"/>
            <p:cNvSpPr/>
            <p:nvPr/>
          </p:nvSpPr>
          <p:spPr>
            <a:xfrm>
              <a:off x="11612879" y="8330882"/>
              <a:ext cx="2122171" cy="10261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3542" y="21600"/>
                    <a:pt x="4317" y="16080"/>
                    <a:pt x="9139" y="11789"/>
                  </a:cubicBezTo>
                  <a:lnTo>
                    <a:pt x="21600" y="0"/>
                  </a:lnTo>
                  <a:cubicBezTo>
                    <a:pt x="20811" y="922"/>
                    <a:pt x="20062" y="1965"/>
                    <a:pt x="19351" y="3114"/>
                  </a:cubicBezTo>
                  <a:cubicBezTo>
                    <a:pt x="14258" y="11335"/>
                    <a:pt x="12390" y="21600"/>
                    <a:pt x="9734" y="21600"/>
                  </a:cubicBezTo>
                  <a:lnTo>
                    <a:pt x="0" y="21600"/>
                  </a:lnTo>
                  <a:close/>
                </a:path>
              </a:pathLst>
            </a:custGeom>
            <a:gradFill>
              <a:gsLst>
                <a:gs pos="0">
                  <a:srgbClr val="F000C6"/>
                </a:gs>
                <a:gs pos="46532">
                  <a:srgbClr val="B800C4"/>
                </a:gs>
                <a:gs pos="100000">
                  <a:srgbClr val="8000C2"/>
                </a:gs>
              </a:gsLst>
            </a:gradFill>
            <a:ln w="12700">
              <a:miter lim="400000"/>
            </a:ln>
          </p:spPr>
          <p:txBody>
            <a:bodyPr tIns="91439" bIns="91439" anchor="ctr"/>
            <a:lstStyle/>
            <a:p>
              <a:pPr algn="ctr" defTabSz="1828800">
                <a:defRPr sz="3600">
                  <a:solidFill>
                    <a:srgbClr val="FFFFFF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6" name="Freeform 9"/>
            <p:cNvSpPr/>
            <p:nvPr/>
          </p:nvSpPr>
          <p:spPr>
            <a:xfrm>
              <a:off x="9738359" y="7605712"/>
              <a:ext cx="1949451" cy="13252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1928" y="4906"/>
                    <a:pt x="4869" y="3850"/>
                    <a:pt x="9442" y="8880"/>
                  </a:cubicBezTo>
                  <a:lnTo>
                    <a:pt x="21600" y="21600"/>
                  </a:lnTo>
                  <a:cubicBezTo>
                    <a:pt x="20749" y="20865"/>
                    <a:pt x="19869" y="20223"/>
                    <a:pt x="18955" y="19685"/>
                  </a:cubicBezTo>
                  <a:cubicBezTo>
                    <a:pt x="12432" y="15804"/>
                    <a:pt x="6740" y="17191"/>
                    <a:pt x="5291" y="13496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8016EF"/>
                </a:gs>
                <a:gs pos="52282">
                  <a:srgbClr val="6761F7"/>
                </a:gs>
                <a:gs pos="100000">
                  <a:srgbClr val="4FACFE"/>
                </a:gs>
              </a:gsLst>
            </a:gradFill>
            <a:ln w="12700">
              <a:miter lim="400000"/>
            </a:ln>
          </p:spPr>
          <p:txBody>
            <a:bodyPr tIns="91439" bIns="91439" anchor="ctr"/>
            <a:lstStyle/>
            <a:p>
              <a:pPr algn="ctr" defTabSz="1828800">
                <a:defRPr sz="3600">
                  <a:solidFill>
                    <a:srgbClr val="FFFFFF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7" name="Freeform 10"/>
            <p:cNvSpPr/>
            <p:nvPr/>
          </p:nvSpPr>
          <p:spPr>
            <a:xfrm>
              <a:off x="9809735" y="5106988"/>
              <a:ext cx="508381" cy="23507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610" h="21600" extrusionOk="0">
                  <a:moveTo>
                    <a:pt x="17610" y="0"/>
                  </a:moveTo>
                  <a:cubicBezTo>
                    <a:pt x="11583" y="2771"/>
                    <a:pt x="18116" y="4580"/>
                    <a:pt x="16026" y="9283"/>
                  </a:cubicBezTo>
                  <a:cubicBezTo>
                    <a:pt x="16026" y="9283"/>
                    <a:pt x="13629" y="15975"/>
                    <a:pt x="11627" y="21600"/>
                  </a:cubicBezTo>
                  <a:cubicBezTo>
                    <a:pt x="11649" y="20783"/>
                    <a:pt x="11451" y="19966"/>
                    <a:pt x="11011" y="19161"/>
                  </a:cubicBezTo>
                  <a:cubicBezTo>
                    <a:pt x="7976" y="13385"/>
                    <a:pt x="-3484" y="9686"/>
                    <a:pt x="1047" y="7608"/>
                  </a:cubicBezTo>
                  <a:lnTo>
                    <a:pt x="17610" y="0"/>
                  </a:lnTo>
                  <a:close/>
                </a:path>
              </a:pathLst>
            </a:custGeom>
            <a:gradFill>
              <a:gsLst>
                <a:gs pos="0">
                  <a:srgbClr val="00F2FE"/>
                </a:gs>
                <a:gs pos="41897">
                  <a:srgbClr val="28CFFE"/>
                </a:gs>
                <a:gs pos="97514">
                  <a:srgbClr val="4FACFE"/>
                </a:gs>
              </a:gsLst>
            </a:gradFill>
            <a:ln w="12700">
              <a:miter lim="400000"/>
            </a:ln>
          </p:spPr>
          <p:txBody>
            <a:bodyPr tIns="91439" bIns="91439" anchor="ctr"/>
            <a:lstStyle/>
            <a:p>
              <a:pPr algn="ctr" defTabSz="1828800">
                <a:defRPr sz="3600">
                  <a:solidFill>
                    <a:srgbClr val="FFFFFF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8" name="Freeform 11"/>
            <p:cNvSpPr/>
            <p:nvPr/>
          </p:nvSpPr>
          <p:spPr>
            <a:xfrm>
              <a:off x="10648951" y="4359592"/>
              <a:ext cx="2122171" cy="10261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8058" y="0"/>
                    <a:pt x="17283" y="5520"/>
                    <a:pt x="12461" y="9811"/>
                  </a:cubicBezTo>
                  <a:lnTo>
                    <a:pt x="0" y="21600"/>
                  </a:lnTo>
                  <a:cubicBezTo>
                    <a:pt x="789" y="20678"/>
                    <a:pt x="1538" y="19635"/>
                    <a:pt x="2249" y="18486"/>
                  </a:cubicBezTo>
                  <a:cubicBezTo>
                    <a:pt x="7342" y="10265"/>
                    <a:pt x="9210" y="0"/>
                    <a:pt x="11866" y="0"/>
                  </a:cubicBezTo>
                  <a:lnTo>
                    <a:pt x="21600" y="0"/>
                  </a:lnTo>
                  <a:close/>
                </a:path>
              </a:pathLst>
            </a:custGeom>
            <a:gradFill>
              <a:gsLst>
                <a:gs pos="0">
                  <a:srgbClr val="0CB100"/>
                </a:gs>
                <a:gs pos="46821">
                  <a:srgbClr val="67CE02"/>
                </a:gs>
                <a:gs pos="99075">
                  <a:srgbClr val="C3EA03"/>
                </a:gs>
              </a:gsLst>
            </a:gradFill>
            <a:ln w="12700">
              <a:miter lim="400000"/>
            </a:ln>
          </p:spPr>
          <p:txBody>
            <a:bodyPr tIns="91439" bIns="91439" anchor="ctr"/>
            <a:lstStyle/>
            <a:p>
              <a:pPr algn="ctr" defTabSz="1828800">
                <a:defRPr sz="3600">
                  <a:solidFill>
                    <a:srgbClr val="FFFFFF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9" name="Freeform 12"/>
            <p:cNvSpPr/>
            <p:nvPr/>
          </p:nvSpPr>
          <p:spPr>
            <a:xfrm>
              <a:off x="10457657" y="8916351"/>
              <a:ext cx="3468688" cy="31356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29" h="21600" extrusionOk="0">
                  <a:moveTo>
                    <a:pt x="14479" y="0"/>
                  </a:moveTo>
                  <a:lnTo>
                    <a:pt x="6849" y="0"/>
                  </a:lnTo>
                  <a:cubicBezTo>
                    <a:pt x="5764" y="0"/>
                    <a:pt x="4764" y="647"/>
                    <a:pt x="4221" y="1697"/>
                  </a:cubicBezTo>
                  <a:lnTo>
                    <a:pt x="407" y="9098"/>
                  </a:lnTo>
                  <a:cubicBezTo>
                    <a:pt x="-136" y="10148"/>
                    <a:pt x="-136" y="11443"/>
                    <a:pt x="407" y="12497"/>
                  </a:cubicBezTo>
                  <a:lnTo>
                    <a:pt x="4221" y="19898"/>
                  </a:lnTo>
                  <a:cubicBezTo>
                    <a:pt x="4764" y="20953"/>
                    <a:pt x="5764" y="21600"/>
                    <a:pt x="6849" y="21600"/>
                  </a:cubicBezTo>
                  <a:lnTo>
                    <a:pt x="14479" y="21600"/>
                  </a:lnTo>
                  <a:cubicBezTo>
                    <a:pt x="15564" y="21600"/>
                    <a:pt x="16564" y="20953"/>
                    <a:pt x="17107" y="19903"/>
                  </a:cubicBezTo>
                  <a:lnTo>
                    <a:pt x="20921" y="12502"/>
                  </a:lnTo>
                  <a:cubicBezTo>
                    <a:pt x="21464" y="11452"/>
                    <a:pt x="21464" y="10157"/>
                    <a:pt x="20921" y="9103"/>
                  </a:cubicBezTo>
                  <a:lnTo>
                    <a:pt x="17107" y="1697"/>
                  </a:lnTo>
                  <a:cubicBezTo>
                    <a:pt x="16564" y="647"/>
                    <a:pt x="15564" y="0"/>
                    <a:pt x="14479" y="0"/>
                  </a:cubicBezTo>
                  <a:close/>
                </a:path>
              </a:pathLst>
            </a:custGeom>
            <a:gradFill>
              <a:gsLst>
                <a:gs pos="22846">
                  <a:srgbClr val="FFFFFF"/>
                </a:gs>
                <a:gs pos="63322">
                  <a:srgbClr val="E6EAEB"/>
                </a:gs>
                <a:gs pos="99960">
                  <a:srgbClr val="CDD5D8"/>
                </a:gs>
              </a:gsLst>
              <a:lin ang="2089253"/>
            </a:gradFill>
            <a:ln w="25400">
              <a:solidFill>
                <a:srgbClr val="FFFFFF"/>
              </a:solidFill>
              <a:miter lim="400000"/>
            </a:ln>
            <a:effectLst>
              <a:outerShdw blurRad="1193800" dist="635000" dir="2767676" rotWithShape="0">
                <a:srgbClr val="000000">
                  <a:alpha val="35229"/>
                </a:srgbClr>
              </a:outerShdw>
            </a:effectLst>
          </p:spPr>
          <p:txBody>
            <a:bodyPr tIns="91439" bIns="91439" anchor="ctr"/>
            <a:lstStyle/>
            <a:p>
              <a:pPr algn="ctr" defTabSz="1828800">
                <a:defRPr sz="3600">
                  <a:solidFill>
                    <a:srgbClr val="FFFFFF"/>
                  </a:solidFill>
                  <a:latin typeface="Avenir Next Regular"/>
                  <a:ea typeface="Avenir Next Regular"/>
                  <a:cs typeface="Avenir Next Regular"/>
                  <a:sym typeface="Avenir Next Regular"/>
                </a:defRPr>
              </a:pPr>
              <a:endParaRPr/>
            </a:p>
          </p:txBody>
        </p:sp>
        <p:sp>
          <p:nvSpPr>
            <p:cNvPr id="50" name="Freeform 13"/>
            <p:cNvSpPr/>
            <p:nvPr/>
          </p:nvSpPr>
          <p:spPr>
            <a:xfrm>
              <a:off x="13597731" y="7103426"/>
              <a:ext cx="3468688" cy="31349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29" h="21600" extrusionOk="0">
                  <a:moveTo>
                    <a:pt x="14479" y="0"/>
                  </a:moveTo>
                  <a:lnTo>
                    <a:pt x="6849" y="0"/>
                  </a:lnTo>
                  <a:cubicBezTo>
                    <a:pt x="5764" y="0"/>
                    <a:pt x="4764" y="648"/>
                    <a:pt x="4221" y="1698"/>
                  </a:cubicBezTo>
                  <a:lnTo>
                    <a:pt x="407" y="9100"/>
                  </a:lnTo>
                  <a:cubicBezTo>
                    <a:pt x="-136" y="10150"/>
                    <a:pt x="-136" y="11445"/>
                    <a:pt x="407" y="12500"/>
                  </a:cubicBezTo>
                  <a:lnTo>
                    <a:pt x="4221" y="19902"/>
                  </a:lnTo>
                  <a:cubicBezTo>
                    <a:pt x="4764" y="20952"/>
                    <a:pt x="5764" y="21600"/>
                    <a:pt x="6849" y="21600"/>
                  </a:cubicBezTo>
                  <a:lnTo>
                    <a:pt x="14479" y="21600"/>
                  </a:lnTo>
                  <a:cubicBezTo>
                    <a:pt x="15564" y="21600"/>
                    <a:pt x="16564" y="20952"/>
                    <a:pt x="17107" y="19902"/>
                  </a:cubicBezTo>
                  <a:lnTo>
                    <a:pt x="20921" y="12500"/>
                  </a:lnTo>
                  <a:cubicBezTo>
                    <a:pt x="21464" y="11450"/>
                    <a:pt x="21464" y="10155"/>
                    <a:pt x="20921" y="9100"/>
                  </a:cubicBezTo>
                  <a:lnTo>
                    <a:pt x="17107" y="1698"/>
                  </a:lnTo>
                  <a:cubicBezTo>
                    <a:pt x="16564" y="648"/>
                    <a:pt x="15564" y="0"/>
                    <a:pt x="14479" y="0"/>
                  </a:cubicBezTo>
                  <a:close/>
                </a:path>
              </a:pathLst>
            </a:custGeom>
            <a:gradFill>
              <a:gsLst>
                <a:gs pos="22846">
                  <a:srgbClr val="FFFFFF"/>
                </a:gs>
                <a:gs pos="63322">
                  <a:srgbClr val="E6EAEB"/>
                </a:gs>
                <a:gs pos="99960">
                  <a:srgbClr val="CDD5D8"/>
                </a:gs>
              </a:gsLst>
              <a:lin ang="2089253"/>
            </a:gradFill>
            <a:ln w="25400">
              <a:solidFill>
                <a:srgbClr val="FFFFFF"/>
              </a:solidFill>
              <a:miter lim="400000"/>
            </a:ln>
            <a:effectLst>
              <a:outerShdw blurRad="1193800" dist="635000" dir="2767676" rotWithShape="0">
                <a:srgbClr val="000000">
                  <a:alpha val="35229"/>
                </a:srgbClr>
              </a:outerShdw>
            </a:effectLst>
          </p:spPr>
          <p:txBody>
            <a:bodyPr tIns="91439" bIns="91439" anchor="ctr"/>
            <a:lstStyle/>
            <a:p>
              <a:pPr algn="ctr" defTabSz="1828800">
                <a:defRPr sz="3600">
                  <a:solidFill>
                    <a:srgbClr val="FFFFFF"/>
                  </a:solidFill>
                  <a:latin typeface="Avenir Next Regular"/>
                  <a:ea typeface="Avenir Next Regular"/>
                  <a:cs typeface="Avenir Next Regular"/>
                  <a:sym typeface="Avenir Next Regular"/>
                </a:defRPr>
              </a:pPr>
              <a:endParaRPr/>
            </a:p>
          </p:txBody>
        </p:sp>
        <p:sp>
          <p:nvSpPr>
            <p:cNvPr id="51" name="Freeform 14"/>
            <p:cNvSpPr/>
            <p:nvPr/>
          </p:nvSpPr>
          <p:spPr>
            <a:xfrm>
              <a:off x="7317581" y="7103426"/>
              <a:ext cx="3468689" cy="31349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29" h="21600" extrusionOk="0">
                  <a:moveTo>
                    <a:pt x="14479" y="0"/>
                  </a:moveTo>
                  <a:lnTo>
                    <a:pt x="6849" y="0"/>
                  </a:lnTo>
                  <a:cubicBezTo>
                    <a:pt x="5764" y="0"/>
                    <a:pt x="4764" y="648"/>
                    <a:pt x="4221" y="1698"/>
                  </a:cubicBezTo>
                  <a:lnTo>
                    <a:pt x="407" y="9100"/>
                  </a:lnTo>
                  <a:cubicBezTo>
                    <a:pt x="-136" y="10150"/>
                    <a:pt x="-136" y="11445"/>
                    <a:pt x="407" y="12500"/>
                  </a:cubicBezTo>
                  <a:lnTo>
                    <a:pt x="4221" y="19902"/>
                  </a:lnTo>
                  <a:cubicBezTo>
                    <a:pt x="4764" y="20952"/>
                    <a:pt x="5764" y="21600"/>
                    <a:pt x="6849" y="21600"/>
                  </a:cubicBezTo>
                  <a:lnTo>
                    <a:pt x="14479" y="21600"/>
                  </a:lnTo>
                  <a:cubicBezTo>
                    <a:pt x="15564" y="21600"/>
                    <a:pt x="16564" y="20952"/>
                    <a:pt x="17107" y="19902"/>
                  </a:cubicBezTo>
                  <a:lnTo>
                    <a:pt x="20921" y="12500"/>
                  </a:lnTo>
                  <a:cubicBezTo>
                    <a:pt x="21464" y="11450"/>
                    <a:pt x="21464" y="10155"/>
                    <a:pt x="20921" y="9100"/>
                  </a:cubicBezTo>
                  <a:lnTo>
                    <a:pt x="17107" y="1698"/>
                  </a:lnTo>
                  <a:cubicBezTo>
                    <a:pt x="16564" y="648"/>
                    <a:pt x="15564" y="0"/>
                    <a:pt x="14479" y="0"/>
                  </a:cubicBezTo>
                  <a:close/>
                </a:path>
              </a:pathLst>
            </a:custGeom>
            <a:gradFill>
              <a:gsLst>
                <a:gs pos="22846">
                  <a:srgbClr val="FFFFFF"/>
                </a:gs>
                <a:gs pos="63322">
                  <a:srgbClr val="E6EAEB"/>
                </a:gs>
                <a:gs pos="99960">
                  <a:srgbClr val="CDD5D8"/>
                </a:gs>
              </a:gsLst>
              <a:lin ang="2089253"/>
            </a:gradFill>
            <a:ln w="25400">
              <a:solidFill>
                <a:srgbClr val="FFFFFF"/>
              </a:solidFill>
              <a:miter lim="400000"/>
            </a:ln>
            <a:effectLst>
              <a:outerShdw blurRad="1193800" dist="635000" dir="2767676" rotWithShape="0">
                <a:srgbClr val="000000">
                  <a:alpha val="35229"/>
                </a:srgbClr>
              </a:outerShdw>
            </a:effectLst>
          </p:spPr>
          <p:txBody>
            <a:bodyPr tIns="91439" bIns="91439" anchor="ctr"/>
            <a:lstStyle/>
            <a:p>
              <a:pPr algn="ctr" defTabSz="1828800">
                <a:defRPr sz="3600">
                  <a:solidFill>
                    <a:srgbClr val="FFFFFF"/>
                  </a:solidFill>
                  <a:latin typeface="Avenir Next Regular"/>
                  <a:ea typeface="Avenir Next Regular"/>
                  <a:cs typeface="Avenir Next Regular"/>
                  <a:sym typeface="Avenir Next Regular"/>
                </a:defRPr>
              </a:pPr>
              <a:endParaRPr/>
            </a:p>
          </p:txBody>
        </p:sp>
        <p:sp>
          <p:nvSpPr>
            <p:cNvPr id="52" name="Freeform 15"/>
            <p:cNvSpPr/>
            <p:nvPr/>
          </p:nvSpPr>
          <p:spPr>
            <a:xfrm>
              <a:off x="13597731" y="3477576"/>
              <a:ext cx="3468688" cy="31349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29" h="21600" extrusionOk="0">
                  <a:moveTo>
                    <a:pt x="14479" y="0"/>
                  </a:moveTo>
                  <a:lnTo>
                    <a:pt x="6849" y="0"/>
                  </a:lnTo>
                  <a:cubicBezTo>
                    <a:pt x="5764" y="0"/>
                    <a:pt x="4764" y="648"/>
                    <a:pt x="4221" y="1698"/>
                  </a:cubicBezTo>
                  <a:lnTo>
                    <a:pt x="407" y="9100"/>
                  </a:lnTo>
                  <a:cubicBezTo>
                    <a:pt x="-136" y="10150"/>
                    <a:pt x="-136" y="11445"/>
                    <a:pt x="407" y="12500"/>
                  </a:cubicBezTo>
                  <a:lnTo>
                    <a:pt x="4221" y="19902"/>
                  </a:lnTo>
                  <a:cubicBezTo>
                    <a:pt x="4764" y="20952"/>
                    <a:pt x="5764" y="21600"/>
                    <a:pt x="6849" y="21600"/>
                  </a:cubicBezTo>
                  <a:lnTo>
                    <a:pt x="14479" y="21600"/>
                  </a:lnTo>
                  <a:cubicBezTo>
                    <a:pt x="15564" y="21600"/>
                    <a:pt x="16564" y="20952"/>
                    <a:pt x="17107" y="19902"/>
                  </a:cubicBezTo>
                  <a:lnTo>
                    <a:pt x="20921" y="12500"/>
                  </a:lnTo>
                  <a:cubicBezTo>
                    <a:pt x="21464" y="11450"/>
                    <a:pt x="21464" y="10155"/>
                    <a:pt x="20921" y="9100"/>
                  </a:cubicBezTo>
                  <a:lnTo>
                    <a:pt x="17107" y="1698"/>
                  </a:lnTo>
                  <a:cubicBezTo>
                    <a:pt x="16564" y="648"/>
                    <a:pt x="15564" y="0"/>
                    <a:pt x="14479" y="0"/>
                  </a:cubicBezTo>
                  <a:close/>
                </a:path>
              </a:pathLst>
            </a:custGeom>
            <a:gradFill>
              <a:gsLst>
                <a:gs pos="22846">
                  <a:srgbClr val="FFFFFF"/>
                </a:gs>
                <a:gs pos="63322">
                  <a:srgbClr val="E6EAEB"/>
                </a:gs>
                <a:gs pos="99960">
                  <a:srgbClr val="CDD5D8"/>
                </a:gs>
              </a:gsLst>
              <a:lin ang="2089253"/>
            </a:gradFill>
            <a:ln w="25400">
              <a:solidFill>
                <a:srgbClr val="FFFFFF"/>
              </a:solidFill>
              <a:miter lim="400000"/>
            </a:ln>
            <a:effectLst>
              <a:outerShdw blurRad="1193800" dist="635000" dir="2767676" rotWithShape="0">
                <a:srgbClr val="000000">
                  <a:alpha val="35229"/>
                </a:srgbClr>
              </a:outerShdw>
            </a:effectLst>
          </p:spPr>
          <p:txBody>
            <a:bodyPr tIns="91439" bIns="91439" anchor="ctr"/>
            <a:lstStyle/>
            <a:p>
              <a:pPr algn="ctr" defTabSz="1828800">
                <a:defRPr sz="3600">
                  <a:solidFill>
                    <a:srgbClr val="FFFFFF"/>
                  </a:solidFill>
                  <a:latin typeface="Avenir Next Regular"/>
                  <a:ea typeface="Avenir Next Regular"/>
                  <a:cs typeface="Avenir Next Regular"/>
                  <a:sym typeface="Avenir Next Regular"/>
                </a:defRPr>
              </a:pPr>
              <a:endParaRPr/>
            </a:p>
          </p:txBody>
        </p:sp>
        <p:sp>
          <p:nvSpPr>
            <p:cNvPr id="53" name="Freeform 16"/>
            <p:cNvSpPr/>
            <p:nvPr/>
          </p:nvSpPr>
          <p:spPr>
            <a:xfrm>
              <a:off x="7317581" y="3477576"/>
              <a:ext cx="3468689" cy="31349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29" h="21600" extrusionOk="0">
                  <a:moveTo>
                    <a:pt x="14479" y="0"/>
                  </a:moveTo>
                  <a:lnTo>
                    <a:pt x="6849" y="0"/>
                  </a:lnTo>
                  <a:cubicBezTo>
                    <a:pt x="5764" y="0"/>
                    <a:pt x="4764" y="648"/>
                    <a:pt x="4221" y="1698"/>
                  </a:cubicBezTo>
                  <a:lnTo>
                    <a:pt x="407" y="9100"/>
                  </a:lnTo>
                  <a:cubicBezTo>
                    <a:pt x="-136" y="10150"/>
                    <a:pt x="-136" y="11445"/>
                    <a:pt x="407" y="12500"/>
                  </a:cubicBezTo>
                  <a:lnTo>
                    <a:pt x="4221" y="19902"/>
                  </a:lnTo>
                  <a:cubicBezTo>
                    <a:pt x="4764" y="20952"/>
                    <a:pt x="5764" y="21600"/>
                    <a:pt x="6849" y="21600"/>
                  </a:cubicBezTo>
                  <a:lnTo>
                    <a:pt x="14479" y="21600"/>
                  </a:lnTo>
                  <a:cubicBezTo>
                    <a:pt x="15564" y="21600"/>
                    <a:pt x="16564" y="20952"/>
                    <a:pt x="17107" y="19902"/>
                  </a:cubicBezTo>
                  <a:lnTo>
                    <a:pt x="20921" y="12500"/>
                  </a:lnTo>
                  <a:cubicBezTo>
                    <a:pt x="21464" y="11450"/>
                    <a:pt x="21464" y="10155"/>
                    <a:pt x="20921" y="9100"/>
                  </a:cubicBezTo>
                  <a:lnTo>
                    <a:pt x="17107" y="1698"/>
                  </a:lnTo>
                  <a:cubicBezTo>
                    <a:pt x="16564" y="648"/>
                    <a:pt x="15564" y="0"/>
                    <a:pt x="14479" y="0"/>
                  </a:cubicBezTo>
                  <a:close/>
                </a:path>
              </a:pathLst>
            </a:custGeom>
            <a:gradFill>
              <a:gsLst>
                <a:gs pos="22846">
                  <a:srgbClr val="FFFFFF"/>
                </a:gs>
                <a:gs pos="63322">
                  <a:srgbClr val="E6EAEB"/>
                </a:gs>
                <a:gs pos="99960">
                  <a:srgbClr val="CDD5D8"/>
                </a:gs>
              </a:gsLst>
              <a:lin ang="2089253"/>
            </a:gradFill>
            <a:ln w="25400">
              <a:solidFill>
                <a:srgbClr val="FFFFFF"/>
              </a:solidFill>
              <a:miter lim="400000"/>
            </a:ln>
            <a:effectLst>
              <a:outerShdw blurRad="1193800" dist="635000" dir="2767676" rotWithShape="0">
                <a:srgbClr val="000000">
                  <a:alpha val="35229"/>
                </a:srgbClr>
              </a:outerShdw>
            </a:effectLst>
          </p:spPr>
          <p:txBody>
            <a:bodyPr tIns="91439" bIns="91439" anchor="ctr"/>
            <a:lstStyle/>
            <a:p>
              <a:pPr algn="ctr" defTabSz="1828800">
                <a:defRPr sz="3600">
                  <a:solidFill>
                    <a:srgbClr val="FFFFFF"/>
                  </a:solidFill>
                  <a:latin typeface="Avenir Next Regular"/>
                  <a:ea typeface="Avenir Next Regular"/>
                  <a:cs typeface="Avenir Next Regular"/>
                  <a:sym typeface="Avenir Next Regular"/>
                </a:defRPr>
              </a:pPr>
              <a:endParaRPr/>
            </a:p>
          </p:txBody>
        </p:sp>
        <p:sp>
          <p:nvSpPr>
            <p:cNvPr id="54" name="Freeform 17"/>
            <p:cNvSpPr/>
            <p:nvPr/>
          </p:nvSpPr>
          <p:spPr>
            <a:xfrm>
              <a:off x="10457657" y="1664018"/>
              <a:ext cx="3468688" cy="31362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29" h="21600" extrusionOk="0">
                  <a:moveTo>
                    <a:pt x="14479" y="0"/>
                  </a:moveTo>
                  <a:lnTo>
                    <a:pt x="6849" y="0"/>
                  </a:lnTo>
                  <a:cubicBezTo>
                    <a:pt x="5764" y="0"/>
                    <a:pt x="4764" y="647"/>
                    <a:pt x="4221" y="1697"/>
                  </a:cubicBezTo>
                  <a:lnTo>
                    <a:pt x="407" y="9097"/>
                  </a:lnTo>
                  <a:cubicBezTo>
                    <a:pt x="-136" y="10146"/>
                    <a:pt x="-136" y="11441"/>
                    <a:pt x="407" y="12495"/>
                  </a:cubicBezTo>
                  <a:lnTo>
                    <a:pt x="4221" y="19903"/>
                  </a:lnTo>
                  <a:cubicBezTo>
                    <a:pt x="4764" y="20953"/>
                    <a:pt x="5764" y="21600"/>
                    <a:pt x="6849" y="21600"/>
                  </a:cubicBezTo>
                  <a:lnTo>
                    <a:pt x="14479" y="21600"/>
                  </a:lnTo>
                  <a:cubicBezTo>
                    <a:pt x="15564" y="21600"/>
                    <a:pt x="16564" y="20953"/>
                    <a:pt x="17107" y="19903"/>
                  </a:cubicBezTo>
                  <a:lnTo>
                    <a:pt x="20921" y="12503"/>
                  </a:lnTo>
                  <a:cubicBezTo>
                    <a:pt x="21464" y="11454"/>
                    <a:pt x="21464" y="10159"/>
                    <a:pt x="20921" y="9105"/>
                  </a:cubicBezTo>
                  <a:lnTo>
                    <a:pt x="17107" y="1701"/>
                  </a:lnTo>
                  <a:cubicBezTo>
                    <a:pt x="16564" y="652"/>
                    <a:pt x="15564" y="0"/>
                    <a:pt x="14479" y="0"/>
                  </a:cubicBezTo>
                  <a:close/>
                </a:path>
              </a:pathLst>
            </a:custGeom>
            <a:gradFill>
              <a:gsLst>
                <a:gs pos="22846">
                  <a:srgbClr val="FFFFFF"/>
                </a:gs>
                <a:gs pos="63322">
                  <a:srgbClr val="E6EAEB"/>
                </a:gs>
                <a:gs pos="99960">
                  <a:srgbClr val="CDD5D8"/>
                </a:gs>
              </a:gsLst>
              <a:lin ang="2089253"/>
            </a:gradFill>
            <a:ln w="25400">
              <a:solidFill>
                <a:srgbClr val="FFFFFF"/>
              </a:solidFill>
              <a:miter lim="400000"/>
            </a:ln>
            <a:effectLst>
              <a:outerShdw blurRad="1193800" dist="635000" dir="2767676" rotWithShape="0">
                <a:srgbClr val="000000">
                  <a:alpha val="35229"/>
                </a:srgbClr>
              </a:outerShdw>
            </a:effectLst>
          </p:spPr>
          <p:txBody>
            <a:bodyPr tIns="91439" bIns="91439" anchor="ctr"/>
            <a:lstStyle/>
            <a:p>
              <a:pPr algn="ctr" defTabSz="1828800">
                <a:defRPr sz="3600">
                  <a:solidFill>
                    <a:srgbClr val="FFFFFF"/>
                  </a:solidFill>
                  <a:latin typeface="Avenir Next Regular"/>
                  <a:ea typeface="Avenir Next Regular"/>
                  <a:cs typeface="Avenir Next Regular"/>
                  <a:sym typeface="Avenir Next Regular"/>
                </a:defRPr>
              </a:pPr>
              <a:endParaRPr/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3912988" y="1226434"/>
            <a:ext cx="136815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2024 год</a:t>
            </a:r>
            <a:endParaRPr lang="ru-RU" sz="25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371449" y="3378614"/>
            <a:ext cx="234298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5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algn="ctr"/>
            <a:r>
              <a:rPr lang="ru-RU" sz="3500" dirty="0"/>
              <a:t>Открытый бюджет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2162555" y="2169421"/>
            <a:ext cx="136815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2023 год</a:t>
            </a:r>
            <a:endParaRPr lang="ru-RU" sz="25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192660" y="4053373"/>
            <a:ext cx="136815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2022 год</a:t>
            </a:r>
            <a:endParaRPr lang="ru-RU" sz="25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882262" y="4995576"/>
            <a:ext cx="136815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2021 год</a:t>
            </a:r>
            <a:endParaRPr lang="ru-RU" sz="25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557891" y="2168966"/>
            <a:ext cx="136815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2019 год</a:t>
            </a:r>
            <a:endParaRPr lang="ru-RU" sz="25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555920" y="4044950"/>
            <a:ext cx="136815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2020 год</a:t>
            </a:r>
            <a:endParaRPr lang="ru-RU" sz="25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6" name="Picture 4" descr="Picture background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3" b="98646" l="1354" r="3474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4985"/>
          <a:stretch/>
        </p:blipFill>
        <p:spPr bwMode="auto">
          <a:xfrm>
            <a:off x="2170384" y="2485054"/>
            <a:ext cx="1227266" cy="1752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4" descr="Picture background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3" b="98646" l="1354" r="3474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4985"/>
          <a:stretch/>
        </p:blipFill>
        <p:spPr bwMode="auto">
          <a:xfrm>
            <a:off x="2191364" y="4357867"/>
            <a:ext cx="1227266" cy="1752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4" descr="Picture background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3" b="98646" l="1354" r="3474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4985"/>
          <a:stretch/>
        </p:blipFill>
        <p:spPr bwMode="auto">
          <a:xfrm>
            <a:off x="3882262" y="5301208"/>
            <a:ext cx="1227266" cy="1752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4" descr="Picture background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3" b="98646" l="1354" r="3474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4985"/>
          <a:stretch/>
        </p:blipFill>
        <p:spPr bwMode="auto">
          <a:xfrm>
            <a:off x="5557891" y="4328471"/>
            <a:ext cx="1227266" cy="1752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4" descr="Picture background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3" b="98646" l="1354" r="3474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4985"/>
          <a:stretch/>
        </p:blipFill>
        <p:spPr bwMode="auto">
          <a:xfrm>
            <a:off x="5626363" y="2473008"/>
            <a:ext cx="1227266" cy="1752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4" descr="Picture background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3" b="98646" l="1354" r="3474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4985"/>
          <a:stretch/>
        </p:blipFill>
        <p:spPr bwMode="auto">
          <a:xfrm>
            <a:off x="3912988" y="1529174"/>
            <a:ext cx="1227266" cy="1752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268368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13"/>
          <p:cNvSpPr>
            <a:spLocks noChangeArrowheads="1"/>
          </p:cNvSpPr>
          <p:nvPr/>
        </p:nvSpPr>
        <p:spPr bwMode="auto">
          <a:xfrm>
            <a:off x="8172450" y="6519863"/>
            <a:ext cx="790575" cy="288925"/>
          </a:xfrm>
          <a:prstGeom prst="ellipse">
            <a:avLst/>
          </a:prstGeom>
          <a:solidFill>
            <a:sysClr val="window" lastClr="FFFFFF"/>
          </a:solidFill>
          <a:ln w="25400">
            <a:solidFill>
              <a:srgbClr val="00206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 kern="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45</a:t>
            </a:r>
            <a:endParaRPr lang="ru-RU" b="1" kern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600" y="97739"/>
            <a:ext cx="7467600" cy="1209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Рейтинговая оценка платежеспособности и качества управления муниципальными финансами, баллы</a:t>
            </a:r>
            <a:endParaRPr lang="ru-RU" sz="3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Диаграмма 5">
            <a:extLst>
              <a:ext uri="{FF2B5EF4-FFF2-40B4-BE49-F238E27FC236}">
                <a16:creationId xmlns="" xmlns:a16="http://schemas.microsoft.com/office/drawing/2014/main" id="{FE3D096B-FF88-9DCF-DBE3-8EA59F85238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59420936"/>
              </p:ext>
            </p:extLst>
          </p:nvPr>
        </p:nvGraphicFramePr>
        <p:xfrm>
          <a:off x="155575" y="1397000"/>
          <a:ext cx="8804951" cy="4912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E7856F2A-A740-2189-BA50-D1699D3436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919" y="4241978"/>
            <a:ext cx="1193627" cy="1193627"/>
          </a:xfrm>
          <a:prstGeom prst="ellipse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5D5FDB47-8826-D2E6-E182-0B4DFC8BE0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945" y="4273718"/>
            <a:ext cx="1219713" cy="1205779"/>
          </a:xfrm>
          <a:prstGeom prst="ellipse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978517A7-736A-8747-3055-61CEC2C058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293" y="4229826"/>
            <a:ext cx="1205779" cy="1205779"/>
          </a:xfrm>
          <a:prstGeom prst="ellipse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836F9B02-F212-6066-4B53-956EC8A01F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4371" y="4251772"/>
            <a:ext cx="1219713" cy="1205779"/>
          </a:xfrm>
          <a:prstGeom prst="ellipse">
            <a:avLst/>
          </a:prstGeom>
        </p:spPr>
      </p:pic>
      <p:grpSp>
        <p:nvGrpSpPr>
          <p:cNvPr id="11" name="Группа 10">
            <a:extLst>
              <a:ext uri="{FF2B5EF4-FFF2-40B4-BE49-F238E27FC236}">
                <a16:creationId xmlns="" xmlns:a16="http://schemas.microsoft.com/office/drawing/2014/main" id="{6FBD2CD3-0FA7-A7B2-7C58-8EB675D9AA21}"/>
              </a:ext>
            </a:extLst>
          </p:cNvPr>
          <p:cNvGrpSpPr/>
          <p:nvPr/>
        </p:nvGrpSpPr>
        <p:grpSpPr>
          <a:xfrm>
            <a:off x="5052207" y="4302743"/>
            <a:ext cx="1235222" cy="1886399"/>
            <a:chOff x="5031480" y="4686918"/>
            <a:chExt cx="1235222" cy="1886399"/>
          </a:xfrm>
        </p:grpSpPr>
        <p:grpSp>
          <p:nvGrpSpPr>
            <p:cNvPr id="12" name="Группа 11">
              <a:extLst>
                <a:ext uri="{FF2B5EF4-FFF2-40B4-BE49-F238E27FC236}">
                  <a16:creationId xmlns="" xmlns:a16="http://schemas.microsoft.com/office/drawing/2014/main" id="{8175E085-FDC7-5564-B0CE-427B977337FE}"/>
                </a:ext>
              </a:extLst>
            </p:cNvPr>
            <p:cNvGrpSpPr/>
            <p:nvPr/>
          </p:nvGrpSpPr>
          <p:grpSpPr>
            <a:xfrm>
              <a:off x="5031480" y="4686918"/>
              <a:ext cx="1235222" cy="1886399"/>
              <a:chOff x="6607892" y="4475612"/>
              <a:chExt cx="1235222" cy="1886399"/>
            </a:xfrm>
          </p:grpSpPr>
          <p:pic>
            <p:nvPicPr>
              <p:cNvPr id="14" name="Picture 9" descr="Ribbon Award, Achievement, copyright, electric Blue, prize png | PNGWing">
                <a:extLst>
                  <a:ext uri="{FF2B5EF4-FFF2-40B4-BE49-F238E27FC236}">
                    <a16:creationId xmlns="" xmlns:a16="http://schemas.microsoft.com/office/drawing/2014/main" id="{38225E6B-EA92-2BB6-A0CC-CD5A9754F0B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0" b="100000" l="0" r="100000">
                            <a14:backgroundMark x1="6413" y1="91530" x2="35978" y2="63559"/>
                            <a14:backgroundMark x1="70543" y1="93665" x2="77174" y2="57082"/>
                            <a14:backgroundMark x1="22065" y1="59786" x2="49130" y2="64626"/>
                            <a14:backgroundMark x1="68043" y1="61922" x2="77174" y2="54947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607892" y="4475612"/>
                <a:ext cx="1235222" cy="188639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" name="Picture 11" descr="Медали на заказ: купить медали в Москве: изготовление медалей с  гравировкой: медаль с надписью на заказ">
                <a:extLst>
                  <a:ext uri="{FF2B5EF4-FFF2-40B4-BE49-F238E27FC236}">
                    <a16:creationId xmlns="" xmlns:a16="http://schemas.microsoft.com/office/drawing/2014/main" id="{733C3FBC-0D9C-9310-E5FC-324DE05CA27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8" cstate="print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ackgroundRemoval t="10000" b="90000" l="2000" r="97333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490" t="17225" r="7282" b="18083"/>
              <a:stretch/>
            </p:blipFill>
            <p:spPr bwMode="auto">
              <a:xfrm>
                <a:off x="6750094" y="4487470"/>
                <a:ext cx="918922" cy="10801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3" name="TextBox 12">
              <a:extLst>
                <a:ext uri="{FF2B5EF4-FFF2-40B4-BE49-F238E27FC236}">
                  <a16:creationId xmlns="" xmlns:a16="http://schemas.microsoft.com/office/drawing/2014/main" id="{931A31A2-C4A0-D2B6-ABDB-D37774B94763}"/>
                </a:ext>
              </a:extLst>
            </p:cNvPr>
            <p:cNvSpPr txBox="1"/>
            <p:nvPr/>
          </p:nvSpPr>
          <p:spPr>
            <a:xfrm>
              <a:off x="5362346" y="4876061"/>
              <a:ext cx="49885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4400" kern="1200" dirty="0">
                  <a:solidFill>
                    <a:srgbClr val="0038A8"/>
                  </a:solidFill>
                  <a:latin typeface="Arial" charset="0"/>
                  <a:ea typeface="+mn-ea"/>
                  <a:cs typeface="Arial" charset="0"/>
                </a:rPr>
                <a:t>4</a:t>
              </a:r>
            </a:p>
          </p:txBody>
        </p:sp>
      </p:grpSp>
      <p:grpSp>
        <p:nvGrpSpPr>
          <p:cNvPr id="16" name="Группа 15">
            <a:extLst>
              <a:ext uri="{FF2B5EF4-FFF2-40B4-BE49-F238E27FC236}">
                <a16:creationId xmlns="" xmlns:a16="http://schemas.microsoft.com/office/drawing/2014/main" id="{C3454878-D7F2-D4DB-32F7-EDC18FD3EA24}"/>
              </a:ext>
            </a:extLst>
          </p:cNvPr>
          <p:cNvGrpSpPr/>
          <p:nvPr/>
        </p:nvGrpSpPr>
        <p:grpSpPr>
          <a:xfrm>
            <a:off x="6153656" y="4314601"/>
            <a:ext cx="1235222" cy="1886399"/>
            <a:chOff x="5803900" y="4638945"/>
            <a:chExt cx="1235222" cy="1886399"/>
          </a:xfrm>
        </p:grpSpPr>
        <p:grpSp>
          <p:nvGrpSpPr>
            <p:cNvPr id="17" name="Группа 16">
              <a:extLst>
                <a:ext uri="{FF2B5EF4-FFF2-40B4-BE49-F238E27FC236}">
                  <a16:creationId xmlns="" xmlns:a16="http://schemas.microsoft.com/office/drawing/2014/main" id="{83B5E6BD-17F1-2B30-5AAB-DE442CCF7736}"/>
                </a:ext>
              </a:extLst>
            </p:cNvPr>
            <p:cNvGrpSpPr/>
            <p:nvPr/>
          </p:nvGrpSpPr>
          <p:grpSpPr>
            <a:xfrm>
              <a:off x="5803900" y="4638945"/>
              <a:ext cx="1235222" cy="1886399"/>
              <a:chOff x="7380312" y="4427639"/>
              <a:chExt cx="1235222" cy="1886399"/>
            </a:xfrm>
          </p:grpSpPr>
          <p:pic>
            <p:nvPicPr>
              <p:cNvPr id="19" name="Picture 9" descr="Ribbon Award, Achievement, copyright, electric Blue, prize png | PNGWing">
                <a:extLst>
                  <a:ext uri="{FF2B5EF4-FFF2-40B4-BE49-F238E27FC236}">
                    <a16:creationId xmlns="" xmlns:a16="http://schemas.microsoft.com/office/drawing/2014/main" id="{204F5ABE-209A-51FB-5FDE-AE9ACF05221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0" b="100000" l="0" r="100000">
                            <a14:backgroundMark x1="6413" y1="91530" x2="35978" y2="63559"/>
                            <a14:backgroundMark x1="70543" y1="93665" x2="77174" y2="57082"/>
                            <a14:backgroundMark x1="22065" y1="59786" x2="49130" y2="64626"/>
                            <a14:backgroundMark x1="68043" y1="61922" x2="77174" y2="54947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80312" y="4427639"/>
                <a:ext cx="1235222" cy="188639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0" name="Picture 11" descr="Медали на заказ: купить медали в Москве: изготовление медалей с  гравировкой: медаль с надписью на заказ">
                <a:extLst>
                  <a:ext uri="{FF2B5EF4-FFF2-40B4-BE49-F238E27FC236}">
                    <a16:creationId xmlns="" xmlns:a16="http://schemas.microsoft.com/office/drawing/2014/main" id="{55D999D3-864F-9F78-2148-656601091AB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8" cstate="print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ackgroundRemoval t="10000" b="90000" l="2000" r="97333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490" t="17225" r="7282" b="18083"/>
              <a:stretch/>
            </p:blipFill>
            <p:spPr bwMode="auto">
              <a:xfrm>
                <a:off x="7524634" y="4437113"/>
                <a:ext cx="918922" cy="10801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8" name="TextBox 17">
              <a:extLst>
                <a:ext uri="{FF2B5EF4-FFF2-40B4-BE49-F238E27FC236}">
                  <a16:creationId xmlns="" xmlns:a16="http://schemas.microsoft.com/office/drawing/2014/main" id="{AF22A65B-E420-4745-C4A1-B7BA6ACB3CE9}"/>
                </a:ext>
              </a:extLst>
            </p:cNvPr>
            <p:cNvSpPr txBox="1"/>
            <p:nvPr/>
          </p:nvSpPr>
          <p:spPr>
            <a:xfrm>
              <a:off x="6133506" y="4803758"/>
              <a:ext cx="49885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4400" kern="1200" dirty="0">
                  <a:solidFill>
                    <a:srgbClr val="0038A8"/>
                  </a:solidFill>
                  <a:latin typeface="Arial" charset="0"/>
                  <a:ea typeface="+mn-ea"/>
                  <a:cs typeface="Arial" charset="0"/>
                </a:rPr>
                <a:t>4</a:t>
              </a:r>
            </a:p>
          </p:txBody>
        </p:sp>
      </p:grpSp>
      <p:grpSp>
        <p:nvGrpSpPr>
          <p:cNvPr id="21" name="Группа 20">
            <a:extLst>
              <a:ext uri="{FF2B5EF4-FFF2-40B4-BE49-F238E27FC236}">
                <a16:creationId xmlns="" xmlns:a16="http://schemas.microsoft.com/office/drawing/2014/main" id="{79F7AD83-872C-27E6-A9B0-F0AE3D10D482}"/>
              </a:ext>
            </a:extLst>
          </p:cNvPr>
          <p:cNvGrpSpPr/>
          <p:nvPr/>
        </p:nvGrpSpPr>
        <p:grpSpPr>
          <a:xfrm>
            <a:off x="7263859" y="4311678"/>
            <a:ext cx="1235222" cy="1886399"/>
            <a:chOff x="5803900" y="4638945"/>
            <a:chExt cx="1235222" cy="1886399"/>
          </a:xfrm>
        </p:grpSpPr>
        <p:grpSp>
          <p:nvGrpSpPr>
            <p:cNvPr id="22" name="Группа 21">
              <a:extLst>
                <a:ext uri="{FF2B5EF4-FFF2-40B4-BE49-F238E27FC236}">
                  <a16:creationId xmlns="" xmlns:a16="http://schemas.microsoft.com/office/drawing/2014/main" id="{CE218314-CDAB-9ED4-0EB3-4C6760719C9D}"/>
                </a:ext>
              </a:extLst>
            </p:cNvPr>
            <p:cNvGrpSpPr/>
            <p:nvPr/>
          </p:nvGrpSpPr>
          <p:grpSpPr>
            <a:xfrm>
              <a:off x="5803900" y="4638945"/>
              <a:ext cx="1235222" cy="1886399"/>
              <a:chOff x="7380312" y="4427639"/>
              <a:chExt cx="1235222" cy="1886399"/>
            </a:xfrm>
          </p:grpSpPr>
          <p:pic>
            <p:nvPicPr>
              <p:cNvPr id="24" name="Picture 9" descr="Ribbon Award, Achievement, copyright, electric Blue, prize png | PNGWing">
                <a:extLst>
                  <a:ext uri="{FF2B5EF4-FFF2-40B4-BE49-F238E27FC236}">
                    <a16:creationId xmlns="" xmlns:a16="http://schemas.microsoft.com/office/drawing/2014/main" id="{EEA7BB57-5009-4E7D-C7B8-B8B4D3641B8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0" b="100000" l="0" r="100000">
                            <a14:backgroundMark x1="6413" y1="91530" x2="35978" y2="63559"/>
                            <a14:backgroundMark x1="70543" y1="93665" x2="77174" y2="57082"/>
                            <a14:backgroundMark x1="22065" y1="59786" x2="49130" y2="64626"/>
                            <a14:backgroundMark x1="68043" y1="61922" x2="77174" y2="54947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80312" y="4427639"/>
                <a:ext cx="1235222" cy="188639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5" name="Picture 11" descr="Медали на заказ: купить медали в Москве: изготовление медалей с  гравировкой: медаль с надписью на заказ">
                <a:extLst>
                  <a:ext uri="{FF2B5EF4-FFF2-40B4-BE49-F238E27FC236}">
                    <a16:creationId xmlns="" xmlns:a16="http://schemas.microsoft.com/office/drawing/2014/main" id="{417B993B-EA55-70F9-E130-22874A09EE2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8" cstate="print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ackgroundRemoval t="10000" b="90000" l="2000" r="97333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490" t="17225" r="7282" b="18083"/>
              <a:stretch/>
            </p:blipFill>
            <p:spPr bwMode="auto">
              <a:xfrm>
                <a:off x="7524634" y="4437113"/>
                <a:ext cx="918922" cy="10801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3" name="TextBox 22">
              <a:extLst>
                <a:ext uri="{FF2B5EF4-FFF2-40B4-BE49-F238E27FC236}">
                  <a16:creationId xmlns="" xmlns:a16="http://schemas.microsoft.com/office/drawing/2014/main" id="{657747AC-38F9-E262-499E-E695E872071A}"/>
                </a:ext>
              </a:extLst>
            </p:cNvPr>
            <p:cNvSpPr txBox="1"/>
            <p:nvPr/>
          </p:nvSpPr>
          <p:spPr>
            <a:xfrm>
              <a:off x="5979773" y="4893959"/>
              <a:ext cx="854721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rt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100" b="1" kern="1200" dirty="0">
                  <a:solidFill>
                    <a:schemeClr val="tx2">
                      <a:lumMod val="50000"/>
                    </a:schemeClr>
                  </a:solidFill>
                  <a:latin typeface="Arial" charset="0"/>
                  <a:ea typeface="+mn-ea"/>
                  <a:cs typeface="Arial" charset="0"/>
                </a:rPr>
                <a:t>Высокий </a:t>
              </a:r>
            </a:p>
            <a:p>
              <a:pPr algn="ctr" rt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100" b="1" dirty="0">
                  <a:solidFill>
                    <a:schemeClr val="tx2">
                      <a:lumMod val="50000"/>
                    </a:schemeClr>
                  </a:solidFill>
                  <a:latin typeface="Arial" charset="0"/>
                  <a:cs typeface="Arial" charset="0"/>
                </a:rPr>
                <a:t>у</a:t>
              </a:r>
              <a:r>
                <a:rPr lang="ru-RU" sz="1100" b="1" kern="1200" dirty="0" smtClean="0">
                  <a:solidFill>
                    <a:schemeClr val="tx2">
                      <a:lumMod val="50000"/>
                    </a:schemeClr>
                  </a:solidFill>
                  <a:latin typeface="Arial" charset="0"/>
                  <a:ea typeface="+mn-ea"/>
                  <a:cs typeface="Arial" charset="0"/>
                </a:rPr>
                <a:t>ровень</a:t>
              </a:r>
              <a:endParaRPr lang="ru-RU" sz="1100" b="1" kern="1200" dirty="0">
                <a:solidFill>
                  <a:schemeClr val="tx2">
                    <a:lumMod val="50000"/>
                  </a:schemeClr>
                </a:solidFill>
                <a:latin typeface="Arial" charset="0"/>
                <a:ea typeface="+mn-ea"/>
                <a:cs typeface="Arial" charset="0"/>
              </a:endParaRPr>
            </a:p>
            <a:p>
              <a:pPr algn="ctr" rt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100" b="1" kern="1200" dirty="0">
                  <a:solidFill>
                    <a:schemeClr val="tx2">
                      <a:lumMod val="50000"/>
                    </a:schemeClr>
                  </a:solidFill>
                  <a:latin typeface="Arial" charset="0"/>
                  <a:ea typeface="+mn-ea"/>
                  <a:cs typeface="Arial" charset="0"/>
                </a:rPr>
                <a:t> качества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2353738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s://otkritkis.com/wp-content/uploads/2022/02/6c0d0ea145f8c46af0d3a3f5c764ffdf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100000" l="9910" r="89990">
                        <a14:foregroundMark x1="44144" y1="21884" x2="46046" y2="27391"/>
                        <a14:foregroundMark x1="50350" y1="20870" x2="51952" y2="28551"/>
                        <a14:foregroundMark x1="49650" y1="23478" x2="49550" y2="27681"/>
                        <a14:foregroundMark x1="46947" y1="86232" x2="47548" y2="781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914" t="4484" r="23865" b="4076"/>
          <a:stretch/>
        </p:blipFill>
        <p:spPr bwMode="auto">
          <a:xfrm>
            <a:off x="7020272" y="3869654"/>
            <a:ext cx="2251710" cy="3076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43608" y="161329"/>
            <a:ext cx="7467600" cy="740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задачи финансового управления на 2026 год и на плановый период 2027 и 2028 годов</a:t>
            </a:r>
            <a:endParaRPr lang="ru-RU" sz="2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7107" y="1022927"/>
            <a:ext cx="8124825" cy="5416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Monotype Corsiva" pitchFamily="66" charset="0"/>
                <a:cs typeface="Times New Roman" pitchFamily="18" charset="0"/>
              </a:rPr>
              <a:t>Основными задачами являются: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otype Corsiva" pitchFamily="66" charset="0"/>
                <a:cs typeface="Times New Roman" pitchFamily="18" charset="0"/>
              </a:rPr>
              <a:t>Разработка </a:t>
            </a:r>
            <a:r>
              <a:rPr kumimoji="0" lang="ru-RU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otype Corsiva" pitchFamily="66" charset="0"/>
                <a:cs typeface="Times New Roman" pitchFamily="18" charset="0"/>
              </a:rPr>
              <a:t>и реализация единой налоговой, финансовой и бюджетной политики на территории </a:t>
            </a: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otype Corsiva" pitchFamily="66" charset="0"/>
                <a:cs typeface="Times New Roman" pitchFamily="18" charset="0"/>
              </a:rPr>
              <a:t>муниципального округа;</a:t>
            </a:r>
            <a:endParaRPr kumimoji="0" lang="ru-RU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otype Corsiva" pitchFamily="66" charset="0"/>
              <a:cs typeface="Times New Roman" pitchFamily="18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otype Corsiva" pitchFamily="66" charset="0"/>
                <a:cs typeface="Times New Roman" pitchFamily="18" charset="0"/>
              </a:rPr>
              <a:t>Разработка </a:t>
            </a:r>
            <a:r>
              <a:rPr kumimoji="0" lang="ru-RU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otype Corsiva" pitchFamily="66" charset="0"/>
                <a:cs typeface="Times New Roman" pitchFamily="18" charset="0"/>
              </a:rPr>
              <a:t>проекта бюджета </a:t>
            </a: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otype Corsiva" pitchFamily="66" charset="0"/>
                <a:cs typeface="Times New Roman" pitchFamily="18" charset="0"/>
              </a:rPr>
              <a:t>муниципального </a:t>
            </a:r>
            <a:r>
              <a:rPr kumimoji="0" lang="ru-RU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otype Corsiva" pitchFamily="66" charset="0"/>
                <a:cs typeface="Times New Roman" pitchFamily="18" charset="0"/>
              </a:rPr>
              <a:t>округа </a:t>
            </a: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otype Corsiva" pitchFamily="66" charset="0"/>
                <a:cs typeface="Times New Roman" pitchFamily="18" charset="0"/>
              </a:rPr>
              <a:t>и </a:t>
            </a:r>
            <a:r>
              <a:rPr kumimoji="0" lang="ru-RU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otype Corsiva" pitchFamily="66" charset="0"/>
                <a:cs typeface="Times New Roman" pitchFamily="18" charset="0"/>
              </a:rPr>
              <a:t>обеспечение его исполнения в установленном </a:t>
            </a: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otype Corsiva" pitchFamily="66" charset="0"/>
                <a:cs typeface="Times New Roman" pitchFamily="18" charset="0"/>
              </a:rPr>
              <a:t>порядке;</a:t>
            </a:r>
            <a:endParaRPr kumimoji="0" lang="ru-RU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otype Corsiva" pitchFamily="66" charset="0"/>
              <a:cs typeface="Times New Roman" pitchFamily="18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otype Corsiva" pitchFamily="66" charset="0"/>
                <a:cs typeface="Times New Roman" pitchFamily="18" charset="0"/>
              </a:rPr>
              <a:t>Разработка </a:t>
            </a:r>
            <a:r>
              <a:rPr kumimoji="0" lang="ru-RU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otype Corsiva" pitchFamily="66" charset="0"/>
                <a:cs typeface="Times New Roman" pitchFamily="18" charset="0"/>
              </a:rPr>
              <a:t>предложений по увеличению доходной части бюджета, по привлечению кредитных ресурсов и обеспечению их более эффективного </a:t>
            </a: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otype Corsiva" pitchFamily="66" charset="0"/>
                <a:cs typeface="Times New Roman" pitchFamily="18" charset="0"/>
              </a:rPr>
              <a:t>использования;</a:t>
            </a:r>
            <a:endParaRPr kumimoji="0" lang="ru-RU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otype Corsiva" pitchFamily="66" charset="0"/>
              <a:cs typeface="Times New Roman" pitchFamily="18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otype Corsiva" pitchFamily="66" charset="0"/>
                <a:cs typeface="Times New Roman" pitchFamily="18" charset="0"/>
              </a:rPr>
              <a:t>Концентрация </a:t>
            </a:r>
            <a:r>
              <a:rPr kumimoji="0" lang="ru-RU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otype Corsiva" pitchFamily="66" charset="0"/>
                <a:cs typeface="Times New Roman" pitchFamily="18" charset="0"/>
              </a:rPr>
              <a:t>финансовых ресурсов на приоритетных направлениях развития </a:t>
            </a: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otype Corsiva" pitchFamily="66" charset="0"/>
                <a:cs typeface="Times New Roman" pitchFamily="18" charset="0"/>
              </a:rPr>
              <a:t>муниципального округа;</a:t>
            </a:r>
            <a:endParaRPr kumimoji="0" lang="ru-RU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otype Corsiva" pitchFamily="66" charset="0"/>
              <a:cs typeface="Times New Roman" pitchFamily="18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otype Corsiva" pitchFamily="66" charset="0"/>
                <a:cs typeface="Times New Roman" pitchFamily="18" charset="0"/>
              </a:rPr>
              <a:t>Обеспечение </a:t>
            </a:r>
            <a:r>
              <a:rPr kumimoji="0" lang="ru-RU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otype Corsiva" pitchFamily="66" charset="0"/>
                <a:cs typeface="Times New Roman" pitchFamily="18" charset="0"/>
              </a:rPr>
              <a:t>единого методологического подхода к ведению  финансового, бюджетного учета и отчетности в </a:t>
            </a: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otype Corsiva" pitchFamily="66" charset="0"/>
                <a:cs typeface="Times New Roman" pitchFamily="18" charset="0"/>
              </a:rPr>
              <a:t>муниципальном округе;</a:t>
            </a:r>
            <a:endParaRPr kumimoji="0" lang="ru-RU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otype Corsiva" pitchFamily="66" charset="0"/>
              <a:cs typeface="Times New Roman" pitchFamily="18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otype Corsiva" pitchFamily="66" charset="0"/>
                <a:cs typeface="Times New Roman" pitchFamily="18" charset="0"/>
              </a:rPr>
              <a:t>Осуществление </a:t>
            </a:r>
            <a:r>
              <a:rPr kumimoji="0" lang="ru-RU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otype Corsiva" pitchFamily="66" charset="0"/>
                <a:cs typeface="Times New Roman" pitchFamily="18" charset="0"/>
              </a:rPr>
              <a:t>муниципального финансового контроля в </a:t>
            </a:r>
            <a:endParaRPr kumimoji="0" lang="ru-RU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otype Corsiva" pitchFamily="66" charset="0"/>
              <a:cs typeface="Times New Roman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otype Corsiva" pitchFamily="66" charset="0"/>
                <a:cs typeface="Times New Roman" pitchFamily="18" charset="0"/>
              </a:rPr>
              <a:t>      соответствии </a:t>
            </a:r>
            <a:r>
              <a:rPr kumimoji="0" lang="ru-RU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otype Corsiva" pitchFamily="66" charset="0"/>
                <a:cs typeface="Times New Roman" pitchFamily="18" charset="0"/>
              </a:rPr>
              <a:t>с действующим законодательством, нормативными </a:t>
            </a:r>
            <a:endParaRPr kumimoji="0" lang="ru-RU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otype Corsiva" pitchFamily="66" charset="0"/>
              <a:cs typeface="Times New Roman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otype Corsiva" pitchFamily="66" charset="0"/>
                <a:cs typeface="Times New Roman" pitchFamily="18" charset="0"/>
              </a:rPr>
              <a:t>      правовыми </a:t>
            </a:r>
            <a:r>
              <a:rPr kumimoji="0" lang="ru-RU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otype Corsiva" pitchFamily="66" charset="0"/>
                <a:cs typeface="Times New Roman" pitchFamily="18" charset="0"/>
              </a:rPr>
              <a:t>актами Нижегородской области и </a:t>
            </a: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otype Corsiva" pitchFamily="66" charset="0"/>
                <a:cs typeface="Times New Roman" pitchFamily="18" charset="0"/>
              </a:rPr>
              <a:t>муниципального округа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otype Corsiva" pitchFamily="66" charset="0"/>
                <a:cs typeface="Times New Roman" pitchFamily="18" charset="0"/>
              </a:rPr>
              <a:t>      </a:t>
            </a:r>
            <a:r>
              <a:rPr kumimoji="0" lang="ru-RU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otype Corsiva" pitchFamily="66" charset="0"/>
                <a:cs typeface="Times New Roman" pitchFamily="18" charset="0"/>
              </a:rPr>
              <a:t>город </a:t>
            </a: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otype Corsiva" pitchFamily="66" charset="0"/>
                <a:cs typeface="Times New Roman" pitchFamily="18" charset="0"/>
              </a:rPr>
              <a:t>Первомайск;</a:t>
            </a:r>
            <a:endParaRPr kumimoji="0" lang="ru-RU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otype Corsiva" pitchFamily="66" charset="0"/>
              <a:cs typeface="Times New Roman" pitchFamily="18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otype Corsiva" pitchFamily="66" charset="0"/>
                <a:cs typeface="Times New Roman" pitchFamily="18" charset="0"/>
              </a:rPr>
              <a:t>Осуществление </a:t>
            </a:r>
            <a:r>
              <a:rPr kumimoji="0" lang="ru-RU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otype Corsiva" pitchFamily="66" charset="0"/>
                <a:cs typeface="Times New Roman" pitchFamily="18" charset="0"/>
              </a:rPr>
              <a:t>контроля в сфере размещения заказов на </a:t>
            </a: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otype Corsiva" pitchFamily="66" charset="0"/>
                <a:cs typeface="Times New Roman" pitchFamily="18" charset="0"/>
              </a:rPr>
              <a:t>поставки;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otype Corsiva" pitchFamily="66" charset="0"/>
                <a:cs typeface="Times New Roman" pitchFamily="18" charset="0"/>
              </a:rPr>
              <a:t>      товаров</a:t>
            </a:r>
            <a:r>
              <a:rPr kumimoji="0" lang="ru-RU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otype Corsiva" pitchFamily="66" charset="0"/>
                <a:cs typeface="Times New Roman" pitchFamily="18" charset="0"/>
              </a:rPr>
              <a:t>, выполнение работ, оказание услуг для </a:t>
            </a: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otype Corsiva" pitchFamily="66" charset="0"/>
                <a:cs typeface="Times New Roman" pitchFamily="18" charset="0"/>
              </a:rPr>
              <a:t>муниципальных нужд;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otype Corsiva" pitchFamily="66" charset="0"/>
                <a:cs typeface="Times New Roman" pitchFamily="18" charset="0"/>
              </a:rPr>
              <a:t>•   Ра</a:t>
            </a: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otype Corsiva" pitchFamily="66" charset="0"/>
              </a:rPr>
              <a:t>бота </a:t>
            </a:r>
            <a:r>
              <a:rPr kumimoji="0" lang="ru-RU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otype Corsiva" pitchFamily="66" charset="0"/>
              </a:rPr>
              <a:t>в единой </a:t>
            </a: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otype Corsiva" pitchFamily="66" charset="0"/>
              </a:rPr>
              <a:t>централизованной </a:t>
            </a:r>
            <a:r>
              <a:rPr kumimoji="0" lang="ru-RU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otype Corsiva" pitchFamily="66" charset="0"/>
              </a:rPr>
              <a:t>финансовой системе </a:t>
            </a: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otype Corsiva" pitchFamily="66" charset="0"/>
              </a:rPr>
              <a:t>Нижегородской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otype Corsiva" pitchFamily="66" charset="0"/>
              </a:rPr>
              <a:t>      области. </a:t>
            </a:r>
            <a:endParaRPr kumimoji="0" lang="ru-RU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7" name="Oval 13"/>
          <p:cNvSpPr>
            <a:spLocks noChangeArrowheads="1"/>
          </p:cNvSpPr>
          <p:nvPr/>
        </p:nvSpPr>
        <p:spPr bwMode="auto">
          <a:xfrm>
            <a:off x="8315325" y="6519863"/>
            <a:ext cx="790575" cy="288925"/>
          </a:xfrm>
          <a:prstGeom prst="ellipse">
            <a:avLst/>
          </a:prstGeom>
          <a:solidFill>
            <a:sysClr val="window" lastClr="FFFFFF"/>
          </a:solidFill>
          <a:ln w="25400">
            <a:solidFill>
              <a:srgbClr val="00206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 kern="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46</a:t>
            </a:r>
            <a:endParaRPr lang="ru-RU" b="1" kern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6744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fu9\Desktop\image (4).png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441"/>
          <a:stretch/>
        </p:blipFill>
        <p:spPr bwMode="auto">
          <a:xfrm>
            <a:off x="179512" y="1529006"/>
            <a:ext cx="8529986" cy="3273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35712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11560" y="188640"/>
            <a:ext cx="8084816" cy="878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</a:rPr>
              <a:t>Сравнительный анализ доходной части бюджета городского округа к уровню 2024 года</a:t>
            </a:r>
            <a:r>
              <a:rPr kumimoji="0" lang="ru-RU" sz="35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</a:rPr>
              <a:t>, </a:t>
            </a:r>
            <a:r>
              <a:rPr kumimoji="0" lang="ru-RU" sz="25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</a:rPr>
              <a:t>тыс.рублей</a:t>
            </a:r>
            <a:endParaRPr kumimoji="0" lang="ru-RU" sz="25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</a:endParaRPr>
          </a:p>
        </p:txBody>
      </p:sp>
      <p:sp>
        <p:nvSpPr>
          <p:cNvPr id="8" name="Oval 13"/>
          <p:cNvSpPr>
            <a:spLocks noChangeArrowheads="1"/>
          </p:cNvSpPr>
          <p:nvPr/>
        </p:nvSpPr>
        <p:spPr bwMode="auto">
          <a:xfrm>
            <a:off x="8172450" y="6453188"/>
            <a:ext cx="790575" cy="288925"/>
          </a:xfrm>
          <a:prstGeom prst="ellipse">
            <a:avLst/>
          </a:prstGeom>
          <a:solidFill>
            <a:sysClr val="window" lastClr="FFFFFF"/>
          </a:solidFill>
          <a:ln w="25400">
            <a:solidFill>
              <a:srgbClr val="00206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 kern="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5</a:t>
            </a:r>
            <a:endParaRPr lang="ru-RU" b="1" kern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0223014"/>
              </p:ext>
            </p:extLst>
          </p:nvPr>
        </p:nvGraphicFramePr>
        <p:xfrm>
          <a:off x="110233" y="1378416"/>
          <a:ext cx="8928992" cy="4963029"/>
        </p:xfrm>
        <a:graphic>
          <a:graphicData uri="http://schemas.openxmlformats.org/drawingml/2006/table">
            <a:tbl>
              <a:tblPr firstRow="1" bandRow="1"/>
              <a:tblGrid>
                <a:gridCol w="2952328"/>
                <a:gridCol w="1440160"/>
                <a:gridCol w="1440160"/>
                <a:gridCol w="1584176"/>
                <a:gridCol w="1512168"/>
              </a:tblGrid>
              <a:tr h="249946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6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Наименование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4562" marR="4562" marT="4562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46300">
                          <a:srgbClr val="70AD47">
                            <a:lumMod val="40000"/>
                            <a:lumOff val="60000"/>
                          </a:srgbClr>
                        </a:gs>
                        <a:gs pos="0">
                          <a:srgbClr val="00B050"/>
                        </a:gs>
                        <a:gs pos="100000">
                          <a:srgbClr val="00B050"/>
                        </a:gs>
                      </a:gsLst>
                      <a:lin ang="5400000" scaled="1"/>
                      <a:tileRect/>
                    </a:gra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6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Факт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4562" marR="4562" marT="4562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46300">
                          <a:srgbClr val="70AD47">
                            <a:lumMod val="40000"/>
                            <a:lumOff val="60000"/>
                          </a:srgbClr>
                        </a:gs>
                        <a:gs pos="0">
                          <a:srgbClr val="00B050"/>
                        </a:gs>
                        <a:gs pos="100000">
                          <a:srgbClr val="00B050"/>
                        </a:gs>
                      </a:gsLst>
                      <a:lin ang="5400000" scaled="1"/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6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% исполнения к факту </a:t>
                      </a:r>
                      <a:r>
                        <a:rPr lang="ru-RU" sz="16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2024 года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4562" marR="4562" marT="4562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46300">
                          <a:srgbClr val="70AD47">
                            <a:lumMod val="40000"/>
                            <a:lumOff val="60000"/>
                          </a:srgbClr>
                        </a:gs>
                        <a:gs pos="0">
                          <a:srgbClr val="00B050"/>
                        </a:gs>
                        <a:gs pos="100000">
                          <a:srgbClr val="00B050"/>
                        </a:gs>
                      </a:gsLst>
                      <a:lin ang="5400000" scaled="1"/>
                      <a:tileRect/>
                    </a:gra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6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Абсолютное отклонение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4562" marR="4562" marT="4562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46300">
                          <a:srgbClr val="70AD47">
                            <a:lumMod val="40000"/>
                            <a:lumOff val="60000"/>
                          </a:srgbClr>
                        </a:gs>
                        <a:gs pos="0">
                          <a:srgbClr val="00B050"/>
                        </a:gs>
                        <a:gs pos="100000">
                          <a:srgbClr val="00B050"/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2379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600" b="1" u="none" strike="noStrike" dirty="0" smtClean="0">
                          <a:effectLst/>
                        </a:rPr>
                        <a:t>2024 год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562" marR="4562" marT="4562" marB="0" anchor="ctr">
                    <a:lnL w="381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600" b="1" u="none" strike="noStrike" dirty="0" smtClean="0">
                          <a:effectLst/>
                        </a:rPr>
                        <a:t>2025 год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562" marR="4562" marT="4562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79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ru-RU" sz="1600" u="none" strike="noStrike" dirty="0">
                          <a:effectLst/>
                        </a:rPr>
                        <a:t>Доходы всего, в том числе: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562" marR="4562" marT="4562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7E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1 197 105,0</a:t>
                      </a:r>
                    </a:p>
                  </a:txBody>
                  <a:tcPr marL="4562" marR="4562" marT="4562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7E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1 400 031,6</a:t>
                      </a:r>
                    </a:p>
                  </a:txBody>
                  <a:tcPr marL="4562" marR="4562" marT="4562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7E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117,0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562" marR="4562" marT="4562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7E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202 926,6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562" marR="4562" marT="4562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7E9"/>
                    </a:solidFill>
                  </a:tcPr>
                </a:tc>
              </a:tr>
              <a:tr h="2379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ru-RU" sz="1600" u="none" strike="noStrike" dirty="0">
                          <a:effectLst/>
                        </a:rPr>
                        <a:t>Налоговые доходы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562" marR="4562" marT="4562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600 367,8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562" marR="4562" marT="4562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640 936,7</a:t>
                      </a:r>
                    </a:p>
                  </a:txBody>
                  <a:tcPr marL="4562" marR="4562" marT="4562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106,8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562" marR="4562" marT="4562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40 568,9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562" marR="4562" marT="4562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</a:srgbClr>
                    </a:solidFill>
                  </a:tcPr>
                </a:tc>
              </a:tr>
              <a:tr h="27378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ru-RU" sz="1600" u="none" strike="noStrike" dirty="0">
                          <a:effectLst/>
                        </a:rPr>
                        <a:t>Неналоговые доходы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562" marR="4562" marT="4562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7E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19 828,8</a:t>
                      </a:r>
                    </a:p>
                  </a:txBody>
                  <a:tcPr marL="4562" marR="4562" marT="4562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7E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33 042,5</a:t>
                      </a:r>
                    </a:p>
                  </a:txBody>
                  <a:tcPr marL="4562" marR="4562" marT="4562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7E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166,6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562" marR="4562" marT="4562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7E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13 213,7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562" marR="4562" marT="4562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7E9"/>
                    </a:solidFill>
                  </a:tcPr>
                </a:tc>
              </a:tr>
              <a:tr h="47157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ru-RU" sz="1600" u="none" strike="noStrike" dirty="0">
                          <a:effectLst/>
                        </a:rPr>
                        <a:t>Безвозмездные перечисления, в том числе: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562" marR="4562" marT="4562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576 908,4</a:t>
                      </a:r>
                    </a:p>
                  </a:txBody>
                  <a:tcPr marL="4562" marR="4562" marT="4562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726 052,4</a:t>
                      </a:r>
                    </a:p>
                  </a:txBody>
                  <a:tcPr marL="4562" marR="4562" marT="4562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125,9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562" marR="4562" marT="4562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149 144,0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562" marR="4562" marT="4562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</a:srgbClr>
                    </a:solidFill>
                  </a:tcPr>
                </a:tc>
              </a:tr>
              <a:tr h="2379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ru-RU" sz="1600" u="none" strike="noStrike" dirty="0">
                          <a:effectLst/>
                        </a:rPr>
                        <a:t>  дотации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562" marR="4562" marT="4562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7E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58 736,7</a:t>
                      </a:r>
                    </a:p>
                  </a:txBody>
                  <a:tcPr marL="4562" marR="4562" marT="4562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7E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23 333,0</a:t>
                      </a:r>
                    </a:p>
                  </a:txBody>
                  <a:tcPr marL="4562" marR="4562" marT="4562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7E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39,7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562" marR="4562" marT="4562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7E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-35 403,7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562" marR="4562" marT="4562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7E9"/>
                    </a:solidFill>
                  </a:tcPr>
                </a:tc>
              </a:tr>
              <a:tr h="2379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ru-RU" sz="1600" u="none" strike="noStrike" dirty="0">
                          <a:effectLst/>
                        </a:rPr>
                        <a:t>  субсидии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562" marR="4562" marT="4562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175 384,2</a:t>
                      </a:r>
                    </a:p>
                  </a:txBody>
                  <a:tcPr marL="4562" marR="4562" marT="4562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371 742,2</a:t>
                      </a:r>
                    </a:p>
                  </a:txBody>
                  <a:tcPr marL="4562" marR="4562" marT="4562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в 2,1 раза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562" marR="4562" marT="4562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196 358,0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562" marR="4562" marT="4562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</a:srgbClr>
                    </a:solidFill>
                  </a:tcPr>
                </a:tc>
              </a:tr>
              <a:tr h="2379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ru-RU" sz="1600" u="none" strike="noStrike" dirty="0">
                          <a:effectLst/>
                        </a:rPr>
                        <a:t>  субвенции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562" marR="4562" marT="4562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7E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311 660,9</a:t>
                      </a:r>
                    </a:p>
                  </a:txBody>
                  <a:tcPr marL="4562" marR="4562" marT="4562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7E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312 388,0</a:t>
                      </a:r>
                    </a:p>
                  </a:txBody>
                  <a:tcPr marL="4562" marR="4562" marT="4562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7E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100,2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562" marR="4562" marT="4562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7E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727,1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562" marR="4562" marT="4562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7E9"/>
                    </a:solidFill>
                  </a:tcPr>
                </a:tc>
              </a:tr>
              <a:tr h="47157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ru-RU" sz="1600" u="none" strike="noStrike" dirty="0">
                          <a:effectLst/>
                        </a:rPr>
                        <a:t>  иные межбюджетные трансферты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562" marR="4562" marT="4562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27 693,1</a:t>
                      </a:r>
                    </a:p>
                  </a:txBody>
                  <a:tcPr marL="4562" marR="4562" marT="4562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17 313,1</a:t>
                      </a:r>
                    </a:p>
                  </a:txBody>
                  <a:tcPr marL="4562" marR="4562" marT="4562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62,5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62" marR="4562" marT="4562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-10 380,0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562" marR="4562" marT="4562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</a:srgbClr>
                    </a:solidFill>
                  </a:tcPr>
                </a:tc>
              </a:tr>
              <a:tr h="47157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ru-RU" sz="1600" u="none" strike="noStrike" dirty="0">
                          <a:effectLst/>
                        </a:rPr>
                        <a:t>  прочие безвозмездные поступления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562" marR="4562" marT="4562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7E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349,6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562" marR="4562" marT="4562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7E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541,0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562" marR="4562" marT="4562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7E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154,7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62" marR="4562" marT="4562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7E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191,4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562" marR="4562" marT="4562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7E9"/>
                    </a:solidFill>
                  </a:tcPr>
                </a:tc>
              </a:tr>
              <a:tr h="7051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ru-RU" sz="1600" u="none" strike="noStrike" dirty="0">
                          <a:effectLst/>
                        </a:rPr>
                        <a:t>  </a:t>
                      </a:r>
                      <a:r>
                        <a:rPr lang="ru-RU" sz="1600" u="none" strike="noStrike" dirty="0" smtClean="0">
                          <a:effectLst/>
                        </a:rPr>
                        <a:t>доходы от возврата</a:t>
                      </a:r>
                      <a:r>
                        <a:rPr lang="ru-RU" sz="1600" u="none" strike="noStrike" baseline="0" dirty="0" smtClean="0">
                          <a:effectLst/>
                        </a:rPr>
                        <a:t> остатков субсидий, субвенций и иных МБТ прошлых лет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562" marR="4562" marT="4562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4 076,1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562" marR="4562" marT="4562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1 135,2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562" marR="4562" marT="4562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27,9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562" marR="4562" marT="4562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-2 940,9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562" marR="4562" marT="4562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</a:srgbClr>
                    </a:solidFill>
                  </a:tcPr>
                </a:tc>
              </a:tr>
              <a:tr h="7051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ru-RU" sz="1600" u="none" strike="noStrike" dirty="0">
                          <a:effectLst/>
                        </a:rPr>
                        <a:t>  возврат остатков субсидий, субвенций и иных МБТ прошлых лет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562" marR="4562" marT="4562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7E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-992,2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562" marR="4562" marT="4562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7E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-400,1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562" marR="4562" marT="4562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7E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40,3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562" marR="4562" marT="4562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7E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592,1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562" marR="4562" marT="4562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7E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63993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66645" y="5929"/>
            <a:ext cx="772477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500" b="1" dirty="0" smtClean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Структура доходов бюджета </a:t>
            </a:r>
          </a:p>
          <a:p>
            <a:pPr algn="ctr"/>
            <a:r>
              <a:rPr lang="ru-RU" sz="3500" b="1" dirty="0" smtClean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городского округа</a:t>
            </a:r>
            <a:endParaRPr lang="ru-RU" sz="2500" b="1" dirty="0">
              <a:solidFill>
                <a:srgbClr val="00206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Oval 13"/>
          <p:cNvSpPr>
            <a:spLocks noChangeArrowheads="1"/>
          </p:cNvSpPr>
          <p:nvPr/>
        </p:nvSpPr>
        <p:spPr bwMode="auto">
          <a:xfrm>
            <a:off x="8172450" y="6453188"/>
            <a:ext cx="790575" cy="288925"/>
          </a:xfrm>
          <a:prstGeom prst="ellipse">
            <a:avLst/>
          </a:prstGeom>
          <a:solidFill>
            <a:sysClr val="window" lastClr="FFFFFF"/>
          </a:solidFill>
          <a:ln w="25400">
            <a:solidFill>
              <a:srgbClr val="00206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 kern="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6</a:t>
            </a:r>
            <a:endParaRPr lang="ru-RU" b="1" kern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422606" y="1616339"/>
            <a:ext cx="8538316" cy="4903437"/>
            <a:chOff x="388389" y="1683354"/>
            <a:chExt cx="8538316" cy="4903437"/>
          </a:xfrm>
        </p:grpSpPr>
        <p:cxnSp>
          <p:nvCxnSpPr>
            <p:cNvPr id="7" name="Прямая соединительная линия 6"/>
            <p:cNvCxnSpPr/>
            <p:nvPr/>
          </p:nvCxnSpPr>
          <p:spPr>
            <a:xfrm flipV="1">
              <a:off x="5462589" y="3937059"/>
              <a:ext cx="1357311" cy="180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Группа 7"/>
            <p:cNvGrpSpPr/>
            <p:nvPr/>
          </p:nvGrpSpPr>
          <p:grpSpPr>
            <a:xfrm>
              <a:off x="3546206" y="2429141"/>
              <a:ext cx="4177305" cy="2915193"/>
              <a:chOff x="12414248" y="5006270"/>
              <a:chExt cx="6621261" cy="4495689"/>
            </a:xfrm>
          </p:grpSpPr>
          <p:sp>
            <p:nvSpPr>
              <p:cNvPr id="36" name="Freeform 93"/>
              <p:cNvSpPr/>
              <p:nvPr/>
            </p:nvSpPr>
            <p:spPr>
              <a:xfrm flipH="1">
                <a:off x="17223043" y="5006270"/>
                <a:ext cx="1677412" cy="12838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89" y="21600"/>
                    </a:moveTo>
                    <a:lnTo>
                      <a:pt x="0" y="21600"/>
                    </a:lnTo>
                    <a:lnTo>
                      <a:pt x="0" y="7230"/>
                    </a:lnTo>
                    <a:cubicBezTo>
                      <a:pt x="3" y="3238"/>
                      <a:pt x="2223" y="4"/>
                      <a:pt x="4961" y="0"/>
                    </a:cubicBezTo>
                    <a:lnTo>
                      <a:pt x="21600" y="0"/>
                    </a:lnTo>
                    <a:lnTo>
                      <a:pt x="21600" y="420"/>
                    </a:lnTo>
                    <a:lnTo>
                      <a:pt x="4961" y="420"/>
                    </a:lnTo>
                    <a:cubicBezTo>
                      <a:pt x="2382" y="424"/>
                      <a:pt x="292" y="3471"/>
                      <a:pt x="289" y="7230"/>
                    </a:cubicBezTo>
                    <a:close/>
                  </a:path>
                </a:pathLst>
              </a:custGeom>
              <a:solidFill>
                <a:srgbClr val="231F20"/>
              </a:solidFill>
              <a:ln w="12700">
                <a:miter lim="400000"/>
              </a:ln>
            </p:spPr>
            <p:txBody>
              <a:bodyPr lIns="45719" rIns="45719" anchor="ctr"/>
              <a:lstStyle/>
              <a:p>
                <a:pPr algn="ctr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37" name="Freeform 94"/>
              <p:cNvSpPr/>
              <p:nvPr/>
            </p:nvSpPr>
            <p:spPr>
              <a:xfrm flipH="1">
                <a:off x="12414248" y="8454406"/>
                <a:ext cx="6486207" cy="10475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1646" y="21600"/>
                    </a:lnTo>
                    <a:cubicBezTo>
                      <a:pt x="737" y="21595"/>
                      <a:pt x="1" y="17588"/>
                      <a:pt x="0" y="12643"/>
                    </a:cubicBezTo>
                    <a:lnTo>
                      <a:pt x="0" y="0"/>
                    </a:lnTo>
                    <a:lnTo>
                      <a:pt x="96" y="0"/>
                    </a:lnTo>
                    <a:lnTo>
                      <a:pt x="96" y="12643"/>
                    </a:lnTo>
                    <a:cubicBezTo>
                      <a:pt x="97" y="17300"/>
                      <a:pt x="790" y="21073"/>
                      <a:pt x="1646" y="21078"/>
                    </a:cubicBezTo>
                    <a:lnTo>
                      <a:pt x="21600" y="21078"/>
                    </a:lnTo>
                    <a:close/>
                  </a:path>
                </a:pathLst>
              </a:custGeom>
              <a:solidFill>
                <a:srgbClr val="231F20"/>
              </a:solidFill>
              <a:ln w="12700">
                <a:miter lim="400000"/>
              </a:ln>
            </p:spPr>
            <p:txBody>
              <a:bodyPr lIns="45719" rIns="45719" anchor="ctr"/>
              <a:lstStyle/>
              <a:p>
                <a:pPr algn="ctr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38" name="Freeform 131"/>
              <p:cNvSpPr/>
              <p:nvPr/>
            </p:nvSpPr>
            <p:spPr>
              <a:xfrm>
                <a:off x="18737328" y="6142796"/>
                <a:ext cx="270109" cy="270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4"/>
                    </a:moveTo>
                    <a:cubicBezTo>
                      <a:pt x="21596" y="16768"/>
                      <a:pt x="16760" y="21600"/>
                      <a:pt x="10796" y="21600"/>
                    </a:cubicBezTo>
                    <a:cubicBezTo>
                      <a:pt x="4835" y="21596"/>
                      <a:pt x="4" y="16765"/>
                      <a:pt x="0" y="10804"/>
                    </a:cubicBezTo>
                    <a:lnTo>
                      <a:pt x="0" y="10804"/>
                    </a:lnTo>
                    <a:cubicBezTo>
                      <a:pt x="0" y="4840"/>
                      <a:pt x="4832" y="4"/>
                      <a:pt x="10796" y="0"/>
                    </a:cubicBezTo>
                    <a:cubicBezTo>
                      <a:pt x="16763" y="0"/>
                      <a:pt x="21600" y="4837"/>
                      <a:pt x="21600" y="10804"/>
                    </a:cubicBezTo>
                    <a:close/>
                  </a:path>
                </a:pathLst>
              </a:custGeom>
              <a:solidFill>
                <a:srgbClr val="231F20"/>
              </a:solidFill>
              <a:ln w="12700">
                <a:miter lim="400000"/>
              </a:ln>
            </p:spPr>
            <p:txBody>
              <a:bodyPr lIns="45719" rIns="45719" anchor="ctr"/>
              <a:lstStyle/>
              <a:p>
                <a:pPr algn="ctr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39" name="Freeform 132"/>
              <p:cNvSpPr/>
              <p:nvPr/>
            </p:nvSpPr>
            <p:spPr>
              <a:xfrm>
                <a:off x="18765400" y="8350187"/>
                <a:ext cx="270109" cy="270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796"/>
                    </a:moveTo>
                    <a:cubicBezTo>
                      <a:pt x="21600" y="16763"/>
                      <a:pt x="16763" y="21600"/>
                      <a:pt x="10796" y="21600"/>
                    </a:cubicBezTo>
                    <a:cubicBezTo>
                      <a:pt x="4832" y="21596"/>
                      <a:pt x="0" y="16760"/>
                      <a:pt x="0" y="10796"/>
                    </a:cubicBezTo>
                    <a:lnTo>
                      <a:pt x="0" y="10796"/>
                    </a:lnTo>
                    <a:cubicBezTo>
                      <a:pt x="4" y="4835"/>
                      <a:pt x="4835" y="4"/>
                      <a:pt x="10796" y="0"/>
                    </a:cubicBezTo>
                    <a:cubicBezTo>
                      <a:pt x="16760" y="0"/>
                      <a:pt x="21596" y="4832"/>
                      <a:pt x="21600" y="10796"/>
                    </a:cubicBezTo>
                    <a:close/>
                  </a:path>
                </a:pathLst>
              </a:custGeom>
              <a:solidFill>
                <a:srgbClr val="231F20"/>
              </a:solidFill>
              <a:ln w="12700">
                <a:miter lim="400000"/>
              </a:ln>
            </p:spPr>
            <p:txBody>
              <a:bodyPr lIns="45719" rIns="45719" anchor="ctr"/>
              <a:lstStyle/>
              <a:p>
                <a:pPr algn="ctr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</p:grpSp>
        <p:grpSp>
          <p:nvGrpSpPr>
            <p:cNvPr id="9" name="Группа 8"/>
            <p:cNvGrpSpPr/>
            <p:nvPr/>
          </p:nvGrpSpPr>
          <p:grpSpPr>
            <a:xfrm>
              <a:off x="2162390" y="3239420"/>
              <a:ext cx="3300198" cy="1398896"/>
              <a:chOff x="12911674" y="3935781"/>
              <a:chExt cx="5413432" cy="2347497"/>
            </a:xfrm>
          </p:grpSpPr>
          <p:sp>
            <p:nvSpPr>
              <p:cNvPr id="32" name="Freeform 96"/>
              <p:cNvSpPr/>
              <p:nvPr/>
            </p:nvSpPr>
            <p:spPr>
              <a:xfrm>
                <a:off x="15977920" y="3935781"/>
                <a:ext cx="2347186" cy="2347497"/>
              </a:xfrm>
              <a:prstGeom prst="ellipse">
                <a:avLst/>
              </a:prstGeom>
              <a:solidFill>
                <a:srgbClr val="FFFFFF"/>
              </a:solidFill>
              <a:ln w="12700">
                <a:miter lim="400000"/>
              </a:ln>
            </p:spPr>
            <p:txBody>
              <a:bodyPr lIns="45719" rIns="45719" anchor="ctr"/>
              <a:lstStyle/>
              <a:p>
                <a:pPr algn="ctr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33" name="Freeform 97"/>
              <p:cNvSpPr/>
              <p:nvPr/>
            </p:nvSpPr>
            <p:spPr>
              <a:xfrm>
                <a:off x="16015314" y="3973088"/>
                <a:ext cx="2272583" cy="2272884"/>
              </a:xfrm>
              <a:prstGeom prst="ellipse">
                <a:avLst/>
              </a:prstGeom>
              <a:gradFill>
                <a:gsLst>
                  <a:gs pos="0">
                    <a:srgbClr val="DAFF00"/>
                  </a:gs>
                  <a:gs pos="100000">
                    <a:srgbClr val="59C600"/>
                  </a:gs>
                </a:gsLst>
                <a:lin ang="3174155"/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algn="ctr"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4" name="Freeform 99"/>
              <p:cNvSpPr/>
              <p:nvPr/>
            </p:nvSpPr>
            <p:spPr>
              <a:xfrm>
                <a:off x="16320032" y="4277661"/>
                <a:ext cx="1666117" cy="1666336"/>
              </a:xfrm>
              <a:prstGeom prst="ellipse">
                <a:avLst/>
              </a:prstGeom>
              <a:solidFill>
                <a:srgbClr val="FFFFFF"/>
              </a:solidFill>
              <a:ln w="12700">
                <a:miter lim="400000"/>
              </a:ln>
            </p:spPr>
            <p:txBody>
              <a:bodyPr lIns="45719" rIns="45719" anchor="ctr"/>
              <a:lstStyle/>
              <a:p>
                <a:pPr algn="ctr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35" name="Freeform 104"/>
              <p:cNvSpPr/>
              <p:nvPr/>
            </p:nvSpPr>
            <p:spPr>
              <a:xfrm flipH="1">
                <a:off x="12911674" y="3935781"/>
                <a:ext cx="3712018" cy="3418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1335" y="4334"/>
                      <a:pt x="2511" y="11802"/>
                      <a:pt x="3402" y="21600"/>
                    </a:cubicBezTo>
                    <a:lnTo>
                      <a:pt x="216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>
                <a:gsLst>
                  <a:gs pos="0">
                    <a:srgbClr val="DAFF00"/>
                  </a:gs>
                  <a:gs pos="100000">
                    <a:srgbClr val="59C600"/>
                  </a:gs>
                </a:gsLst>
                <a:lin ang="3174155"/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algn="ctr"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grpSp>
          <p:nvGrpSpPr>
            <p:cNvPr id="10" name="Группа 9"/>
            <p:cNvGrpSpPr/>
            <p:nvPr/>
          </p:nvGrpSpPr>
          <p:grpSpPr>
            <a:xfrm>
              <a:off x="3233374" y="1683354"/>
              <a:ext cx="3405052" cy="1407559"/>
              <a:chOff x="11357521" y="6246158"/>
              <a:chExt cx="5580261" cy="2347497"/>
            </a:xfrm>
          </p:grpSpPr>
          <p:sp>
            <p:nvSpPr>
              <p:cNvPr id="28" name="Freeform 106"/>
              <p:cNvSpPr/>
              <p:nvPr/>
            </p:nvSpPr>
            <p:spPr>
              <a:xfrm>
                <a:off x="14590596" y="6246158"/>
                <a:ext cx="2347186" cy="2347497"/>
              </a:xfrm>
              <a:prstGeom prst="ellipse">
                <a:avLst/>
              </a:prstGeom>
              <a:solidFill>
                <a:srgbClr val="FFFFFF"/>
              </a:solidFill>
              <a:ln w="12700">
                <a:miter lim="400000"/>
              </a:ln>
            </p:spPr>
            <p:txBody>
              <a:bodyPr lIns="45719" rIns="45719" anchor="ctr"/>
              <a:lstStyle/>
              <a:p>
                <a:pPr algn="ctr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29" name="Freeform 107"/>
              <p:cNvSpPr/>
              <p:nvPr/>
            </p:nvSpPr>
            <p:spPr>
              <a:xfrm>
                <a:off x="14627897" y="6283278"/>
                <a:ext cx="2272583" cy="2272885"/>
              </a:xfrm>
              <a:prstGeom prst="ellipse">
                <a:avLst/>
              </a:prstGeom>
              <a:gradFill>
                <a:gsLst>
                  <a:gs pos="0">
                    <a:srgbClr val="FFBA00"/>
                  </a:gs>
                  <a:gs pos="46027">
                    <a:srgbClr val="FF7600"/>
                  </a:gs>
                  <a:gs pos="100000">
                    <a:srgbClr val="FF3200"/>
                  </a:gs>
                </a:gsLst>
                <a:lin ang="3174155"/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algn="ctr"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0" name="Freeform 109"/>
              <p:cNvSpPr/>
              <p:nvPr/>
            </p:nvSpPr>
            <p:spPr>
              <a:xfrm>
                <a:off x="14932615" y="6588315"/>
                <a:ext cx="1666116" cy="1666337"/>
              </a:xfrm>
              <a:prstGeom prst="ellipse">
                <a:avLst/>
              </a:prstGeom>
              <a:solidFill>
                <a:srgbClr val="FFFFFF"/>
              </a:solidFill>
              <a:ln w="12700">
                <a:miter lim="400000"/>
              </a:ln>
            </p:spPr>
            <p:txBody>
              <a:bodyPr lIns="45719" rIns="45719" anchor="ctr"/>
              <a:lstStyle/>
              <a:p>
                <a:pPr algn="ctr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31" name="Freeform 110"/>
              <p:cNvSpPr/>
              <p:nvPr/>
            </p:nvSpPr>
            <p:spPr>
              <a:xfrm flipH="1">
                <a:off x="11357521" y="6276210"/>
                <a:ext cx="3894863" cy="3888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1335" y="4338"/>
                      <a:pt x="2511" y="11805"/>
                      <a:pt x="3402" y="21600"/>
                    </a:cubicBezTo>
                    <a:lnTo>
                      <a:pt x="216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>
                <a:gsLst>
                  <a:gs pos="0">
                    <a:srgbClr val="FFBA00"/>
                  </a:gs>
                  <a:gs pos="46027">
                    <a:srgbClr val="FF7600"/>
                  </a:gs>
                  <a:gs pos="100000">
                    <a:srgbClr val="FF3200"/>
                  </a:gs>
                </a:gsLst>
                <a:lin ang="3174155"/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algn="ctr"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grpSp>
          <p:nvGrpSpPr>
            <p:cNvPr id="11" name="Группа 10"/>
            <p:cNvGrpSpPr/>
            <p:nvPr/>
          </p:nvGrpSpPr>
          <p:grpSpPr>
            <a:xfrm>
              <a:off x="1142716" y="4642759"/>
              <a:ext cx="3298237" cy="1403150"/>
              <a:chOff x="9354190" y="8275500"/>
              <a:chExt cx="5407248" cy="2347497"/>
            </a:xfrm>
          </p:grpSpPr>
          <p:sp>
            <p:nvSpPr>
              <p:cNvPr id="24" name="Freeform 112"/>
              <p:cNvSpPr/>
              <p:nvPr/>
            </p:nvSpPr>
            <p:spPr>
              <a:xfrm>
                <a:off x="12414252" y="8275500"/>
                <a:ext cx="2347186" cy="2347497"/>
              </a:xfrm>
              <a:prstGeom prst="ellipse">
                <a:avLst/>
              </a:prstGeom>
              <a:solidFill>
                <a:srgbClr val="FFFFFF"/>
              </a:solidFill>
              <a:ln w="12700">
                <a:miter lim="400000"/>
              </a:ln>
            </p:spPr>
            <p:txBody>
              <a:bodyPr lIns="45719" rIns="45719" anchor="ctr"/>
              <a:lstStyle/>
              <a:p>
                <a:pPr algn="ctr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25" name="Freeform 113"/>
              <p:cNvSpPr/>
              <p:nvPr/>
            </p:nvSpPr>
            <p:spPr>
              <a:xfrm>
                <a:off x="12451553" y="8312805"/>
                <a:ext cx="2272583" cy="2272885"/>
              </a:xfrm>
              <a:prstGeom prst="ellipse">
                <a:avLst/>
              </a:prstGeom>
              <a:gradFill>
                <a:gsLst>
                  <a:gs pos="0">
                    <a:srgbClr val="FFE400"/>
                  </a:gs>
                  <a:gs pos="100000">
                    <a:srgbClr val="FF9000"/>
                  </a:gs>
                </a:gsLst>
                <a:lin ang="3174155"/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algn="ctr"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6" name="Freeform 115"/>
              <p:cNvSpPr/>
              <p:nvPr/>
            </p:nvSpPr>
            <p:spPr>
              <a:xfrm>
                <a:off x="12756364" y="8617379"/>
                <a:ext cx="1666116" cy="1666338"/>
              </a:xfrm>
              <a:prstGeom prst="ellipse">
                <a:avLst/>
              </a:prstGeom>
              <a:solidFill>
                <a:srgbClr val="FFFFFF"/>
              </a:solidFill>
              <a:ln w="12700">
                <a:miter lim="400000"/>
              </a:ln>
            </p:spPr>
            <p:txBody>
              <a:bodyPr lIns="45719" rIns="45719" anchor="ctr"/>
              <a:lstStyle/>
              <a:p>
                <a:pPr algn="ctr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27" name="Freeform 116"/>
              <p:cNvSpPr/>
              <p:nvPr/>
            </p:nvSpPr>
            <p:spPr>
              <a:xfrm flipH="1">
                <a:off x="9354190" y="8302598"/>
                <a:ext cx="3731646" cy="3888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1335" y="4332"/>
                      <a:pt x="2511" y="11800"/>
                      <a:pt x="3402" y="21600"/>
                    </a:cubicBezTo>
                    <a:lnTo>
                      <a:pt x="216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>
                <a:gsLst>
                  <a:gs pos="0">
                    <a:srgbClr val="FFE400"/>
                  </a:gs>
                  <a:gs pos="100000">
                    <a:srgbClr val="FF9000"/>
                  </a:gs>
                </a:gsLst>
                <a:lin ang="3174155"/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algn="ctr"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sp>
          <p:nvSpPr>
            <p:cNvPr id="12" name="Freeform 50"/>
            <p:cNvSpPr/>
            <p:nvPr/>
          </p:nvSpPr>
          <p:spPr>
            <a:xfrm>
              <a:off x="1284949" y="3636090"/>
              <a:ext cx="630503" cy="607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585"/>
                  </a:moveTo>
                  <a:cubicBezTo>
                    <a:pt x="20057" y="0"/>
                    <a:pt x="20057" y="0"/>
                    <a:pt x="20057" y="0"/>
                  </a:cubicBezTo>
                  <a:cubicBezTo>
                    <a:pt x="16586" y="4161"/>
                    <a:pt x="16586" y="4161"/>
                    <a:pt x="16586" y="4161"/>
                  </a:cubicBezTo>
                  <a:cubicBezTo>
                    <a:pt x="14850" y="2378"/>
                    <a:pt x="12536" y="1387"/>
                    <a:pt x="9836" y="1387"/>
                  </a:cubicBezTo>
                  <a:cubicBezTo>
                    <a:pt x="4436" y="1387"/>
                    <a:pt x="0" y="5945"/>
                    <a:pt x="0" y="11494"/>
                  </a:cubicBezTo>
                  <a:cubicBezTo>
                    <a:pt x="0" y="17042"/>
                    <a:pt x="4436" y="21600"/>
                    <a:pt x="9836" y="21600"/>
                  </a:cubicBezTo>
                  <a:cubicBezTo>
                    <a:pt x="15236" y="21600"/>
                    <a:pt x="19671" y="17042"/>
                    <a:pt x="19671" y="11494"/>
                  </a:cubicBezTo>
                  <a:cubicBezTo>
                    <a:pt x="19671" y="9512"/>
                    <a:pt x="19093" y="7530"/>
                    <a:pt x="18129" y="6143"/>
                  </a:cubicBezTo>
                  <a:lnTo>
                    <a:pt x="21600" y="1585"/>
                  </a:lnTo>
                  <a:close/>
                  <a:moveTo>
                    <a:pt x="18321" y="11494"/>
                  </a:moveTo>
                  <a:cubicBezTo>
                    <a:pt x="18321" y="16250"/>
                    <a:pt x="14464" y="20015"/>
                    <a:pt x="9836" y="20015"/>
                  </a:cubicBezTo>
                  <a:cubicBezTo>
                    <a:pt x="5207" y="20015"/>
                    <a:pt x="1543" y="16250"/>
                    <a:pt x="1543" y="11494"/>
                  </a:cubicBezTo>
                  <a:cubicBezTo>
                    <a:pt x="1543" y="6738"/>
                    <a:pt x="5207" y="2774"/>
                    <a:pt x="9836" y="2774"/>
                  </a:cubicBezTo>
                  <a:cubicBezTo>
                    <a:pt x="12150" y="2774"/>
                    <a:pt x="14079" y="3765"/>
                    <a:pt x="15621" y="5152"/>
                  </a:cubicBezTo>
                  <a:cubicBezTo>
                    <a:pt x="9643" y="12286"/>
                    <a:pt x="9643" y="12286"/>
                    <a:pt x="9643" y="12286"/>
                  </a:cubicBezTo>
                  <a:cubicBezTo>
                    <a:pt x="5014" y="7728"/>
                    <a:pt x="5014" y="7728"/>
                    <a:pt x="5014" y="7728"/>
                  </a:cubicBezTo>
                  <a:cubicBezTo>
                    <a:pt x="3471" y="10701"/>
                    <a:pt x="3471" y="10701"/>
                    <a:pt x="3471" y="10701"/>
                  </a:cubicBezTo>
                  <a:cubicBezTo>
                    <a:pt x="8293" y="16250"/>
                    <a:pt x="8293" y="16250"/>
                    <a:pt x="8293" y="16250"/>
                  </a:cubicBezTo>
                  <a:cubicBezTo>
                    <a:pt x="9257" y="17637"/>
                    <a:pt x="9257" y="17637"/>
                    <a:pt x="9257" y="17637"/>
                  </a:cubicBezTo>
                  <a:cubicBezTo>
                    <a:pt x="10414" y="16250"/>
                    <a:pt x="10414" y="16250"/>
                    <a:pt x="10414" y="16250"/>
                  </a:cubicBezTo>
                  <a:cubicBezTo>
                    <a:pt x="17164" y="7332"/>
                    <a:pt x="17164" y="7332"/>
                    <a:pt x="17164" y="7332"/>
                  </a:cubicBezTo>
                  <a:cubicBezTo>
                    <a:pt x="17936" y="8521"/>
                    <a:pt x="18321" y="9908"/>
                    <a:pt x="18321" y="11494"/>
                  </a:cubicBezTo>
                  <a:close/>
                </a:path>
              </a:pathLst>
            </a:custGeom>
            <a:solidFill>
              <a:srgbClr val="88CF3F"/>
            </a:solidFill>
            <a:ln w="12700">
              <a:miter lim="400000"/>
            </a:ln>
          </p:spPr>
          <p:txBody>
            <a:bodyPr tIns="91439" bIns="91439"/>
            <a:lstStyle/>
            <a:p>
              <a:pPr algn="ctr" defTabSz="1828800">
                <a:defRPr sz="36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3" name="Freeform 50"/>
            <p:cNvSpPr/>
            <p:nvPr/>
          </p:nvSpPr>
          <p:spPr>
            <a:xfrm>
              <a:off x="388389" y="5104643"/>
              <a:ext cx="630503" cy="6071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585"/>
                  </a:moveTo>
                  <a:cubicBezTo>
                    <a:pt x="20057" y="0"/>
                    <a:pt x="20057" y="0"/>
                    <a:pt x="20057" y="0"/>
                  </a:cubicBezTo>
                  <a:cubicBezTo>
                    <a:pt x="16586" y="4161"/>
                    <a:pt x="16586" y="4161"/>
                    <a:pt x="16586" y="4161"/>
                  </a:cubicBezTo>
                  <a:cubicBezTo>
                    <a:pt x="14850" y="2378"/>
                    <a:pt x="12536" y="1387"/>
                    <a:pt x="9836" y="1387"/>
                  </a:cubicBezTo>
                  <a:cubicBezTo>
                    <a:pt x="4436" y="1387"/>
                    <a:pt x="0" y="5945"/>
                    <a:pt x="0" y="11494"/>
                  </a:cubicBezTo>
                  <a:cubicBezTo>
                    <a:pt x="0" y="17042"/>
                    <a:pt x="4436" y="21600"/>
                    <a:pt x="9836" y="21600"/>
                  </a:cubicBezTo>
                  <a:cubicBezTo>
                    <a:pt x="15236" y="21600"/>
                    <a:pt x="19671" y="17042"/>
                    <a:pt x="19671" y="11494"/>
                  </a:cubicBezTo>
                  <a:cubicBezTo>
                    <a:pt x="19671" y="9512"/>
                    <a:pt x="19093" y="7530"/>
                    <a:pt x="18129" y="6143"/>
                  </a:cubicBezTo>
                  <a:lnTo>
                    <a:pt x="21600" y="1585"/>
                  </a:lnTo>
                  <a:close/>
                  <a:moveTo>
                    <a:pt x="18321" y="11494"/>
                  </a:moveTo>
                  <a:cubicBezTo>
                    <a:pt x="18321" y="16250"/>
                    <a:pt x="14464" y="20015"/>
                    <a:pt x="9836" y="20015"/>
                  </a:cubicBezTo>
                  <a:cubicBezTo>
                    <a:pt x="5207" y="20015"/>
                    <a:pt x="1543" y="16250"/>
                    <a:pt x="1543" y="11494"/>
                  </a:cubicBezTo>
                  <a:cubicBezTo>
                    <a:pt x="1543" y="6738"/>
                    <a:pt x="5207" y="2774"/>
                    <a:pt x="9836" y="2774"/>
                  </a:cubicBezTo>
                  <a:cubicBezTo>
                    <a:pt x="12150" y="2774"/>
                    <a:pt x="14079" y="3765"/>
                    <a:pt x="15621" y="5152"/>
                  </a:cubicBezTo>
                  <a:cubicBezTo>
                    <a:pt x="9643" y="12286"/>
                    <a:pt x="9643" y="12286"/>
                    <a:pt x="9643" y="12286"/>
                  </a:cubicBezTo>
                  <a:cubicBezTo>
                    <a:pt x="5014" y="7728"/>
                    <a:pt x="5014" y="7728"/>
                    <a:pt x="5014" y="7728"/>
                  </a:cubicBezTo>
                  <a:cubicBezTo>
                    <a:pt x="3471" y="10701"/>
                    <a:pt x="3471" y="10701"/>
                    <a:pt x="3471" y="10701"/>
                  </a:cubicBezTo>
                  <a:cubicBezTo>
                    <a:pt x="8293" y="16250"/>
                    <a:pt x="8293" y="16250"/>
                    <a:pt x="8293" y="16250"/>
                  </a:cubicBezTo>
                  <a:cubicBezTo>
                    <a:pt x="9257" y="17637"/>
                    <a:pt x="9257" y="17637"/>
                    <a:pt x="9257" y="17637"/>
                  </a:cubicBezTo>
                  <a:cubicBezTo>
                    <a:pt x="10414" y="16250"/>
                    <a:pt x="10414" y="16250"/>
                    <a:pt x="10414" y="16250"/>
                  </a:cubicBezTo>
                  <a:cubicBezTo>
                    <a:pt x="17164" y="7332"/>
                    <a:pt x="17164" y="7332"/>
                    <a:pt x="17164" y="7332"/>
                  </a:cubicBezTo>
                  <a:cubicBezTo>
                    <a:pt x="17936" y="8521"/>
                    <a:pt x="18321" y="9908"/>
                    <a:pt x="18321" y="11494"/>
                  </a:cubicBezTo>
                  <a:close/>
                </a:path>
              </a:pathLst>
            </a:custGeom>
            <a:solidFill>
              <a:srgbClr val="FFC318"/>
            </a:solidFill>
            <a:ln w="12700">
              <a:miter lim="400000"/>
            </a:ln>
          </p:spPr>
          <p:txBody>
            <a:bodyPr tIns="91439" bIns="91439"/>
            <a:lstStyle/>
            <a:p>
              <a:pPr algn="ctr" defTabSz="1828800">
                <a:defRPr sz="36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4" name="Freeform 50"/>
            <p:cNvSpPr/>
            <p:nvPr/>
          </p:nvSpPr>
          <p:spPr>
            <a:xfrm>
              <a:off x="2390367" y="2084526"/>
              <a:ext cx="630503" cy="607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585"/>
                  </a:moveTo>
                  <a:cubicBezTo>
                    <a:pt x="20057" y="0"/>
                    <a:pt x="20057" y="0"/>
                    <a:pt x="20057" y="0"/>
                  </a:cubicBezTo>
                  <a:cubicBezTo>
                    <a:pt x="16586" y="4161"/>
                    <a:pt x="16586" y="4161"/>
                    <a:pt x="16586" y="4161"/>
                  </a:cubicBezTo>
                  <a:cubicBezTo>
                    <a:pt x="14850" y="2378"/>
                    <a:pt x="12536" y="1387"/>
                    <a:pt x="9836" y="1387"/>
                  </a:cubicBezTo>
                  <a:cubicBezTo>
                    <a:pt x="4436" y="1387"/>
                    <a:pt x="0" y="5945"/>
                    <a:pt x="0" y="11494"/>
                  </a:cubicBezTo>
                  <a:cubicBezTo>
                    <a:pt x="0" y="17042"/>
                    <a:pt x="4436" y="21600"/>
                    <a:pt x="9836" y="21600"/>
                  </a:cubicBezTo>
                  <a:cubicBezTo>
                    <a:pt x="15236" y="21600"/>
                    <a:pt x="19671" y="17042"/>
                    <a:pt x="19671" y="11494"/>
                  </a:cubicBezTo>
                  <a:cubicBezTo>
                    <a:pt x="19671" y="9512"/>
                    <a:pt x="19093" y="7530"/>
                    <a:pt x="18129" y="6143"/>
                  </a:cubicBezTo>
                  <a:lnTo>
                    <a:pt x="21600" y="1585"/>
                  </a:lnTo>
                  <a:close/>
                  <a:moveTo>
                    <a:pt x="18321" y="11494"/>
                  </a:moveTo>
                  <a:cubicBezTo>
                    <a:pt x="18321" y="16250"/>
                    <a:pt x="14464" y="20015"/>
                    <a:pt x="9836" y="20015"/>
                  </a:cubicBezTo>
                  <a:cubicBezTo>
                    <a:pt x="5207" y="20015"/>
                    <a:pt x="1543" y="16250"/>
                    <a:pt x="1543" y="11494"/>
                  </a:cubicBezTo>
                  <a:cubicBezTo>
                    <a:pt x="1543" y="6738"/>
                    <a:pt x="5207" y="2774"/>
                    <a:pt x="9836" y="2774"/>
                  </a:cubicBezTo>
                  <a:cubicBezTo>
                    <a:pt x="12150" y="2774"/>
                    <a:pt x="14079" y="3765"/>
                    <a:pt x="15621" y="5152"/>
                  </a:cubicBezTo>
                  <a:cubicBezTo>
                    <a:pt x="9643" y="12286"/>
                    <a:pt x="9643" y="12286"/>
                    <a:pt x="9643" y="12286"/>
                  </a:cubicBezTo>
                  <a:cubicBezTo>
                    <a:pt x="5014" y="7728"/>
                    <a:pt x="5014" y="7728"/>
                    <a:pt x="5014" y="7728"/>
                  </a:cubicBezTo>
                  <a:cubicBezTo>
                    <a:pt x="3471" y="10701"/>
                    <a:pt x="3471" y="10701"/>
                    <a:pt x="3471" y="10701"/>
                  </a:cubicBezTo>
                  <a:cubicBezTo>
                    <a:pt x="8293" y="16250"/>
                    <a:pt x="8293" y="16250"/>
                    <a:pt x="8293" y="16250"/>
                  </a:cubicBezTo>
                  <a:cubicBezTo>
                    <a:pt x="9257" y="17637"/>
                    <a:pt x="9257" y="17637"/>
                    <a:pt x="9257" y="17637"/>
                  </a:cubicBezTo>
                  <a:cubicBezTo>
                    <a:pt x="10414" y="16250"/>
                    <a:pt x="10414" y="16250"/>
                    <a:pt x="10414" y="16250"/>
                  </a:cubicBezTo>
                  <a:cubicBezTo>
                    <a:pt x="17164" y="7332"/>
                    <a:pt x="17164" y="7332"/>
                    <a:pt x="17164" y="7332"/>
                  </a:cubicBezTo>
                  <a:cubicBezTo>
                    <a:pt x="17936" y="8521"/>
                    <a:pt x="18321" y="9908"/>
                    <a:pt x="18321" y="11494"/>
                  </a:cubicBezTo>
                  <a:close/>
                </a:path>
              </a:pathLst>
            </a:custGeom>
            <a:solidFill>
              <a:srgbClr val="ED722E"/>
            </a:solidFill>
            <a:ln w="12700">
              <a:miter lim="400000"/>
            </a:ln>
          </p:spPr>
          <p:txBody>
            <a:bodyPr tIns="91439" bIns="91439"/>
            <a:lstStyle/>
            <a:p>
              <a:pPr algn="ctr" defTabSz="1828800">
                <a:defRPr sz="36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5" name="Freeform 132"/>
            <p:cNvSpPr/>
            <p:nvPr/>
          </p:nvSpPr>
          <p:spPr>
            <a:xfrm>
              <a:off x="6768352" y="3849473"/>
              <a:ext cx="170410" cy="1751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796"/>
                  </a:moveTo>
                  <a:cubicBezTo>
                    <a:pt x="21600" y="16763"/>
                    <a:pt x="16763" y="21600"/>
                    <a:pt x="10796" y="21600"/>
                  </a:cubicBezTo>
                  <a:cubicBezTo>
                    <a:pt x="4832" y="21596"/>
                    <a:pt x="0" y="16760"/>
                    <a:pt x="0" y="10796"/>
                  </a:cubicBezTo>
                  <a:lnTo>
                    <a:pt x="0" y="10796"/>
                  </a:lnTo>
                  <a:cubicBezTo>
                    <a:pt x="4" y="4835"/>
                    <a:pt x="4835" y="4"/>
                    <a:pt x="10796" y="0"/>
                  </a:cubicBezTo>
                  <a:cubicBezTo>
                    <a:pt x="16760" y="0"/>
                    <a:pt x="21596" y="4832"/>
                    <a:pt x="21600" y="10796"/>
                  </a:cubicBezTo>
                  <a:close/>
                </a:path>
              </a:pathLst>
            </a:custGeom>
            <a:solidFill>
              <a:srgbClr val="231F2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 defTabSz="914400">
                <a:defRPr sz="18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pic>
          <p:nvPicPr>
            <p:cNvPr id="16" name="TinyPPT_8.png" descr="TinyPPT_8.png"/>
            <p:cNvPicPr>
              <a:picLocks/>
            </p:cNvPicPr>
            <p:nvPr/>
          </p:nvPicPr>
          <p:blipFill>
            <a:blip r:embed="rId2">
              <a:alphaModFix amt="71396"/>
            </a:blip>
            <a:srcRect/>
            <a:stretch>
              <a:fillRect/>
            </a:stretch>
          </p:blipFill>
          <p:spPr>
            <a:xfrm>
              <a:off x="1600201" y="6228521"/>
              <a:ext cx="6314673" cy="358270"/>
            </a:xfrm>
            <a:prstGeom prst="rect">
              <a:avLst/>
            </a:prstGeom>
            <a:ln w="12700">
              <a:miter lim="400000"/>
            </a:ln>
          </p:spPr>
        </p:pic>
        <p:sp>
          <p:nvSpPr>
            <p:cNvPr id="17" name="TextBox 16"/>
            <p:cNvSpPr txBox="1"/>
            <p:nvPr/>
          </p:nvSpPr>
          <p:spPr>
            <a:xfrm>
              <a:off x="3107725" y="1888511"/>
              <a:ext cx="225294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002060"/>
                  </a:solidFill>
                </a:rPr>
                <a:t>Безвозмездные поступления</a:t>
              </a:r>
            </a:p>
            <a:p>
              <a:pPr algn="ctr"/>
              <a:r>
                <a:rPr lang="ru-RU" sz="2000" b="1" dirty="0">
                  <a:solidFill>
                    <a:srgbClr val="C0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726 052,4 </a:t>
              </a:r>
              <a:r>
                <a:rPr lang="ru-RU" sz="1400" b="1" dirty="0" smtClean="0">
                  <a:solidFill>
                    <a:srgbClr val="002060"/>
                  </a:solidFill>
                </a:rPr>
                <a:t>тыс.рублей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952133" y="3396299"/>
              <a:ext cx="229574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002060"/>
                  </a:solidFill>
                </a:rPr>
                <a:t>Налоговые </a:t>
              </a:r>
            </a:p>
            <a:p>
              <a:pPr algn="ctr"/>
              <a:r>
                <a:rPr lang="ru-RU" sz="2000" b="1" dirty="0" smtClean="0">
                  <a:solidFill>
                    <a:srgbClr val="002060"/>
                  </a:solidFill>
                </a:rPr>
                <a:t>доходы</a:t>
              </a:r>
            </a:p>
            <a:p>
              <a:pPr lvl="0" algn="ctr"/>
              <a:r>
                <a:rPr lang="ru-RU" sz="2000" b="1" dirty="0">
                  <a:solidFill>
                    <a:srgbClr val="4D771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640 936,7 </a:t>
              </a:r>
              <a:r>
                <a:rPr lang="ru-RU" sz="1400" b="1" dirty="0" smtClean="0">
                  <a:solidFill>
                    <a:srgbClr val="002060"/>
                  </a:solidFill>
                </a:rPr>
                <a:t>тыс.рублей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866775" y="4837583"/>
              <a:ext cx="225764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002060"/>
                  </a:solidFill>
                </a:rPr>
                <a:t>Неналоговые </a:t>
              </a:r>
            </a:p>
            <a:p>
              <a:pPr algn="ctr"/>
              <a:r>
                <a:rPr lang="ru-RU" sz="2000" b="1" dirty="0" smtClean="0">
                  <a:solidFill>
                    <a:srgbClr val="002060"/>
                  </a:solidFill>
                </a:rPr>
                <a:t>доходы</a:t>
              </a:r>
            </a:p>
            <a:p>
              <a:pPr lvl="0" algn="ctr"/>
              <a:r>
                <a:rPr lang="ru-RU" sz="2000" b="1" dirty="0">
                  <a:solidFill>
                    <a:srgbClr val="E26714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33 </a:t>
              </a:r>
              <a:r>
                <a:rPr lang="ru-RU" sz="2000" b="1" dirty="0" smtClean="0">
                  <a:solidFill>
                    <a:srgbClr val="E26714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042,5</a:t>
              </a:r>
              <a:r>
                <a:rPr lang="ru-RU" sz="2000" b="1" dirty="0" smtClean="0">
                  <a:solidFill>
                    <a:srgbClr val="C0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 </a:t>
              </a:r>
              <a:r>
                <a:rPr lang="ru-RU" sz="1400" b="1" dirty="0" smtClean="0">
                  <a:solidFill>
                    <a:srgbClr val="002060"/>
                  </a:solidFill>
                </a:rPr>
                <a:t>тыс.рублей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673756" y="3327912"/>
              <a:ext cx="2252949" cy="11541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500" b="1" dirty="0" smtClean="0">
                  <a:solidFill>
                    <a:srgbClr val="00206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Всего</a:t>
              </a:r>
            </a:p>
            <a:p>
              <a:pPr algn="ctr"/>
              <a:r>
                <a:rPr lang="ru-RU" sz="2500" b="1" dirty="0">
                  <a:solidFill>
                    <a:srgbClr val="C0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1 400 031,6</a:t>
              </a:r>
            </a:p>
            <a:p>
              <a:pPr algn="ctr"/>
              <a:r>
                <a:rPr lang="ru-RU" sz="1900" b="1" dirty="0" smtClean="0">
                  <a:solidFill>
                    <a:srgbClr val="00206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тыс.рублей</a:t>
              </a:r>
              <a:endParaRPr lang="ru-RU" sz="1900" b="1" dirty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112635" y="3662644"/>
              <a:ext cx="131469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000" b="1" dirty="0" smtClean="0">
                  <a:solidFill>
                    <a:srgbClr val="4D771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45,8%</a:t>
              </a:r>
              <a:endParaRPr lang="ru-RU" sz="3000" b="1" dirty="0">
                <a:solidFill>
                  <a:srgbClr val="4D771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265474" y="2084008"/>
              <a:ext cx="131469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000" b="1" dirty="0" smtClean="0">
                  <a:solidFill>
                    <a:srgbClr val="C0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51,8%</a:t>
              </a:r>
              <a:endParaRPr lang="ru-RU" sz="3000" b="1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077281" y="5095909"/>
              <a:ext cx="131469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000" b="1" dirty="0" smtClean="0">
                  <a:solidFill>
                    <a:srgbClr val="E26714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2,4%</a:t>
              </a:r>
              <a:endParaRPr lang="ru-RU" sz="3000" b="1" dirty="0">
                <a:solidFill>
                  <a:srgbClr val="E26714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686366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3568" y="-616"/>
            <a:ext cx="772477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500" b="1" dirty="0" smtClean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Налоговые доходы бюджета </a:t>
            </a:r>
          </a:p>
          <a:p>
            <a:pPr algn="ctr"/>
            <a:r>
              <a:rPr lang="ru-RU" sz="3500" b="1" dirty="0" smtClean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городского округа, </a:t>
            </a:r>
            <a:r>
              <a:rPr lang="ru-RU" sz="2500" b="1" dirty="0" smtClean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тыс.рублей</a:t>
            </a:r>
            <a:endParaRPr lang="ru-RU" sz="2500" b="1" dirty="0">
              <a:solidFill>
                <a:srgbClr val="00206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Oval 13"/>
          <p:cNvSpPr>
            <a:spLocks noChangeArrowheads="1"/>
          </p:cNvSpPr>
          <p:nvPr/>
        </p:nvSpPr>
        <p:spPr bwMode="auto">
          <a:xfrm>
            <a:off x="8172450" y="6453188"/>
            <a:ext cx="790575" cy="288925"/>
          </a:xfrm>
          <a:prstGeom prst="ellipse">
            <a:avLst/>
          </a:prstGeom>
          <a:solidFill>
            <a:sysClr val="window" lastClr="FFFFFF"/>
          </a:solidFill>
          <a:ln w="25400">
            <a:solidFill>
              <a:srgbClr val="00206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 kern="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7</a:t>
            </a:r>
            <a:endParaRPr lang="ru-RU" b="1" kern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9194231"/>
              </p:ext>
            </p:extLst>
          </p:nvPr>
        </p:nvGraphicFramePr>
        <p:xfrm>
          <a:off x="107503" y="1268760"/>
          <a:ext cx="8917971" cy="4940025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232248"/>
                <a:gridCol w="1080120"/>
                <a:gridCol w="1080120"/>
                <a:gridCol w="997091"/>
                <a:gridCol w="1008112"/>
                <a:gridCol w="1152128"/>
                <a:gridCol w="1368152"/>
              </a:tblGrid>
              <a:tr h="339080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7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Наименование</a:t>
                      </a:r>
                      <a:endParaRPr lang="ru-RU" sz="17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006" marR="7006" marT="7006" marB="0" anchor="ctr">
                    <a:gradFill>
                      <a:gsLst>
                        <a:gs pos="0">
                          <a:srgbClr val="7030A0"/>
                        </a:gs>
                        <a:gs pos="100000">
                          <a:srgbClr val="7030A0"/>
                        </a:gs>
                        <a:gs pos="50000">
                          <a:srgbClr val="FFCCFF"/>
                        </a:gs>
                      </a:gsLst>
                      <a:lin ang="5400000" scaled="0"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7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2024 год Факт</a:t>
                      </a:r>
                      <a:endParaRPr lang="ru-RU" sz="17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006" marR="7006" marT="7006" marB="0" anchor="ctr">
                    <a:gradFill>
                      <a:gsLst>
                        <a:gs pos="0">
                          <a:srgbClr val="7030A0"/>
                        </a:gs>
                        <a:gs pos="100000">
                          <a:srgbClr val="7030A0"/>
                        </a:gs>
                        <a:gs pos="50000">
                          <a:srgbClr val="FFCCFF"/>
                        </a:gs>
                      </a:gsLst>
                      <a:lin ang="5400000" scaled="0"/>
                    </a:gra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8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2025 год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006" marR="7006" marT="7006" marB="0" anchor="ctr">
                    <a:gradFill>
                      <a:gsLst>
                        <a:gs pos="0">
                          <a:srgbClr val="7030A0"/>
                        </a:gs>
                        <a:gs pos="100000">
                          <a:srgbClr val="7030A0"/>
                        </a:gs>
                        <a:gs pos="50000">
                          <a:srgbClr val="FFCCFF"/>
                        </a:gs>
                      </a:gsLst>
                      <a:lin ang="54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% исполнения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006" marR="7006" marT="7006" marB="0" anchor="ctr">
                    <a:gradFill>
                      <a:gsLst>
                        <a:gs pos="0">
                          <a:srgbClr val="7030A0"/>
                        </a:gs>
                        <a:gs pos="100000">
                          <a:srgbClr val="7030A0"/>
                        </a:gs>
                        <a:gs pos="50000">
                          <a:srgbClr val="FFCCFF"/>
                        </a:gs>
                      </a:gsLst>
                      <a:lin ang="54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7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Удельный вес по факту </a:t>
                      </a:r>
                      <a:r>
                        <a:rPr lang="ru-RU" sz="17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2025 года,  </a:t>
                      </a:r>
                      <a:r>
                        <a:rPr lang="ru-RU" sz="1700" u="none" strike="noStrike" dirty="0">
                          <a:solidFill>
                            <a:schemeClr val="tx1"/>
                          </a:solidFill>
                          <a:effectLst/>
                        </a:rPr>
                        <a:t>%</a:t>
                      </a:r>
                      <a:endParaRPr lang="ru-RU" sz="17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006" marR="7006" marT="7006" marB="0" anchor="ctr">
                    <a:gradFill>
                      <a:gsLst>
                        <a:gs pos="0">
                          <a:srgbClr val="7030A0"/>
                        </a:gs>
                        <a:gs pos="100000">
                          <a:srgbClr val="7030A0"/>
                        </a:gs>
                        <a:gs pos="50000">
                          <a:srgbClr val="FFCCFF"/>
                        </a:gs>
                      </a:gsLst>
                      <a:lin ang="5400000" scaled="0"/>
                    </a:gradFill>
                  </a:tcPr>
                </a:tc>
              </a:tr>
              <a:tr h="4320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700" u="none" strike="noStrike" dirty="0">
                          <a:effectLst/>
                        </a:rPr>
                        <a:t>План</a:t>
                      </a:r>
                      <a:endParaRPr lang="ru-RU" sz="17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006" marR="7006" marT="7006" marB="0" anchor="ctr">
                    <a:solidFill>
                      <a:srgbClr val="FFE5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700" u="none" strike="noStrike" dirty="0">
                          <a:effectLst/>
                        </a:rPr>
                        <a:t>Факт</a:t>
                      </a:r>
                      <a:endParaRPr lang="ru-RU" sz="17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006" marR="7006" marT="7006" marB="0" anchor="ctr">
                    <a:solidFill>
                      <a:srgbClr val="FFE5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700" u="none" strike="noStrike" dirty="0">
                          <a:effectLst/>
                        </a:rPr>
                        <a:t>к плану </a:t>
                      </a:r>
                      <a:r>
                        <a:rPr lang="ru-RU" sz="1700" u="none" strike="noStrike" dirty="0" smtClean="0">
                          <a:effectLst/>
                        </a:rPr>
                        <a:t>2025 года</a:t>
                      </a:r>
                      <a:endParaRPr lang="ru-RU" sz="17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006" marR="7006" marT="7006" marB="0" anchor="ctr">
                    <a:solidFill>
                      <a:srgbClr val="FFE5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700" u="none" strike="noStrike" dirty="0">
                          <a:effectLst/>
                        </a:rPr>
                        <a:t>к факту </a:t>
                      </a:r>
                      <a:r>
                        <a:rPr lang="ru-RU" sz="1700" u="none" strike="noStrike" dirty="0" smtClean="0">
                          <a:effectLst/>
                        </a:rPr>
                        <a:t>2024 года</a:t>
                      </a:r>
                      <a:endParaRPr lang="ru-RU" sz="17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006" marR="7006" marT="7006" marB="0" anchor="ctr">
                    <a:solidFill>
                      <a:srgbClr val="FFE5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9648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700" u="none" strike="noStrike" dirty="0">
                          <a:effectLst/>
                        </a:rPr>
                        <a:t>Налоговые доходы всего, из них: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06" marR="7006" marT="7006" marB="0" anchor="ctr">
                    <a:solidFill>
                      <a:srgbClr val="F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700" u="none" strike="noStrike" dirty="0" smtClean="0">
                          <a:effectLst/>
                        </a:rPr>
                        <a:t>600 367,8</a:t>
                      </a:r>
                      <a:endParaRPr lang="ru-RU" sz="17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006" marR="7006" marT="7006" marB="0" anchor="ctr">
                    <a:solidFill>
                      <a:srgbClr val="F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618 646,7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06" marR="7006" marT="7006" marB="0" anchor="ctr">
                    <a:solidFill>
                      <a:srgbClr val="F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640 936,7</a:t>
                      </a:r>
                    </a:p>
                  </a:txBody>
                  <a:tcPr marL="7006" marR="7006" marT="7006" marB="0" anchor="ctr">
                    <a:solidFill>
                      <a:srgbClr val="F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103,6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06" marR="7006" marT="7006" marB="0" anchor="ctr">
                    <a:solidFill>
                      <a:srgbClr val="F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106,8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06" marR="7006" marT="7006" marB="0" anchor="ctr">
                    <a:solidFill>
                      <a:srgbClr val="F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100,0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06" marR="7006" marT="7006" marB="0" anchor="ctr">
                    <a:solidFill>
                      <a:srgbClr val="FFEFFF"/>
                    </a:solidFill>
                  </a:tcPr>
                </a:tc>
              </a:tr>
              <a:tr h="5925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700" u="none" strike="noStrike" dirty="0">
                          <a:effectLst/>
                        </a:rPr>
                        <a:t>Налог на доходы физических лиц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06" marR="7006" marT="7006" marB="0" anchor="ctr">
                    <a:solidFill>
                      <a:srgbClr val="FFE5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700" u="none" strike="noStrike" dirty="0" smtClean="0">
                          <a:effectLst/>
                        </a:rPr>
                        <a:t>552 817,4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06" marR="7006" marT="7006" marB="0" anchor="ctr">
                    <a:solidFill>
                      <a:srgbClr val="FFE5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569 816,9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06" marR="7006" marT="7006" marB="0" anchor="ctr">
                    <a:solidFill>
                      <a:srgbClr val="FFE5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590 080,5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06" marR="7006" marT="7006" marB="0" anchor="ctr">
                    <a:solidFill>
                      <a:srgbClr val="FFE5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103,6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06" marR="7006" marT="7006" marB="0" anchor="ctr">
                    <a:solidFill>
                      <a:srgbClr val="FFE5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106,7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06" marR="7006" marT="7006" marB="0" anchor="ctr">
                    <a:solidFill>
                      <a:srgbClr val="FFE5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92,1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06" marR="7006" marT="7006" marB="0" anchor="ctr">
                    <a:solidFill>
                      <a:srgbClr val="FFE5FF"/>
                    </a:solidFill>
                  </a:tcPr>
                </a:tc>
              </a:tr>
              <a:tr h="3405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700" u="none" strike="noStrike" dirty="0">
                          <a:effectLst/>
                        </a:rPr>
                        <a:t>Акцизы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06" marR="7006" marT="7006" marB="0" anchor="ctr">
                    <a:solidFill>
                      <a:srgbClr val="F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700" u="none" strike="noStrike" dirty="0" smtClean="0">
                          <a:effectLst/>
                        </a:rPr>
                        <a:t>12 563,3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06" marR="7006" marT="7006" marB="0" anchor="ctr">
                    <a:solidFill>
                      <a:srgbClr val="F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13 376,2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06" marR="7006" marT="7006" marB="0" anchor="ctr">
                    <a:solidFill>
                      <a:srgbClr val="F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13 205,7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06" marR="7006" marT="7006" marB="0" anchor="ctr">
                    <a:solidFill>
                      <a:srgbClr val="F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98,7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06" marR="7006" marT="7006" marB="0" anchor="ctr">
                    <a:solidFill>
                      <a:srgbClr val="F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105,1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06" marR="7006" marT="7006" marB="0" anchor="ctr">
                    <a:solidFill>
                      <a:srgbClr val="F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2,1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06" marR="7006" marT="7006" marB="0" anchor="ctr">
                    <a:solidFill>
                      <a:srgbClr val="FFEFFF"/>
                    </a:solidFill>
                  </a:tcPr>
                </a:tc>
              </a:tr>
              <a:tr h="43176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700" u="none" strike="noStrike" dirty="0">
                          <a:effectLst/>
                        </a:rPr>
                        <a:t>Налоги на совокупный доход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06" marR="7006" marT="7006" marB="0" anchor="ctr">
                    <a:solidFill>
                      <a:srgbClr val="FFE5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700" u="none" strike="noStrike" dirty="0" smtClean="0">
                          <a:effectLst/>
                        </a:rPr>
                        <a:t>9 544,9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06" marR="7006" marT="7006" marB="0" anchor="ctr">
                    <a:solidFill>
                      <a:srgbClr val="FFE5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9 669,0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06" marR="7006" marT="7006" marB="0" anchor="ctr">
                    <a:solidFill>
                      <a:srgbClr val="FFE5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11 769,9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06" marR="7006" marT="7006" marB="0" anchor="ctr">
                    <a:solidFill>
                      <a:srgbClr val="FFE5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121,7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06" marR="7006" marT="7006" marB="0" anchor="ctr">
                    <a:solidFill>
                      <a:srgbClr val="FFE5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123,3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06" marR="7006" marT="7006" marB="0" anchor="ctr">
                    <a:solidFill>
                      <a:srgbClr val="FFE5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1,8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06" marR="7006" marT="7006" marB="0" anchor="ctr">
                    <a:solidFill>
                      <a:srgbClr val="FFE5FF"/>
                    </a:solidFill>
                  </a:tcPr>
                </a:tc>
              </a:tr>
              <a:tr h="43176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700" u="none" strike="noStrike" dirty="0">
                          <a:effectLst/>
                        </a:rPr>
                        <a:t>Налоги на имущество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06" marR="7006" marT="7006" marB="0" anchor="ctr">
                    <a:solidFill>
                      <a:srgbClr val="FFE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22 006,7</a:t>
                      </a:r>
                      <a:endParaRPr lang="ru-RU" dirty="0"/>
                    </a:p>
                  </a:txBody>
                  <a:tcPr marL="7006" marR="7006" marT="7006" marB="0" anchor="ctr">
                    <a:solidFill>
                      <a:srgbClr val="FFE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20 532,6</a:t>
                      </a:r>
                      <a:endParaRPr lang="ru-RU" dirty="0"/>
                    </a:p>
                  </a:txBody>
                  <a:tcPr marL="7006" marR="7006" marT="7006" marB="0" anchor="ctr">
                    <a:solidFill>
                      <a:srgbClr val="FFE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20 541,0</a:t>
                      </a:r>
                      <a:endParaRPr lang="ru-RU" dirty="0"/>
                    </a:p>
                  </a:txBody>
                  <a:tcPr marL="7006" marR="7006" marT="7006" marB="0" anchor="ctr">
                    <a:solidFill>
                      <a:srgbClr val="F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100,0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06" marR="7006" marT="7006" marB="0" anchor="ctr">
                    <a:solidFill>
                      <a:srgbClr val="F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93,3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06" marR="7006" marT="7006" marB="0" anchor="ctr">
                    <a:solidFill>
                      <a:srgbClr val="F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3,2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06" marR="7006" marT="7006" marB="0" anchor="ctr">
                    <a:solidFill>
                      <a:srgbClr val="FFEFFF"/>
                    </a:solidFill>
                  </a:tcPr>
                </a:tc>
              </a:tr>
              <a:tr h="54602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700" u="none" strike="noStrike" dirty="0">
                          <a:effectLst/>
                        </a:rPr>
                        <a:t>Государственная пошлина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06" marR="7006" marT="7006" marB="0" anchor="ctr">
                    <a:solidFill>
                      <a:srgbClr val="FFE5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700" u="none" strike="noStrike" dirty="0" smtClean="0">
                          <a:effectLst/>
                        </a:rPr>
                        <a:t>3 435,7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06" marR="7006" marT="7006" marB="0" anchor="ctr">
                    <a:solidFill>
                      <a:srgbClr val="FFE5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5 252,0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06" marR="7006" marT="7006" marB="0" anchor="ctr">
                    <a:solidFill>
                      <a:srgbClr val="FFE5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5 339,6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06" marR="7006" marT="7006" marB="0" anchor="ctr">
                    <a:solidFill>
                      <a:srgbClr val="FFE5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101,7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06" marR="7006" marT="7006" marB="0" anchor="ctr">
                    <a:solidFill>
                      <a:srgbClr val="FFE5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155,4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06" marR="7006" marT="7006" marB="0" anchor="ctr">
                    <a:solidFill>
                      <a:srgbClr val="FFE5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0,8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06" marR="7006" marT="7006" marB="0" anchor="ctr">
                    <a:solidFill>
                      <a:srgbClr val="FFE5FF"/>
                    </a:solidFill>
                  </a:tcPr>
                </a:tc>
              </a:tr>
              <a:tr h="54602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700" u="none" strike="noStrike" dirty="0" smtClean="0">
                          <a:effectLst/>
                        </a:rPr>
                        <a:t>Задолженность и перерасчеты по отмененным налогам и сборам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06" marR="7006" marT="7006" marB="0" anchor="ctr">
                    <a:solidFill>
                      <a:srgbClr val="F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700" u="none" strike="noStrike" dirty="0" smtClean="0">
                          <a:effectLst/>
                        </a:rPr>
                        <a:t>-0,2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06" marR="7006" marT="7006" marB="0" anchor="ctr">
                    <a:solidFill>
                      <a:srgbClr val="F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06" marR="7006" marT="7006" marB="0" anchor="ctr">
                    <a:solidFill>
                      <a:srgbClr val="F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06" marR="7006" marT="7006" marB="0" anchor="ctr">
                    <a:solidFill>
                      <a:srgbClr val="F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06" marR="7006" marT="7006" marB="0" anchor="ctr">
                    <a:solidFill>
                      <a:srgbClr val="F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06" marR="7006" marT="7006" marB="0" anchor="ctr">
                    <a:solidFill>
                      <a:srgbClr val="F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06" marR="7006" marT="7006" marB="0" anchor="ctr">
                    <a:solidFill>
                      <a:srgbClr val="FFE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58870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7" y="57150"/>
            <a:ext cx="863949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Структура фактических поступлений налоговых доходов бюджета городского округа</a:t>
            </a:r>
            <a:r>
              <a:rPr lang="ru-RU" sz="2750" b="1" dirty="0" smtClean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, %</a:t>
            </a:r>
            <a:endParaRPr lang="ru-RU" sz="2750" b="1" dirty="0">
              <a:solidFill>
                <a:srgbClr val="00206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Oval 13"/>
          <p:cNvSpPr>
            <a:spLocks noChangeArrowheads="1"/>
          </p:cNvSpPr>
          <p:nvPr/>
        </p:nvSpPr>
        <p:spPr bwMode="auto">
          <a:xfrm>
            <a:off x="8172450" y="6453188"/>
            <a:ext cx="790575" cy="288925"/>
          </a:xfrm>
          <a:prstGeom prst="ellipse">
            <a:avLst/>
          </a:prstGeom>
          <a:solidFill>
            <a:sysClr val="window" lastClr="FFFFFF"/>
          </a:solidFill>
          <a:ln w="25400">
            <a:solidFill>
              <a:srgbClr val="00206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 kern="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8</a:t>
            </a:r>
            <a:endParaRPr lang="ru-RU" b="1" kern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6922" y="6012904"/>
            <a:ext cx="74435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ookman Old Style" pitchFamily="18" charset="0"/>
              </a:rPr>
              <a:t>Всего</a:t>
            </a:r>
            <a:r>
              <a:rPr lang="ru-RU" sz="2800" b="1" dirty="0">
                <a:solidFill>
                  <a:prstClr val="black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ookman Old Style" pitchFamily="18" charset="0"/>
              </a:rPr>
              <a:t>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ookman Old Style" pitchFamily="18" charset="0"/>
              </a:rPr>
              <a:t>640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ookman Old Style" pitchFamily="18" charset="0"/>
              </a:rPr>
              <a:t>936,7</a:t>
            </a:r>
            <a:r>
              <a:rPr lang="ru-RU" sz="2800" b="1" dirty="0" smtClean="0">
                <a:solidFill>
                  <a:prstClr val="black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ookman Old Style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ookman Old Style" pitchFamily="18" charset="0"/>
              </a:rPr>
              <a:t>тыс.рублей</a:t>
            </a:r>
            <a:endParaRPr lang="ru-RU" sz="2000" b="1" dirty="0">
              <a:solidFill>
                <a:srgbClr val="00206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Bookman Old Style" pitchFamily="18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593977" y="1638977"/>
            <a:ext cx="8003932" cy="3855691"/>
            <a:chOff x="997192" y="1638977"/>
            <a:chExt cx="8003932" cy="3855691"/>
          </a:xfrm>
        </p:grpSpPr>
        <p:sp>
          <p:nvSpPr>
            <p:cNvPr id="8" name="TextBox 7"/>
            <p:cNvSpPr txBox="1"/>
            <p:nvPr/>
          </p:nvSpPr>
          <p:spPr>
            <a:xfrm>
              <a:off x="2389341" y="4779087"/>
              <a:ext cx="2168482" cy="715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ru-RU" sz="2500" b="1" dirty="0" smtClean="0">
                  <a:solidFill>
                    <a:srgbClr val="002060"/>
                  </a:solidFill>
                </a:rPr>
                <a:t>Налоги на имущество</a:t>
              </a:r>
              <a:endParaRPr lang="ru-RU" sz="2500" b="1" dirty="0">
                <a:solidFill>
                  <a:srgbClr val="002060"/>
                </a:solidFill>
              </a:endParaRPr>
            </a:p>
          </p:txBody>
        </p:sp>
        <p:grpSp>
          <p:nvGrpSpPr>
            <p:cNvPr id="9" name="Группа 8"/>
            <p:cNvGrpSpPr/>
            <p:nvPr/>
          </p:nvGrpSpPr>
          <p:grpSpPr>
            <a:xfrm>
              <a:off x="997192" y="2031992"/>
              <a:ext cx="7629959" cy="3172145"/>
              <a:chOff x="5781172" y="3563487"/>
              <a:chExt cx="12519491" cy="5357451"/>
            </a:xfrm>
          </p:grpSpPr>
          <p:grpSp>
            <p:nvGrpSpPr>
              <p:cNvPr id="19" name="Group"/>
              <p:cNvGrpSpPr/>
              <p:nvPr/>
            </p:nvGrpSpPr>
            <p:grpSpPr>
              <a:xfrm>
                <a:off x="6038628" y="4674537"/>
                <a:ext cx="12262035" cy="3166512"/>
                <a:chOff x="-1" y="0"/>
                <a:chExt cx="12262034" cy="3166511"/>
              </a:xfrm>
            </p:grpSpPr>
            <p:sp>
              <p:nvSpPr>
                <p:cNvPr id="25" name="Freeform 5"/>
                <p:cNvSpPr/>
                <p:nvPr/>
              </p:nvSpPr>
              <p:spPr>
                <a:xfrm>
                  <a:off x="2126866" y="289303"/>
                  <a:ext cx="3178325" cy="25872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582" extrusionOk="0">
                      <a:moveTo>
                        <a:pt x="13733" y="21582"/>
                      </a:moveTo>
                      <a:cubicBezTo>
                        <a:pt x="13368" y="21582"/>
                        <a:pt x="13028" y="21361"/>
                        <a:pt x="12950" y="21164"/>
                      </a:cubicBezTo>
                      <a:cubicBezTo>
                        <a:pt x="12911" y="21065"/>
                        <a:pt x="12950" y="20930"/>
                        <a:pt x="13058" y="20770"/>
                      </a:cubicBezTo>
                      <a:cubicBezTo>
                        <a:pt x="13380" y="20273"/>
                        <a:pt x="13895" y="19062"/>
                        <a:pt x="13488" y="18011"/>
                      </a:cubicBezTo>
                      <a:cubicBezTo>
                        <a:pt x="13134" y="17108"/>
                        <a:pt x="12229" y="16651"/>
                        <a:pt x="10800" y="16651"/>
                      </a:cubicBezTo>
                      <a:cubicBezTo>
                        <a:pt x="9371" y="16651"/>
                        <a:pt x="8464" y="17108"/>
                        <a:pt x="8112" y="18011"/>
                      </a:cubicBezTo>
                      <a:cubicBezTo>
                        <a:pt x="7703" y="19055"/>
                        <a:pt x="8212" y="20271"/>
                        <a:pt x="8542" y="20770"/>
                      </a:cubicBezTo>
                      <a:cubicBezTo>
                        <a:pt x="8650" y="20937"/>
                        <a:pt x="8689" y="21072"/>
                        <a:pt x="8650" y="21164"/>
                      </a:cubicBezTo>
                      <a:cubicBezTo>
                        <a:pt x="8563" y="21386"/>
                        <a:pt x="8197" y="21582"/>
                        <a:pt x="7867" y="21582"/>
                      </a:cubicBezTo>
                      <a:cubicBezTo>
                        <a:pt x="6249" y="21591"/>
                        <a:pt x="4644" y="21239"/>
                        <a:pt x="3129" y="20544"/>
                      </a:cubicBezTo>
                      <a:cubicBezTo>
                        <a:pt x="3738" y="18574"/>
                        <a:pt x="4046" y="16485"/>
                        <a:pt x="4038" y="14380"/>
                      </a:cubicBezTo>
                      <a:cubicBezTo>
                        <a:pt x="4038" y="13426"/>
                        <a:pt x="3566" y="12397"/>
                        <a:pt x="2803" y="12397"/>
                      </a:cubicBezTo>
                      <a:cubicBezTo>
                        <a:pt x="2517" y="12408"/>
                        <a:pt x="2243" y="12540"/>
                        <a:pt x="2028" y="12770"/>
                      </a:cubicBezTo>
                      <a:cubicBezTo>
                        <a:pt x="1829" y="12965"/>
                        <a:pt x="1383" y="13255"/>
                        <a:pt x="982" y="13255"/>
                      </a:cubicBezTo>
                      <a:cubicBezTo>
                        <a:pt x="171" y="13255"/>
                        <a:pt x="0" y="11915"/>
                        <a:pt x="0" y="10790"/>
                      </a:cubicBezTo>
                      <a:cubicBezTo>
                        <a:pt x="0" y="9666"/>
                        <a:pt x="171" y="8327"/>
                        <a:pt x="982" y="8327"/>
                      </a:cubicBezTo>
                      <a:cubicBezTo>
                        <a:pt x="1387" y="8327"/>
                        <a:pt x="1829" y="8617"/>
                        <a:pt x="2028" y="8812"/>
                      </a:cubicBezTo>
                      <a:cubicBezTo>
                        <a:pt x="2243" y="9043"/>
                        <a:pt x="2517" y="9174"/>
                        <a:pt x="2803" y="9185"/>
                      </a:cubicBezTo>
                      <a:cubicBezTo>
                        <a:pt x="3566" y="9185"/>
                        <a:pt x="4038" y="8155"/>
                        <a:pt x="4038" y="7203"/>
                      </a:cubicBezTo>
                      <a:cubicBezTo>
                        <a:pt x="4046" y="5097"/>
                        <a:pt x="3738" y="3008"/>
                        <a:pt x="3129" y="1038"/>
                      </a:cubicBezTo>
                      <a:cubicBezTo>
                        <a:pt x="4644" y="343"/>
                        <a:pt x="6249" y="-9"/>
                        <a:pt x="7867" y="0"/>
                      </a:cubicBezTo>
                      <a:cubicBezTo>
                        <a:pt x="8233" y="0"/>
                        <a:pt x="8572" y="220"/>
                        <a:pt x="8650" y="418"/>
                      </a:cubicBezTo>
                      <a:cubicBezTo>
                        <a:pt x="8689" y="517"/>
                        <a:pt x="8650" y="652"/>
                        <a:pt x="8542" y="812"/>
                      </a:cubicBezTo>
                      <a:cubicBezTo>
                        <a:pt x="8220" y="1309"/>
                        <a:pt x="7706" y="2520"/>
                        <a:pt x="8112" y="3571"/>
                      </a:cubicBezTo>
                      <a:cubicBezTo>
                        <a:pt x="8465" y="4472"/>
                        <a:pt x="9370" y="4930"/>
                        <a:pt x="10800" y="4930"/>
                      </a:cubicBezTo>
                      <a:cubicBezTo>
                        <a:pt x="12230" y="4930"/>
                        <a:pt x="13136" y="4472"/>
                        <a:pt x="13488" y="3571"/>
                      </a:cubicBezTo>
                      <a:cubicBezTo>
                        <a:pt x="13897" y="2527"/>
                        <a:pt x="13387" y="1312"/>
                        <a:pt x="13058" y="812"/>
                      </a:cubicBezTo>
                      <a:cubicBezTo>
                        <a:pt x="12950" y="645"/>
                        <a:pt x="12911" y="510"/>
                        <a:pt x="12950" y="418"/>
                      </a:cubicBezTo>
                      <a:cubicBezTo>
                        <a:pt x="13028" y="220"/>
                        <a:pt x="13368" y="0"/>
                        <a:pt x="13733" y="0"/>
                      </a:cubicBezTo>
                      <a:cubicBezTo>
                        <a:pt x="15351" y="-9"/>
                        <a:pt x="16956" y="343"/>
                        <a:pt x="18471" y="1038"/>
                      </a:cubicBezTo>
                      <a:cubicBezTo>
                        <a:pt x="17863" y="3008"/>
                        <a:pt x="17555" y="5097"/>
                        <a:pt x="17563" y="7203"/>
                      </a:cubicBezTo>
                      <a:cubicBezTo>
                        <a:pt x="17563" y="8155"/>
                        <a:pt x="18035" y="9185"/>
                        <a:pt x="18797" y="9185"/>
                      </a:cubicBezTo>
                      <a:cubicBezTo>
                        <a:pt x="19083" y="9174"/>
                        <a:pt x="19357" y="9043"/>
                        <a:pt x="19572" y="8812"/>
                      </a:cubicBezTo>
                      <a:cubicBezTo>
                        <a:pt x="19771" y="8617"/>
                        <a:pt x="20217" y="8327"/>
                        <a:pt x="20620" y="8327"/>
                      </a:cubicBezTo>
                      <a:cubicBezTo>
                        <a:pt x="21430" y="8327"/>
                        <a:pt x="21600" y="9667"/>
                        <a:pt x="21600" y="10790"/>
                      </a:cubicBezTo>
                      <a:cubicBezTo>
                        <a:pt x="21600" y="11914"/>
                        <a:pt x="21430" y="13255"/>
                        <a:pt x="20620" y="13255"/>
                      </a:cubicBezTo>
                      <a:cubicBezTo>
                        <a:pt x="20213" y="13255"/>
                        <a:pt x="19771" y="12965"/>
                        <a:pt x="19572" y="12770"/>
                      </a:cubicBezTo>
                      <a:cubicBezTo>
                        <a:pt x="19357" y="12540"/>
                        <a:pt x="19083" y="12408"/>
                        <a:pt x="18797" y="12397"/>
                      </a:cubicBezTo>
                      <a:cubicBezTo>
                        <a:pt x="18035" y="12397"/>
                        <a:pt x="17563" y="13426"/>
                        <a:pt x="17563" y="14380"/>
                      </a:cubicBezTo>
                      <a:cubicBezTo>
                        <a:pt x="17555" y="16485"/>
                        <a:pt x="17863" y="18574"/>
                        <a:pt x="18471" y="20544"/>
                      </a:cubicBezTo>
                      <a:cubicBezTo>
                        <a:pt x="16956" y="21239"/>
                        <a:pt x="15351" y="21591"/>
                        <a:pt x="13733" y="2158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500"/>
                    </a:gs>
                    <a:gs pos="100000">
                      <a:srgbClr val="FF7E00"/>
                    </a:gs>
                  </a:gsLst>
                  <a:lin ang="3174155" scaled="0"/>
                </a:gradFill>
                <a:ln w="25400" cap="flat">
                  <a:solidFill>
                    <a:srgbClr val="FFE89A"/>
                  </a:solidFill>
                  <a:prstDash val="solid"/>
                  <a:miter lim="8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algn="ctr"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26" name="Freeform 13"/>
                <p:cNvSpPr/>
                <p:nvPr/>
              </p:nvSpPr>
              <p:spPr>
                <a:xfrm>
                  <a:off x="6957310" y="289303"/>
                  <a:ext cx="3178324" cy="258727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582" extrusionOk="0">
                      <a:moveTo>
                        <a:pt x="13746" y="21582"/>
                      </a:moveTo>
                      <a:cubicBezTo>
                        <a:pt x="13381" y="21582"/>
                        <a:pt x="13040" y="21361"/>
                        <a:pt x="12963" y="21164"/>
                      </a:cubicBezTo>
                      <a:cubicBezTo>
                        <a:pt x="12924" y="21065"/>
                        <a:pt x="12963" y="20930"/>
                        <a:pt x="13071" y="20770"/>
                      </a:cubicBezTo>
                      <a:cubicBezTo>
                        <a:pt x="13393" y="20273"/>
                        <a:pt x="13908" y="19062"/>
                        <a:pt x="13501" y="18011"/>
                      </a:cubicBezTo>
                      <a:cubicBezTo>
                        <a:pt x="13147" y="17108"/>
                        <a:pt x="12242" y="16651"/>
                        <a:pt x="10813" y="16651"/>
                      </a:cubicBezTo>
                      <a:cubicBezTo>
                        <a:pt x="9384" y="16651"/>
                        <a:pt x="8477" y="17108"/>
                        <a:pt x="8125" y="18011"/>
                      </a:cubicBezTo>
                      <a:cubicBezTo>
                        <a:pt x="7716" y="19055"/>
                        <a:pt x="8225" y="20271"/>
                        <a:pt x="8555" y="20770"/>
                      </a:cubicBezTo>
                      <a:cubicBezTo>
                        <a:pt x="8663" y="20937"/>
                        <a:pt x="8700" y="21072"/>
                        <a:pt x="8663" y="21164"/>
                      </a:cubicBezTo>
                      <a:cubicBezTo>
                        <a:pt x="8576" y="21386"/>
                        <a:pt x="8210" y="21582"/>
                        <a:pt x="7881" y="21582"/>
                      </a:cubicBezTo>
                      <a:cubicBezTo>
                        <a:pt x="6263" y="21591"/>
                        <a:pt x="4657" y="21239"/>
                        <a:pt x="3142" y="20544"/>
                      </a:cubicBezTo>
                      <a:cubicBezTo>
                        <a:pt x="3746" y="18573"/>
                        <a:pt x="4050" y="16484"/>
                        <a:pt x="4038" y="14380"/>
                      </a:cubicBezTo>
                      <a:cubicBezTo>
                        <a:pt x="4038" y="13426"/>
                        <a:pt x="3566" y="12397"/>
                        <a:pt x="2803" y="12397"/>
                      </a:cubicBezTo>
                      <a:cubicBezTo>
                        <a:pt x="2517" y="12408"/>
                        <a:pt x="2243" y="12540"/>
                        <a:pt x="2028" y="12770"/>
                      </a:cubicBezTo>
                      <a:cubicBezTo>
                        <a:pt x="1829" y="12965"/>
                        <a:pt x="1383" y="13255"/>
                        <a:pt x="982" y="13255"/>
                      </a:cubicBezTo>
                      <a:cubicBezTo>
                        <a:pt x="171" y="13255"/>
                        <a:pt x="0" y="11915"/>
                        <a:pt x="0" y="10790"/>
                      </a:cubicBezTo>
                      <a:cubicBezTo>
                        <a:pt x="0" y="9666"/>
                        <a:pt x="171" y="8327"/>
                        <a:pt x="982" y="8327"/>
                      </a:cubicBezTo>
                      <a:cubicBezTo>
                        <a:pt x="1387" y="8327"/>
                        <a:pt x="1829" y="8617"/>
                        <a:pt x="2028" y="8812"/>
                      </a:cubicBezTo>
                      <a:cubicBezTo>
                        <a:pt x="2243" y="9042"/>
                        <a:pt x="2517" y="9174"/>
                        <a:pt x="2803" y="9185"/>
                      </a:cubicBezTo>
                      <a:cubicBezTo>
                        <a:pt x="3566" y="9185"/>
                        <a:pt x="4038" y="8155"/>
                        <a:pt x="4038" y="7202"/>
                      </a:cubicBezTo>
                      <a:cubicBezTo>
                        <a:pt x="4046" y="5097"/>
                        <a:pt x="3738" y="3008"/>
                        <a:pt x="3129" y="1038"/>
                      </a:cubicBezTo>
                      <a:cubicBezTo>
                        <a:pt x="4644" y="343"/>
                        <a:pt x="6250" y="-9"/>
                        <a:pt x="7868" y="0"/>
                      </a:cubicBezTo>
                      <a:cubicBezTo>
                        <a:pt x="8233" y="0"/>
                        <a:pt x="8572" y="220"/>
                        <a:pt x="8650" y="418"/>
                      </a:cubicBezTo>
                      <a:cubicBezTo>
                        <a:pt x="8689" y="517"/>
                        <a:pt x="8650" y="652"/>
                        <a:pt x="8542" y="812"/>
                      </a:cubicBezTo>
                      <a:cubicBezTo>
                        <a:pt x="8220" y="1309"/>
                        <a:pt x="7705" y="2520"/>
                        <a:pt x="8112" y="3571"/>
                      </a:cubicBezTo>
                      <a:cubicBezTo>
                        <a:pt x="8465" y="4472"/>
                        <a:pt x="9370" y="4930"/>
                        <a:pt x="10800" y="4930"/>
                      </a:cubicBezTo>
                      <a:cubicBezTo>
                        <a:pt x="12230" y="4930"/>
                        <a:pt x="13136" y="4472"/>
                        <a:pt x="13488" y="3571"/>
                      </a:cubicBezTo>
                      <a:cubicBezTo>
                        <a:pt x="13897" y="2527"/>
                        <a:pt x="13387" y="1311"/>
                        <a:pt x="13058" y="812"/>
                      </a:cubicBezTo>
                      <a:cubicBezTo>
                        <a:pt x="12950" y="645"/>
                        <a:pt x="12911" y="510"/>
                        <a:pt x="12950" y="418"/>
                      </a:cubicBezTo>
                      <a:cubicBezTo>
                        <a:pt x="13028" y="220"/>
                        <a:pt x="13368" y="0"/>
                        <a:pt x="13733" y="0"/>
                      </a:cubicBezTo>
                      <a:cubicBezTo>
                        <a:pt x="15351" y="-9"/>
                        <a:pt x="16957" y="343"/>
                        <a:pt x="18472" y="1038"/>
                      </a:cubicBezTo>
                      <a:cubicBezTo>
                        <a:pt x="17863" y="3008"/>
                        <a:pt x="17555" y="5097"/>
                        <a:pt x="17563" y="7202"/>
                      </a:cubicBezTo>
                      <a:cubicBezTo>
                        <a:pt x="17563" y="8155"/>
                        <a:pt x="18035" y="9185"/>
                        <a:pt x="18797" y="9185"/>
                      </a:cubicBezTo>
                      <a:cubicBezTo>
                        <a:pt x="19083" y="9174"/>
                        <a:pt x="19357" y="9042"/>
                        <a:pt x="19572" y="8812"/>
                      </a:cubicBezTo>
                      <a:cubicBezTo>
                        <a:pt x="19771" y="8617"/>
                        <a:pt x="20217" y="8327"/>
                        <a:pt x="20620" y="8327"/>
                      </a:cubicBezTo>
                      <a:cubicBezTo>
                        <a:pt x="21430" y="8327"/>
                        <a:pt x="21600" y="9667"/>
                        <a:pt x="21600" y="10790"/>
                      </a:cubicBezTo>
                      <a:cubicBezTo>
                        <a:pt x="21600" y="11914"/>
                        <a:pt x="21430" y="13255"/>
                        <a:pt x="20620" y="13255"/>
                      </a:cubicBezTo>
                      <a:cubicBezTo>
                        <a:pt x="20213" y="13255"/>
                        <a:pt x="19771" y="12965"/>
                        <a:pt x="19572" y="12770"/>
                      </a:cubicBezTo>
                      <a:cubicBezTo>
                        <a:pt x="19357" y="12540"/>
                        <a:pt x="19083" y="12408"/>
                        <a:pt x="18797" y="12397"/>
                      </a:cubicBezTo>
                      <a:cubicBezTo>
                        <a:pt x="18035" y="12397"/>
                        <a:pt x="17563" y="13426"/>
                        <a:pt x="17563" y="14380"/>
                      </a:cubicBezTo>
                      <a:cubicBezTo>
                        <a:pt x="17555" y="16485"/>
                        <a:pt x="17863" y="18574"/>
                        <a:pt x="18472" y="20544"/>
                      </a:cubicBezTo>
                      <a:cubicBezTo>
                        <a:pt x="16961" y="21237"/>
                        <a:pt x="15359" y="21589"/>
                        <a:pt x="13746" y="2158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43D2"/>
                    </a:gs>
                    <a:gs pos="100000">
                      <a:srgbClr val="B600DA"/>
                    </a:gs>
                  </a:gsLst>
                  <a:lin ang="3174155" scaled="0"/>
                </a:gradFill>
                <a:ln w="25400" cap="flat">
                  <a:solidFill>
                    <a:srgbClr val="FBD3FF"/>
                  </a:solidFill>
                  <a:prstDash val="solid"/>
                  <a:miter lim="8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algn="ctr"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27" name="Freeform 21"/>
                <p:cNvSpPr/>
                <p:nvPr/>
              </p:nvSpPr>
              <p:spPr>
                <a:xfrm>
                  <a:off x="4830445" y="1417"/>
                  <a:ext cx="2598610" cy="316509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81" h="21600" extrusionOk="0">
                      <a:moveTo>
                        <a:pt x="21581" y="13729"/>
                      </a:moveTo>
                      <a:cubicBezTo>
                        <a:pt x="21581" y="13365"/>
                        <a:pt x="21360" y="13025"/>
                        <a:pt x="21163" y="12948"/>
                      </a:cubicBezTo>
                      <a:cubicBezTo>
                        <a:pt x="21065" y="12909"/>
                        <a:pt x="20929" y="12948"/>
                        <a:pt x="20762" y="13055"/>
                      </a:cubicBezTo>
                      <a:cubicBezTo>
                        <a:pt x="20266" y="13377"/>
                        <a:pt x="19055" y="13892"/>
                        <a:pt x="18004" y="13485"/>
                      </a:cubicBezTo>
                      <a:cubicBezTo>
                        <a:pt x="17101" y="13131"/>
                        <a:pt x="16644" y="12226"/>
                        <a:pt x="16644" y="10798"/>
                      </a:cubicBezTo>
                      <a:cubicBezTo>
                        <a:pt x="16644" y="9369"/>
                        <a:pt x="17101" y="8463"/>
                        <a:pt x="18004" y="8111"/>
                      </a:cubicBezTo>
                      <a:cubicBezTo>
                        <a:pt x="19048" y="7701"/>
                        <a:pt x="20263" y="8211"/>
                        <a:pt x="20762" y="8541"/>
                      </a:cubicBezTo>
                      <a:cubicBezTo>
                        <a:pt x="20929" y="8648"/>
                        <a:pt x="21065" y="8686"/>
                        <a:pt x="21163" y="8648"/>
                      </a:cubicBezTo>
                      <a:cubicBezTo>
                        <a:pt x="21385" y="8561"/>
                        <a:pt x="21581" y="8196"/>
                        <a:pt x="21581" y="7867"/>
                      </a:cubicBezTo>
                      <a:cubicBezTo>
                        <a:pt x="21590" y="6249"/>
                        <a:pt x="21238" y="4643"/>
                        <a:pt x="20543" y="3129"/>
                      </a:cubicBezTo>
                      <a:cubicBezTo>
                        <a:pt x="18574" y="3737"/>
                        <a:pt x="16484" y="4045"/>
                        <a:pt x="14379" y="4037"/>
                      </a:cubicBezTo>
                      <a:cubicBezTo>
                        <a:pt x="13425" y="4037"/>
                        <a:pt x="12395" y="3565"/>
                        <a:pt x="12395" y="2802"/>
                      </a:cubicBezTo>
                      <a:cubicBezTo>
                        <a:pt x="12406" y="2516"/>
                        <a:pt x="12539" y="2242"/>
                        <a:pt x="12770" y="2027"/>
                      </a:cubicBezTo>
                      <a:cubicBezTo>
                        <a:pt x="12964" y="1829"/>
                        <a:pt x="13255" y="1382"/>
                        <a:pt x="13255" y="981"/>
                      </a:cubicBezTo>
                      <a:cubicBezTo>
                        <a:pt x="13255" y="171"/>
                        <a:pt x="11914" y="0"/>
                        <a:pt x="10790" y="0"/>
                      </a:cubicBezTo>
                      <a:cubicBezTo>
                        <a:pt x="9665" y="0"/>
                        <a:pt x="8327" y="171"/>
                        <a:pt x="8327" y="981"/>
                      </a:cubicBezTo>
                      <a:cubicBezTo>
                        <a:pt x="8327" y="1387"/>
                        <a:pt x="8617" y="1829"/>
                        <a:pt x="8811" y="2027"/>
                      </a:cubicBezTo>
                      <a:cubicBezTo>
                        <a:pt x="9042" y="2242"/>
                        <a:pt x="9174" y="2516"/>
                        <a:pt x="9185" y="2802"/>
                      </a:cubicBezTo>
                      <a:cubicBezTo>
                        <a:pt x="9185" y="3565"/>
                        <a:pt x="8156" y="4037"/>
                        <a:pt x="7202" y="4037"/>
                      </a:cubicBezTo>
                      <a:cubicBezTo>
                        <a:pt x="5097" y="4045"/>
                        <a:pt x="3008" y="3737"/>
                        <a:pt x="1038" y="3129"/>
                      </a:cubicBezTo>
                      <a:cubicBezTo>
                        <a:pt x="343" y="4643"/>
                        <a:pt x="-9" y="6249"/>
                        <a:pt x="0" y="7867"/>
                      </a:cubicBezTo>
                      <a:cubicBezTo>
                        <a:pt x="0" y="8231"/>
                        <a:pt x="220" y="8571"/>
                        <a:pt x="418" y="8648"/>
                      </a:cubicBezTo>
                      <a:cubicBezTo>
                        <a:pt x="517" y="8687"/>
                        <a:pt x="652" y="8648"/>
                        <a:pt x="819" y="8541"/>
                      </a:cubicBezTo>
                      <a:cubicBezTo>
                        <a:pt x="1315" y="8218"/>
                        <a:pt x="2527" y="7703"/>
                        <a:pt x="3578" y="8111"/>
                      </a:cubicBezTo>
                      <a:cubicBezTo>
                        <a:pt x="4479" y="8464"/>
                        <a:pt x="4936" y="9368"/>
                        <a:pt x="4936" y="10798"/>
                      </a:cubicBezTo>
                      <a:cubicBezTo>
                        <a:pt x="4936" y="12227"/>
                        <a:pt x="4479" y="13133"/>
                        <a:pt x="3578" y="13485"/>
                      </a:cubicBezTo>
                      <a:cubicBezTo>
                        <a:pt x="2533" y="13894"/>
                        <a:pt x="1318" y="13384"/>
                        <a:pt x="819" y="13055"/>
                      </a:cubicBezTo>
                      <a:cubicBezTo>
                        <a:pt x="652" y="12948"/>
                        <a:pt x="517" y="12910"/>
                        <a:pt x="418" y="12948"/>
                      </a:cubicBezTo>
                      <a:cubicBezTo>
                        <a:pt x="220" y="13025"/>
                        <a:pt x="0" y="13365"/>
                        <a:pt x="0" y="13729"/>
                      </a:cubicBezTo>
                      <a:cubicBezTo>
                        <a:pt x="-9" y="15347"/>
                        <a:pt x="343" y="16952"/>
                        <a:pt x="1038" y="18467"/>
                      </a:cubicBezTo>
                      <a:cubicBezTo>
                        <a:pt x="3008" y="17860"/>
                        <a:pt x="5097" y="17554"/>
                        <a:pt x="7202" y="17564"/>
                      </a:cubicBezTo>
                      <a:cubicBezTo>
                        <a:pt x="8156" y="17564"/>
                        <a:pt x="9185" y="18036"/>
                        <a:pt x="9185" y="18798"/>
                      </a:cubicBezTo>
                      <a:cubicBezTo>
                        <a:pt x="9174" y="19084"/>
                        <a:pt x="9042" y="19358"/>
                        <a:pt x="8811" y="19573"/>
                      </a:cubicBezTo>
                      <a:cubicBezTo>
                        <a:pt x="8617" y="19772"/>
                        <a:pt x="8327" y="20218"/>
                        <a:pt x="8327" y="20620"/>
                      </a:cubicBezTo>
                      <a:cubicBezTo>
                        <a:pt x="8327" y="21430"/>
                        <a:pt x="9667" y="21600"/>
                        <a:pt x="10790" y="21600"/>
                      </a:cubicBezTo>
                      <a:cubicBezTo>
                        <a:pt x="11913" y="21600"/>
                        <a:pt x="13255" y="21430"/>
                        <a:pt x="13255" y="20620"/>
                      </a:cubicBezTo>
                      <a:cubicBezTo>
                        <a:pt x="13255" y="20213"/>
                        <a:pt x="12964" y="19772"/>
                        <a:pt x="12770" y="19573"/>
                      </a:cubicBezTo>
                      <a:cubicBezTo>
                        <a:pt x="12539" y="19358"/>
                        <a:pt x="12406" y="19084"/>
                        <a:pt x="12395" y="18798"/>
                      </a:cubicBezTo>
                      <a:cubicBezTo>
                        <a:pt x="12395" y="18036"/>
                        <a:pt x="13425" y="17564"/>
                        <a:pt x="14379" y="17564"/>
                      </a:cubicBezTo>
                      <a:cubicBezTo>
                        <a:pt x="16484" y="17556"/>
                        <a:pt x="18573" y="17864"/>
                        <a:pt x="20543" y="18472"/>
                      </a:cubicBezTo>
                      <a:cubicBezTo>
                        <a:pt x="21239" y="16956"/>
                        <a:pt x="21591" y="15349"/>
                        <a:pt x="21581" y="1372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A200"/>
                    </a:gs>
                    <a:gs pos="100000">
                      <a:srgbClr val="FF3320"/>
                    </a:gs>
                  </a:gsLst>
                  <a:lin ang="3174155" scaled="0"/>
                </a:gradFill>
                <a:ln w="25400" cap="flat">
                  <a:solidFill>
                    <a:srgbClr val="FFB064"/>
                  </a:solidFill>
                  <a:prstDash val="solid"/>
                  <a:miter lim="8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algn="ctr"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28" name="Freeform 29"/>
                <p:cNvSpPr/>
                <p:nvPr/>
              </p:nvSpPr>
              <p:spPr>
                <a:xfrm>
                  <a:off x="9664049" y="0"/>
                  <a:ext cx="2597984" cy="316651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80" h="21600" extrusionOk="0">
                      <a:moveTo>
                        <a:pt x="21579" y="13732"/>
                      </a:moveTo>
                      <a:cubicBezTo>
                        <a:pt x="21579" y="13368"/>
                        <a:pt x="21360" y="13029"/>
                        <a:pt x="21163" y="12951"/>
                      </a:cubicBezTo>
                      <a:cubicBezTo>
                        <a:pt x="21063" y="12913"/>
                        <a:pt x="20929" y="12951"/>
                        <a:pt x="20762" y="13059"/>
                      </a:cubicBezTo>
                      <a:cubicBezTo>
                        <a:pt x="20265" y="13381"/>
                        <a:pt x="19054" y="13896"/>
                        <a:pt x="18003" y="13489"/>
                      </a:cubicBezTo>
                      <a:cubicBezTo>
                        <a:pt x="17101" y="13135"/>
                        <a:pt x="16644" y="12231"/>
                        <a:pt x="16644" y="10803"/>
                      </a:cubicBezTo>
                      <a:cubicBezTo>
                        <a:pt x="16644" y="9375"/>
                        <a:pt x="17101" y="8469"/>
                        <a:pt x="18003" y="8117"/>
                      </a:cubicBezTo>
                      <a:cubicBezTo>
                        <a:pt x="19047" y="7707"/>
                        <a:pt x="20264" y="8217"/>
                        <a:pt x="20762" y="8547"/>
                      </a:cubicBezTo>
                      <a:cubicBezTo>
                        <a:pt x="20929" y="8654"/>
                        <a:pt x="21063" y="8692"/>
                        <a:pt x="21163" y="8654"/>
                      </a:cubicBezTo>
                      <a:cubicBezTo>
                        <a:pt x="21385" y="8567"/>
                        <a:pt x="21579" y="8202"/>
                        <a:pt x="21579" y="7873"/>
                      </a:cubicBezTo>
                      <a:cubicBezTo>
                        <a:pt x="21589" y="6256"/>
                        <a:pt x="21237" y="4651"/>
                        <a:pt x="20541" y="3137"/>
                      </a:cubicBezTo>
                      <a:cubicBezTo>
                        <a:pt x="18572" y="3742"/>
                        <a:pt x="16484" y="4046"/>
                        <a:pt x="14381" y="4035"/>
                      </a:cubicBezTo>
                      <a:cubicBezTo>
                        <a:pt x="13427" y="4035"/>
                        <a:pt x="12397" y="3564"/>
                        <a:pt x="12397" y="2801"/>
                      </a:cubicBezTo>
                      <a:cubicBezTo>
                        <a:pt x="12408" y="2515"/>
                        <a:pt x="12540" y="2241"/>
                        <a:pt x="12770" y="2026"/>
                      </a:cubicBezTo>
                      <a:cubicBezTo>
                        <a:pt x="12966" y="1829"/>
                        <a:pt x="13255" y="1382"/>
                        <a:pt x="13255" y="981"/>
                      </a:cubicBezTo>
                      <a:cubicBezTo>
                        <a:pt x="13255" y="171"/>
                        <a:pt x="11916" y="0"/>
                        <a:pt x="10792" y="0"/>
                      </a:cubicBezTo>
                      <a:cubicBezTo>
                        <a:pt x="9667" y="0"/>
                        <a:pt x="8327" y="171"/>
                        <a:pt x="8327" y="981"/>
                      </a:cubicBezTo>
                      <a:cubicBezTo>
                        <a:pt x="8327" y="1386"/>
                        <a:pt x="8617" y="1829"/>
                        <a:pt x="8813" y="2026"/>
                      </a:cubicBezTo>
                      <a:cubicBezTo>
                        <a:pt x="9043" y="2241"/>
                        <a:pt x="9175" y="2515"/>
                        <a:pt x="9186" y="2801"/>
                      </a:cubicBezTo>
                      <a:cubicBezTo>
                        <a:pt x="9186" y="3564"/>
                        <a:pt x="8156" y="4035"/>
                        <a:pt x="7202" y="4035"/>
                      </a:cubicBezTo>
                      <a:cubicBezTo>
                        <a:pt x="5097" y="4043"/>
                        <a:pt x="3007" y="3736"/>
                        <a:pt x="1038" y="3127"/>
                      </a:cubicBezTo>
                      <a:cubicBezTo>
                        <a:pt x="342" y="4641"/>
                        <a:pt x="-10" y="6246"/>
                        <a:pt x="0" y="7863"/>
                      </a:cubicBezTo>
                      <a:cubicBezTo>
                        <a:pt x="0" y="8227"/>
                        <a:pt x="219" y="8567"/>
                        <a:pt x="416" y="8644"/>
                      </a:cubicBezTo>
                      <a:cubicBezTo>
                        <a:pt x="515" y="8683"/>
                        <a:pt x="650" y="8644"/>
                        <a:pt x="811" y="8537"/>
                      </a:cubicBezTo>
                      <a:cubicBezTo>
                        <a:pt x="1307" y="8215"/>
                        <a:pt x="2519" y="7700"/>
                        <a:pt x="3570" y="8107"/>
                      </a:cubicBezTo>
                      <a:cubicBezTo>
                        <a:pt x="4473" y="8461"/>
                        <a:pt x="4930" y="9364"/>
                        <a:pt x="4930" y="10793"/>
                      </a:cubicBezTo>
                      <a:cubicBezTo>
                        <a:pt x="4930" y="12222"/>
                        <a:pt x="4473" y="13128"/>
                        <a:pt x="3571" y="13479"/>
                      </a:cubicBezTo>
                      <a:cubicBezTo>
                        <a:pt x="2520" y="13888"/>
                        <a:pt x="1310" y="13378"/>
                        <a:pt x="812" y="13049"/>
                      </a:cubicBezTo>
                      <a:cubicBezTo>
                        <a:pt x="645" y="12942"/>
                        <a:pt x="510" y="12904"/>
                        <a:pt x="418" y="12942"/>
                      </a:cubicBezTo>
                      <a:cubicBezTo>
                        <a:pt x="221" y="13019"/>
                        <a:pt x="1" y="13359"/>
                        <a:pt x="1" y="13723"/>
                      </a:cubicBezTo>
                      <a:cubicBezTo>
                        <a:pt x="-9" y="15340"/>
                        <a:pt x="343" y="16945"/>
                        <a:pt x="1039" y="18459"/>
                      </a:cubicBezTo>
                      <a:cubicBezTo>
                        <a:pt x="3008" y="17856"/>
                        <a:pt x="5096" y="17553"/>
                        <a:pt x="7198" y="17566"/>
                      </a:cubicBezTo>
                      <a:cubicBezTo>
                        <a:pt x="8152" y="17566"/>
                        <a:pt x="9182" y="18037"/>
                        <a:pt x="9182" y="18799"/>
                      </a:cubicBezTo>
                      <a:cubicBezTo>
                        <a:pt x="9171" y="19085"/>
                        <a:pt x="9039" y="19359"/>
                        <a:pt x="8809" y="19574"/>
                      </a:cubicBezTo>
                      <a:cubicBezTo>
                        <a:pt x="8613" y="19773"/>
                        <a:pt x="8323" y="20218"/>
                        <a:pt x="8323" y="20620"/>
                      </a:cubicBezTo>
                      <a:cubicBezTo>
                        <a:pt x="8323" y="21430"/>
                        <a:pt x="9663" y="21600"/>
                        <a:pt x="10788" y="21600"/>
                      </a:cubicBezTo>
                      <a:cubicBezTo>
                        <a:pt x="11912" y="21600"/>
                        <a:pt x="13251" y="21430"/>
                        <a:pt x="13251" y="20620"/>
                      </a:cubicBezTo>
                      <a:cubicBezTo>
                        <a:pt x="13251" y="20214"/>
                        <a:pt x="12961" y="19773"/>
                        <a:pt x="12766" y="19574"/>
                      </a:cubicBezTo>
                      <a:cubicBezTo>
                        <a:pt x="12536" y="19359"/>
                        <a:pt x="12404" y="19085"/>
                        <a:pt x="12393" y="18799"/>
                      </a:cubicBezTo>
                      <a:cubicBezTo>
                        <a:pt x="12393" y="18037"/>
                        <a:pt x="13423" y="17566"/>
                        <a:pt x="14377" y="17566"/>
                      </a:cubicBezTo>
                      <a:cubicBezTo>
                        <a:pt x="16483" y="17558"/>
                        <a:pt x="18572" y="17865"/>
                        <a:pt x="20541" y="18474"/>
                      </a:cubicBezTo>
                      <a:cubicBezTo>
                        <a:pt x="21238" y="16958"/>
                        <a:pt x="21590" y="15351"/>
                        <a:pt x="21579" y="137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00ADFF"/>
                    </a:gs>
                    <a:gs pos="100000">
                      <a:srgbClr val="0068D2"/>
                    </a:gs>
                  </a:gsLst>
                  <a:lin ang="3174155" scaled="0"/>
                </a:gradFill>
                <a:ln w="25400" cap="flat">
                  <a:solidFill>
                    <a:srgbClr val="B8D8FF"/>
                  </a:solidFill>
                  <a:prstDash val="solid"/>
                  <a:miter lim="8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algn="ctr"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29" name="Freeform 37"/>
                <p:cNvSpPr/>
                <p:nvPr/>
              </p:nvSpPr>
              <p:spPr>
                <a:xfrm>
                  <a:off x="-1" y="1417"/>
                  <a:ext cx="2598145" cy="316509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79" h="21600" extrusionOk="0">
                      <a:moveTo>
                        <a:pt x="21579" y="13729"/>
                      </a:moveTo>
                      <a:cubicBezTo>
                        <a:pt x="21579" y="13365"/>
                        <a:pt x="21359" y="13025"/>
                        <a:pt x="21162" y="12948"/>
                      </a:cubicBezTo>
                      <a:cubicBezTo>
                        <a:pt x="21062" y="12909"/>
                        <a:pt x="20928" y="12948"/>
                        <a:pt x="20768" y="13055"/>
                      </a:cubicBezTo>
                      <a:cubicBezTo>
                        <a:pt x="20272" y="13377"/>
                        <a:pt x="19060" y="13892"/>
                        <a:pt x="18009" y="13485"/>
                      </a:cubicBezTo>
                      <a:cubicBezTo>
                        <a:pt x="17108" y="13131"/>
                        <a:pt x="16651" y="12226"/>
                        <a:pt x="16651" y="10798"/>
                      </a:cubicBezTo>
                      <a:cubicBezTo>
                        <a:pt x="16651" y="9369"/>
                        <a:pt x="17108" y="8463"/>
                        <a:pt x="18009" y="8111"/>
                      </a:cubicBezTo>
                      <a:cubicBezTo>
                        <a:pt x="19060" y="7701"/>
                        <a:pt x="20270" y="8211"/>
                        <a:pt x="20768" y="8541"/>
                      </a:cubicBezTo>
                      <a:cubicBezTo>
                        <a:pt x="20935" y="8648"/>
                        <a:pt x="21069" y="8686"/>
                        <a:pt x="21162" y="8648"/>
                      </a:cubicBezTo>
                      <a:cubicBezTo>
                        <a:pt x="21384" y="8561"/>
                        <a:pt x="21579" y="8196"/>
                        <a:pt x="21579" y="7867"/>
                      </a:cubicBezTo>
                      <a:cubicBezTo>
                        <a:pt x="21589" y="6249"/>
                        <a:pt x="21237" y="4643"/>
                        <a:pt x="20541" y="3129"/>
                      </a:cubicBezTo>
                      <a:cubicBezTo>
                        <a:pt x="18572" y="3737"/>
                        <a:pt x="16483" y="4045"/>
                        <a:pt x="14378" y="4037"/>
                      </a:cubicBezTo>
                      <a:cubicBezTo>
                        <a:pt x="13424" y="4037"/>
                        <a:pt x="12394" y="3565"/>
                        <a:pt x="12394" y="2802"/>
                      </a:cubicBezTo>
                      <a:cubicBezTo>
                        <a:pt x="12405" y="2516"/>
                        <a:pt x="12537" y="2242"/>
                        <a:pt x="12767" y="2027"/>
                      </a:cubicBezTo>
                      <a:cubicBezTo>
                        <a:pt x="12962" y="1829"/>
                        <a:pt x="13252" y="1382"/>
                        <a:pt x="13252" y="981"/>
                      </a:cubicBezTo>
                      <a:cubicBezTo>
                        <a:pt x="13252" y="171"/>
                        <a:pt x="11913" y="0"/>
                        <a:pt x="10788" y="0"/>
                      </a:cubicBezTo>
                      <a:cubicBezTo>
                        <a:pt x="9663" y="0"/>
                        <a:pt x="8326" y="161"/>
                        <a:pt x="8326" y="972"/>
                      </a:cubicBezTo>
                      <a:cubicBezTo>
                        <a:pt x="8326" y="1377"/>
                        <a:pt x="8616" y="1820"/>
                        <a:pt x="8812" y="2017"/>
                      </a:cubicBezTo>
                      <a:cubicBezTo>
                        <a:pt x="9042" y="2233"/>
                        <a:pt x="9174" y="2507"/>
                        <a:pt x="9185" y="2792"/>
                      </a:cubicBezTo>
                      <a:cubicBezTo>
                        <a:pt x="9185" y="3556"/>
                        <a:pt x="8155" y="4027"/>
                        <a:pt x="7201" y="4027"/>
                      </a:cubicBezTo>
                      <a:cubicBezTo>
                        <a:pt x="5096" y="4036"/>
                        <a:pt x="3007" y="3728"/>
                        <a:pt x="1038" y="3119"/>
                      </a:cubicBezTo>
                      <a:cubicBezTo>
                        <a:pt x="342" y="4634"/>
                        <a:pt x="-10" y="6239"/>
                        <a:pt x="0" y="7857"/>
                      </a:cubicBezTo>
                      <a:cubicBezTo>
                        <a:pt x="0" y="8221"/>
                        <a:pt x="219" y="8561"/>
                        <a:pt x="416" y="8638"/>
                      </a:cubicBezTo>
                      <a:cubicBezTo>
                        <a:pt x="515" y="8677"/>
                        <a:pt x="650" y="8638"/>
                        <a:pt x="811" y="8531"/>
                      </a:cubicBezTo>
                      <a:cubicBezTo>
                        <a:pt x="1307" y="8209"/>
                        <a:pt x="2519" y="7694"/>
                        <a:pt x="3570" y="8101"/>
                      </a:cubicBezTo>
                      <a:cubicBezTo>
                        <a:pt x="4472" y="8455"/>
                        <a:pt x="4930" y="9359"/>
                        <a:pt x="4930" y="10788"/>
                      </a:cubicBezTo>
                      <a:cubicBezTo>
                        <a:pt x="4930" y="12218"/>
                        <a:pt x="4472" y="13124"/>
                        <a:pt x="3571" y="13475"/>
                      </a:cubicBezTo>
                      <a:cubicBezTo>
                        <a:pt x="2520" y="13885"/>
                        <a:pt x="1310" y="13374"/>
                        <a:pt x="812" y="13045"/>
                      </a:cubicBezTo>
                      <a:cubicBezTo>
                        <a:pt x="645" y="12938"/>
                        <a:pt x="510" y="12900"/>
                        <a:pt x="418" y="12938"/>
                      </a:cubicBezTo>
                      <a:cubicBezTo>
                        <a:pt x="221" y="13015"/>
                        <a:pt x="1" y="13355"/>
                        <a:pt x="1" y="13719"/>
                      </a:cubicBezTo>
                      <a:cubicBezTo>
                        <a:pt x="-9" y="15337"/>
                        <a:pt x="343" y="16943"/>
                        <a:pt x="1039" y="18457"/>
                      </a:cubicBezTo>
                      <a:cubicBezTo>
                        <a:pt x="3008" y="17854"/>
                        <a:pt x="5096" y="17551"/>
                        <a:pt x="7199" y="17564"/>
                      </a:cubicBezTo>
                      <a:cubicBezTo>
                        <a:pt x="8152" y="17564"/>
                        <a:pt x="9183" y="18036"/>
                        <a:pt x="9183" y="18798"/>
                      </a:cubicBezTo>
                      <a:cubicBezTo>
                        <a:pt x="9172" y="19084"/>
                        <a:pt x="9040" y="19358"/>
                        <a:pt x="8809" y="19573"/>
                      </a:cubicBezTo>
                      <a:cubicBezTo>
                        <a:pt x="8614" y="19772"/>
                        <a:pt x="8323" y="20218"/>
                        <a:pt x="8323" y="20620"/>
                      </a:cubicBezTo>
                      <a:cubicBezTo>
                        <a:pt x="8323" y="21430"/>
                        <a:pt x="9663" y="21600"/>
                        <a:pt x="10788" y="21600"/>
                      </a:cubicBezTo>
                      <a:cubicBezTo>
                        <a:pt x="11913" y="21600"/>
                        <a:pt x="13252" y="21430"/>
                        <a:pt x="13252" y="20620"/>
                      </a:cubicBezTo>
                      <a:cubicBezTo>
                        <a:pt x="13252" y="20213"/>
                        <a:pt x="12961" y="19772"/>
                        <a:pt x="12767" y="19573"/>
                      </a:cubicBezTo>
                      <a:cubicBezTo>
                        <a:pt x="12537" y="19358"/>
                        <a:pt x="12405" y="19084"/>
                        <a:pt x="12394" y="18798"/>
                      </a:cubicBezTo>
                      <a:cubicBezTo>
                        <a:pt x="12394" y="18036"/>
                        <a:pt x="13424" y="17564"/>
                        <a:pt x="14378" y="17564"/>
                      </a:cubicBezTo>
                      <a:cubicBezTo>
                        <a:pt x="16484" y="17554"/>
                        <a:pt x="18574" y="17860"/>
                        <a:pt x="20545" y="18467"/>
                      </a:cubicBezTo>
                      <a:cubicBezTo>
                        <a:pt x="21240" y="16952"/>
                        <a:pt x="21590" y="15347"/>
                        <a:pt x="21579" y="1372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C3FF00"/>
                    </a:gs>
                    <a:gs pos="100000">
                      <a:srgbClr val="54B005"/>
                    </a:gs>
                  </a:gsLst>
                  <a:lin ang="3174155" scaled="0"/>
                </a:gradFill>
                <a:ln w="25400" cap="flat">
                  <a:solidFill>
                    <a:srgbClr val="DBFFA4"/>
                  </a:solidFill>
                  <a:prstDash val="solid"/>
                  <a:miter lim="8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algn="ctr"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</p:grpSp>
          <p:sp>
            <p:nvSpPr>
              <p:cNvPr id="20" name="Freeform 1840"/>
              <p:cNvSpPr/>
              <p:nvPr/>
            </p:nvSpPr>
            <p:spPr>
              <a:xfrm>
                <a:off x="8082802" y="8624843"/>
                <a:ext cx="420265" cy="296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1600" y="10629"/>
                    </a:lnTo>
                    <a:lnTo>
                      <a:pt x="0" y="21600"/>
                    </a:lnTo>
                    <a:lnTo>
                      <a:pt x="4966" y="106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318"/>
              </a:solidFill>
              <a:ln w="12700">
                <a:miter lim="400000"/>
              </a:ln>
            </p:spPr>
            <p:txBody>
              <a:bodyPr tIns="91439" bIns="91439"/>
              <a:lstStyle/>
              <a:p>
                <a:pPr algn="ctr" defTabSz="1828800">
                  <a:defRPr sz="36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21" name="Freeform 1840"/>
              <p:cNvSpPr/>
              <p:nvPr/>
            </p:nvSpPr>
            <p:spPr>
              <a:xfrm>
                <a:off x="11025363" y="3563487"/>
                <a:ext cx="420265" cy="296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1600" y="10629"/>
                    </a:lnTo>
                    <a:lnTo>
                      <a:pt x="0" y="21600"/>
                    </a:lnTo>
                    <a:lnTo>
                      <a:pt x="4966" y="106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A3C"/>
              </a:solidFill>
              <a:ln w="12700">
                <a:miter lim="400000"/>
              </a:ln>
            </p:spPr>
            <p:txBody>
              <a:bodyPr tIns="91439" bIns="91439"/>
              <a:lstStyle/>
              <a:p>
                <a:pPr algn="ctr" defTabSz="1828800">
                  <a:defRPr sz="36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22" name="Freeform 1840"/>
              <p:cNvSpPr/>
              <p:nvPr/>
            </p:nvSpPr>
            <p:spPr>
              <a:xfrm>
                <a:off x="13292253" y="8611977"/>
                <a:ext cx="420265" cy="296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1600" y="10629"/>
                    </a:lnTo>
                    <a:lnTo>
                      <a:pt x="0" y="21600"/>
                    </a:lnTo>
                    <a:lnTo>
                      <a:pt x="4966" y="106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726BB"/>
              </a:solidFill>
              <a:ln w="12700">
                <a:miter lim="400000"/>
              </a:ln>
            </p:spPr>
            <p:txBody>
              <a:bodyPr tIns="91439" bIns="91439"/>
              <a:lstStyle/>
              <a:p>
                <a:pPr algn="ctr" defTabSz="1828800">
                  <a:defRPr sz="36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23" name="Freeform 1840"/>
              <p:cNvSpPr/>
              <p:nvPr/>
            </p:nvSpPr>
            <p:spPr>
              <a:xfrm>
                <a:off x="15247552" y="3563487"/>
                <a:ext cx="420265" cy="296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1600" y="10629"/>
                    </a:lnTo>
                    <a:lnTo>
                      <a:pt x="0" y="21600"/>
                    </a:lnTo>
                    <a:lnTo>
                      <a:pt x="4966" y="106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294E9"/>
              </a:solidFill>
              <a:ln w="12700">
                <a:miter lim="400000"/>
              </a:ln>
            </p:spPr>
            <p:txBody>
              <a:bodyPr tIns="91439" bIns="91439"/>
              <a:lstStyle/>
              <a:p>
                <a:pPr algn="ctr" defTabSz="1828800">
                  <a:defRPr sz="36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24" name="Freeform 1840"/>
              <p:cNvSpPr/>
              <p:nvPr/>
            </p:nvSpPr>
            <p:spPr>
              <a:xfrm>
                <a:off x="5781172" y="3563487"/>
                <a:ext cx="420265" cy="296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1600" y="10629"/>
                    </a:lnTo>
                    <a:lnTo>
                      <a:pt x="0" y="21600"/>
                    </a:lnTo>
                    <a:lnTo>
                      <a:pt x="4966" y="106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2D204"/>
              </a:solidFill>
              <a:ln w="12700">
                <a:miter lim="400000"/>
              </a:ln>
            </p:spPr>
            <p:txBody>
              <a:bodyPr tIns="91439" bIns="91439"/>
              <a:lstStyle/>
              <a:p>
                <a:pPr algn="ctr" defTabSz="1828800">
                  <a:defRPr sz="36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</p:grpSp>
        <p:sp>
          <p:nvSpPr>
            <p:cNvPr id="10" name="TextBox 9"/>
            <p:cNvSpPr txBox="1"/>
            <p:nvPr/>
          </p:nvSpPr>
          <p:spPr>
            <a:xfrm>
              <a:off x="4384714" y="3300180"/>
              <a:ext cx="1063586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500" b="1" dirty="0" smtClean="0">
                  <a:solidFill>
                    <a:srgbClr val="00206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92,1</a:t>
              </a:r>
              <a:endParaRPr lang="ru-RU" sz="3500" b="1" dirty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254635" y="1880000"/>
              <a:ext cx="1368377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500" b="1" dirty="0" smtClean="0">
                  <a:solidFill>
                    <a:srgbClr val="002060"/>
                  </a:solidFill>
                </a:rPr>
                <a:t>НДФЛ</a:t>
              </a:r>
              <a:endParaRPr lang="ru-RU" sz="2500" b="1" dirty="0">
                <a:solidFill>
                  <a:srgbClr val="002060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865591" y="3311631"/>
              <a:ext cx="1063586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500" b="1" dirty="0" smtClean="0">
                  <a:solidFill>
                    <a:srgbClr val="00206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3,2</a:t>
              </a:r>
              <a:endParaRPr lang="ru-RU" sz="3500" b="1" dirty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830922" y="3312238"/>
              <a:ext cx="1063586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500" b="1" dirty="0" smtClean="0">
                  <a:solidFill>
                    <a:srgbClr val="00206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2,1</a:t>
              </a:r>
              <a:endParaRPr lang="ru-RU" sz="3500" b="1" dirty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630945" y="4856595"/>
              <a:ext cx="1595505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500" b="1" dirty="0" smtClean="0">
                  <a:solidFill>
                    <a:srgbClr val="002060"/>
                  </a:solidFill>
                </a:rPr>
                <a:t>Акцизы</a:t>
              </a:r>
              <a:endParaRPr lang="ru-RU" sz="2500" b="1" dirty="0">
                <a:solidFill>
                  <a:srgbClr val="002060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414019" y="3312238"/>
              <a:ext cx="1063586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500" b="1" dirty="0" smtClean="0">
                  <a:solidFill>
                    <a:srgbClr val="00206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1,8</a:t>
              </a:r>
              <a:endParaRPr lang="ru-RU" sz="3500" b="1" dirty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331225" y="3300010"/>
              <a:ext cx="1063586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500" b="1" dirty="0" smtClean="0">
                  <a:solidFill>
                    <a:srgbClr val="00206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0,8</a:t>
              </a:r>
              <a:endParaRPr lang="ru-RU" sz="3500" b="1" dirty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087156" y="1638977"/>
              <a:ext cx="2027519" cy="1023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ru-RU" sz="2500" b="1" dirty="0" smtClean="0">
                  <a:solidFill>
                    <a:srgbClr val="002060"/>
                  </a:solidFill>
                </a:rPr>
                <a:t>Налоги на совокупный доход</a:t>
              </a:r>
              <a:endParaRPr lang="ru-RU" sz="2500" b="1" dirty="0">
                <a:solidFill>
                  <a:srgbClr val="002060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857999" y="1935244"/>
              <a:ext cx="2143125" cy="4078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ru-RU" sz="2500" b="1" dirty="0" err="1" smtClean="0">
                  <a:solidFill>
                    <a:srgbClr val="002060"/>
                  </a:solidFill>
                </a:rPr>
                <a:t>Гос.пошлина</a:t>
              </a:r>
              <a:endParaRPr lang="ru-RU" sz="2500" b="1" dirty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28613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09636" y="57150"/>
            <a:ext cx="76581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</a:rPr>
              <a:t>Изменение норматива отчислений от налога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</a:rPr>
              <a:t>на доходы физических лиц</a:t>
            </a:r>
            <a:r>
              <a:rPr kumimoji="0" lang="ru-RU" sz="275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</a:rPr>
              <a:t>, %</a:t>
            </a:r>
            <a:endParaRPr kumimoji="0" lang="ru-RU" sz="275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</a:endParaRPr>
          </a:p>
        </p:txBody>
      </p:sp>
      <p:sp>
        <p:nvSpPr>
          <p:cNvPr id="5" name="Oval 13"/>
          <p:cNvSpPr>
            <a:spLocks noChangeArrowheads="1"/>
          </p:cNvSpPr>
          <p:nvPr/>
        </p:nvSpPr>
        <p:spPr bwMode="auto">
          <a:xfrm>
            <a:off x="8172450" y="6453188"/>
            <a:ext cx="790575" cy="288925"/>
          </a:xfrm>
          <a:prstGeom prst="ellipse">
            <a:avLst/>
          </a:prstGeom>
          <a:solidFill>
            <a:sysClr val="window" lastClr="FFFFFF"/>
          </a:solidFill>
          <a:ln w="25400">
            <a:solidFill>
              <a:srgbClr val="00206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 kern="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9</a:t>
            </a:r>
            <a:endParaRPr lang="ru-RU" b="1" kern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45850072"/>
              </p:ext>
            </p:extLst>
          </p:nvPr>
        </p:nvGraphicFramePr>
        <p:xfrm>
          <a:off x="179512" y="1556792"/>
          <a:ext cx="8712968" cy="44682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37201897"/>
      </p:ext>
    </p:extLst>
  </p:cSld>
  <p:clrMapOvr>
    <a:masterClrMapping/>
  </p:clrMapOvr>
</p:sld>
</file>

<file path=ppt/theme/_rels/themeOverr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3.jpeg"/></Relationships>
</file>

<file path=ppt/theme/_rels/themeOverr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3.jpeg"/></Relationships>
</file>

<file path=ppt/theme/_rels/themeOverr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33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 Theme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Them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0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 Theme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Them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Литейная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  <a:fontScheme name="Волна">
    <a:majorFont>
      <a:latin typeface="Candara"/>
      <a:ea typeface=""/>
      <a:cs typeface=""/>
      <a:font script="Jpan" typeface="HGP明朝E"/>
      <a:font script="Hang" typeface="HY그래픽M"/>
      <a:font script="Hans" typeface="华文新魏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ndara"/>
      <a:ea typeface=""/>
      <a:cs typeface=""/>
      <a:font script="Jpan" typeface="HGP明朝E"/>
      <a:font script="Hang" typeface="HY그래픽M"/>
      <a:font script="Hans" typeface="华文楷体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Волна">
    <a:fillStyleLst>
      <a:solidFill>
        <a:schemeClr val="phClr"/>
      </a:solidFill>
      <a:gradFill rotWithShape="1">
        <a:gsLst>
          <a:gs pos="0">
            <a:schemeClr val="phClr">
              <a:tint val="0"/>
            </a:schemeClr>
          </a:gs>
          <a:gs pos="44000">
            <a:schemeClr val="phClr">
              <a:tint val="60000"/>
              <a:satMod val="120000"/>
            </a:schemeClr>
          </a:gs>
          <a:gs pos="100000">
            <a:schemeClr val="phClr">
              <a:tint val="90000"/>
              <a:alpha val="100000"/>
              <a:lumMod val="90000"/>
            </a:schemeClr>
          </a:gs>
        </a:gsLst>
        <a:lin ang="5400000" scaled="0"/>
      </a:gradFill>
      <a:gradFill rotWithShape="1">
        <a:gsLst>
          <a:gs pos="0">
            <a:schemeClr val="phClr">
              <a:tint val="96000"/>
              <a:satMod val="120000"/>
              <a:lumMod val="120000"/>
            </a:schemeClr>
          </a:gs>
          <a:gs pos="100000">
            <a:schemeClr val="phClr">
              <a:shade val="89000"/>
              <a:lumMod val="90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lumMod val="80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flat">
          <a:bevelT w="12700" h="12700"/>
        </a:sp3d>
      </a:effectStyle>
      <a:effectStyle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phClr">
              <a:shade val="25000"/>
              <a:satMod val="18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40000">
            <a:schemeClr val="phClr">
              <a:tint val="94000"/>
              <a:shade val="94000"/>
              <a:alpha val="100000"/>
              <a:satMod val="114000"/>
              <a:lumMod val="114000"/>
            </a:schemeClr>
          </a:gs>
          <a:gs pos="74000">
            <a:schemeClr val="phClr">
              <a:tint val="94000"/>
              <a:shade val="94000"/>
              <a:satMod val="128000"/>
              <a:lumMod val="100000"/>
            </a:schemeClr>
          </a:gs>
          <a:gs pos="100000">
            <a:schemeClr val="phClr">
              <a:tint val="98000"/>
              <a:shade val="100000"/>
              <a:hueMod val="98000"/>
              <a:satMod val="100000"/>
              <a:lumMod val="74000"/>
            </a:schemeClr>
          </a:gs>
        </a:gsLst>
        <a:path path="circle">
          <a:fillToRect l="20000" t="-40000" r="20000" b="140000"/>
        </a:path>
      </a:gradFill>
      <a:blipFill rotWithShape="1">
        <a:blip xmlns:r="http://schemas.openxmlformats.org/officeDocument/2006/relationships" r:embed="rId1">
          <a:duotone>
            <a:schemeClr val="phClr">
              <a:tint val="96000"/>
              <a:satMod val="130000"/>
              <a:lumMod val="50000"/>
            </a:schemeClr>
            <a:schemeClr val="phClr">
              <a:tint val="96000"/>
              <a:satMod val="114000"/>
              <a:lumMod val="114000"/>
            </a:schemeClr>
          </a:duotone>
        </a:blip>
        <a:stretch/>
      </a:blipFill>
    </a:bgFillStyleLst>
  </a:fmtScheme>
</a:themeOverride>
</file>

<file path=ppt/theme/themeOverride4.xml><?xml version="1.0" encoding="utf-8"?>
<a:themeOverride xmlns:a="http://schemas.openxmlformats.org/drawingml/2006/main">
  <a:clrScheme name="Литейная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  <a:fontScheme name="Волна">
    <a:majorFont>
      <a:latin typeface="Candara"/>
      <a:ea typeface=""/>
      <a:cs typeface=""/>
      <a:font script="Jpan" typeface="HGP明朝E"/>
      <a:font script="Hang" typeface="HY그래픽M"/>
      <a:font script="Hans" typeface="华文新魏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ndara"/>
      <a:ea typeface=""/>
      <a:cs typeface=""/>
      <a:font script="Jpan" typeface="HGP明朝E"/>
      <a:font script="Hang" typeface="HY그래픽M"/>
      <a:font script="Hans" typeface="华文楷体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Волна">
    <a:fillStyleLst>
      <a:solidFill>
        <a:schemeClr val="phClr"/>
      </a:solidFill>
      <a:gradFill rotWithShape="1">
        <a:gsLst>
          <a:gs pos="0">
            <a:schemeClr val="phClr">
              <a:tint val="0"/>
            </a:schemeClr>
          </a:gs>
          <a:gs pos="44000">
            <a:schemeClr val="phClr">
              <a:tint val="60000"/>
              <a:satMod val="120000"/>
            </a:schemeClr>
          </a:gs>
          <a:gs pos="100000">
            <a:schemeClr val="phClr">
              <a:tint val="90000"/>
              <a:alpha val="100000"/>
              <a:lumMod val="90000"/>
            </a:schemeClr>
          </a:gs>
        </a:gsLst>
        <a:lin ang="5400000" scaled="0"/>
      </a:gradFill>
      <a:gradFill rotWithShape="1">
        <a:gsLst>
          <a:gs pos="0">
            <a:schemeClr val="phClr">
              <a:tint val="96000"/>
              <a:satMod val="120000"/>
              <a:lumMod val="120000"/>
            </a:schemeClr>
          </a:gs>
          <a:gs pos="100000">
            <a:schemeClr val="phClr">
              <a:shade val="89000"/>
              <a:lumMod val="90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lumMod val="80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flat">
          <a:bevelT w="12700" h="12700"/>
        </a:sp3d>
      </a:effectStyle>
      <a:effectStyle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phClr">
              <a:shade val="25000"/>
              <a:satMod val="18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40000">
            <a:schemeClr val="phClr">
              <a:tint val="94000"/>
              <a:shade val="94000"/>
              <a:alpha val="100000"/>
              <a:satMod val="114000"/>
              <a:lumMod val="114000"/>
            </a:schemeClr>
          </a:gs>
          <a:gs pos="74000">
            <a:schemeClr val="phClr">
              <a:tint val="94000"/>
              <a:shade val="94000"/>
              <a:satMod val="128000"/>
              <a:lumMod val="100000"/>
            </a:schemeClr>
          </a:gs>
          <a:gs pos="100000">
            <a:schemeClr val="phClr">
              <a:tint val="98000"/>
              <a:shade val="100000"/>
              <a:hueMod val="98000"/>
              <a:satMod val="100000"/>
              <a:lumMod val="74000"/>
            </a:schemeClr>
          </a:gs>
        </a:gsLst>
        <a:path path="circle">
          <a:fillToRect l="20000" t="-40000" r="20000" b="140000"/>
        </a:path>
      </a:gradFill>
      <a:blipFill rotWithShape="1">
        <a:blip xmlns:r="http://schemas.openxmlformats.org/officeDocument/2006/relationships" r:embed="rId1">
          <a:duotone>
            <a:schemeClr val="phClr">
              <a:tint val="96000"/>
              <a:satMod val="130000"/>
              <a:lumMod val="50000"/>
            </a:schemeClr>
            <a:schemeClr val="phClr">
              <a:tint val="96000"/>
              <a:satMod val="114000"/>
              <a:lumMod val="114000"/>
            </a:schemeClr>
          </a:duotone>
        </a:blip>
        <a:stretch/>
      </a:blip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Литейная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  <a:fontScheme name="Волна">
    <a:majorFont>
      <a:latin typeface="Candara"/>
      <a:ea typeface=""/>
      <a:cs typeface=""/>
      <a:font script="Jpan" typeface="HGP明朝E"/>
      <a:font script="Hang" typeface="HY그래픽M"/>
      <a:font script="Hans" typeface="华文新魏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ndara"/>
      <a:ea typeface=""/>
      <a:cs typeface=""/>
      <a:font script="Jpan" typeface="HGP明朝E"/>
      <a:font script="Hang" typeface="HY그래픽M"/>
      <a:font script="Hans" typeface="华文楷体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Волна">
    <a:fillStyleLst>
      <a:solidFill>
        <a:schemeClr val="phClr"/>
      </a:solidFill>
      <a:gradFill rotWithShape="1">
        <a:gsLst>
          <a:gs pos="0">
            <a:schemeClr val="phClr">
              <a:tint val="0"/>
            </a:schemeClr>
          </a:gs>
          <a:gs pos="44000">
            <a:schemeClr val="phClr">
              <a:tint val="60000"/>
              <a:satMod val="120000"/>
            </a:schemeClr>
          </a:gs>
          <a:gs pos="100000">
            <a:schemeClr val="phClr">
              <a:tint val="90000"/>
              <a:alpha val="100000"/>
              <a:lumMod val="90000"/>
            </a:schemeClr>
          </a:gs>
        </a:gsLst>
        <a:lin ang="5400000" scaled="0"/>
      </a:gradFill>
      <a:gradFill rotWithShape="1">
        <a:gsLst>
          <a:gs pos="0">
            <a:schemeClr val="phClr">
              <a:tint val="96000"/>
              <a:satMod val="120000"/>
              <a:lumMod val="120000"/>
            </a:schemeClr>
          </a:gs>
          <a:gs pos="100000">
            <a:schemeClr val="phClr">
              <a:shade val="89000"/>
              <a:lumMod val="90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lumMod val="80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flat">
          <a:bevelT w="12700" h="12700"/>
        </a:sp3d>
      </a:effectStyle>
      <a:effectStyle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phClr">
              <a:shade val="25000"/>
              <a:satMod val="18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40000">
            <a:schemeClr val="phClr">
              <a:tint val="94000"/>
              <a:shade val="94000"/>
              <a:alpha val="100000"/>
              <a:satMod val="114000"/>
              <a:lumMod val="114000"/>
            </a:schemeClr>
          </a:gs>
          <a:gs pos="74000">
            <a:schemeClr val="phClr">
              <a:tint val="94000"/>
              <a:shade val="94000"/>
              <a:satMod val="128000"/>
              <a:lumMod val="100000"/>
            </a:schemeClr>
          </a:gs>
          <a:gs pos="100000">
            <a:schemeClr val="phClr">
              <a:tint val="98000"/>
              <a:shade val="100000"/>
              <a:hueMod val="98000"/>
              <a:satMod val="100000"/>
              <a:lumMod val="74000"/>
            </a:schemeClr>
          </a:gs>
        </a:gsLst>
        <a:path path="circle">
          <a:fillToRect l="20000" t="-40000" r="20000" b="140000"/>
        </a:path>
      </a:gradFill>
      <a:blipFill rotWithShape="1">
        <a:blip xmlns:r="http://schemas.openxmlformats.org/officeDocument/2006/relationships" r:embed="rId1">
          <a:duotone>
            <a:schemeClr val="phClr">
              <a:tint val="96000"/>
              <a:satMod val="130000"/>
              <a:lumMod val="50000"/>
            </a:schemeClr>
            <a:schemeClr val="phClr">
              <a:tint val="96000"/>
              <a:satMod val="114000"/>
              <a:lumMod val="114000"/>
            </a:schemeClr>
          </a:duotone>
        </a:blip>
        <a:stretch/>
      </a:blipFill>
    </a:bgFillStyleLst>
  </a:fmtScheme>
</a:themeOverride>
</file>

<file path=ppt/theme/themeOverride7.xml><?xml version="1.0" encoding="utf-8"?>
<a:themeOverride xmlns:a="http://schemas.openxmlformats.org/drawingml/2006/main">
  <a:clrScheme name="Городская">
    <a:dk1>
      <a:sysClr val="windowText" lastClr="000000"/>
    </a:dk1>
    <a:lt1>
      <a:sysClr val="window" lastClr="FFFFFF"/>
    </a:lt1>
    <a:dk2>
      <a:srgbClr val="424456"/>
    </a:dk2>
    <a:lt2>
      <a:srgbClr val="DEDEDE"/>
    </a:lt2>
    <a:accent1>
      <a:srgbClr val="53548A"/>
    </a:accent1>
    <a:accent2>
      <a:srgbClr val="438086"/>
    </a:accent2>
    <a:accent3>
      <a:srgbClr val="A04DA3"/>
    </a:accent3>
    <a:accent4>
      <a:srgbClr val="C4652D"/>
    </a:accent4>
    <a:accent5>
      <a:srgbClr val="8B5D3D"/>
    </a:accent5>
    <a:accent6>
      <a:srgbClr val="5C92B5"/>
    </a:accent6>
    <a:hlink>
      <a:srgbClr val="67AFBD"/>
    </a:hlink>
    <a:folHlink>
      <a:srgbClr val="C2A874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олнцестояние">
    <a:fillStyleLst>
      <a:solidFill>
        <a:schemeClr val="phClr"/>
      </a:solidFill>
      <a:gradFill rotWithShape="1">
        <a:gsLst>
          <a:gs pos="0">
            <a:schemeClr val="phClr">
              <a:tint val="35000"/>
              <a:satMod val="253000"/>
            </a:schemeClr>
          </a:gs>
          <a:gs pos="50000">
            <a:schemeClr val="phClr">
              <a:tint val="42000"/>
              <a:satMod val="255000"/>
            </a:schemeClr>
          </a:gs>
          <a:gs pos="97000">
            <a:schemeClr val="phClr">
              <a:tint val="53000"/>
              <a:satMod val="260000"/>
            </a:schemeClr>
          </a:gs>
          <a:gs pos="100000">
            <a:schemeClr val="phClr">
              <a:tint val="56000"/>
              <a:satMod val="275000"/>
            </a:schemeClr>
          </a:gs>
        </a:gsLst>
        <a:path path="circle">
          <a:fillToRect l="50000" t="50000" r="50000" b="50000"/>
        </a:path>
      </a:gradFill>
      <a:gradFill rotWithShape="1">
        <a:gsLst>
          <a:gs pos="0">
            <a:schemeClr val="phClr">
              <a:tint val="92000"/>
              <a:satMod val="170000"/>
            </a:schemeClr>
          </a:gs>
          <a:gs pos="15000">
            <a:schemeClr val="phClr">
              <a:tint val="92000"/>
              <a:shade val="99000"/>
              <a:satMod val="170000"/>
            </a:schemeClr>
          </a:gs>
          <a:gs pos="62000">
            <a:schemeClr val="phClr">
              <a:tint val="96000"/>
              <a:shade val="80000"/>
              <a:satMod val="170000"/>
            </a:schemeClr>
          </a:gs>
          <a:gs pos="97000">
            <a:schemeClr val="phClr">
              <a:tint val="98000"/>
              <a:shade val="63000"/>
              <a:satMod val="170000"/>
            </a:schemeClr>
          </a:gs>
          <a:gs pos="100000">
            <a:schemeClr val="phClr">
              <a:shade val="62000"/>
              <a:satMod val="170000"/>
            </a:schemeClr>
          </a:gs>
        </a:gsLst>
        <a:path path="circle">
          <a:fillToRect l="50000" t="50000" r="50000" b="50000"/>
        </a:path>
      </a:gradFill>
    </a:fillStyleLst>
    <a:lnStyleLst>
      <a:ln w="9525" cap="flat" cmpd="sng" algn="ctr">
        <a:solidFill>
          <a:schemeClr val="phClr"/>
        </a:solidFill>
        <a:prstDash val="solid"/>
      </a:ln>
      <a:ln w="25400" cap="flat" cmpd="sng" algn="ctr">
        <a:solidFill>
          <a:schemeClr val="phClr"/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25400" dir="5400000" rotWithShape="0">
            <a:srgbClr val="000000">
              <a:alpha val="43137"/>
            </a:srgbClr>
          </a:outerShdw>
        </a:effectLst>
      </a:effectStyle>
      <a:effectStyle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contourW="12700">
          <a:bevelT w="0" h="0"/>
          <a:contourClr>
            <a:schemeClr val="phClr">
              <a:shade val="80000"/>
            </a:schemeClr>
          </a:contourClr>
        </a:sp3d>
      </a:effectStyle>
      <a:effectStyle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5400000"/>
          </a:lightRig>
        </a:scene3d>
        <a:sp3d contourW="12700">
          <a:bevelT w="25400" h="50800" prst="angle"/>
          <a:contourClr>
            <a:schemeClr val="phClr"/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Городская">
    <a:dk1>
      <a:sysClr val="windowText" lastClr="000000"/>
    </a:dk1>
    <a:lt1>
      <a:sysClr val="window" lastClr="FFFFFF"/>
    </a:lt1>
    <a:dk2>
      <a:srgbClr val="424456"/>
    </a:dk2>
    <a:lt2>
      <a:srgbClr val="DEDEDE"/>
    </a:lt2>
    <a:accent1>
      <a:srgbClr val="53548A"/>
    </a:accent1>
    <a:accent2>
      <a:srgbClr val="438086"/>
    </a:accent2>
    <a:accent3>
      <a:srgbClr val="A04DA3"/>
    </a:accent3>
    <a:accent4>
      <a:srgbClr val="C4652D"/>
    </a:accent4>
    <a:accent5>
      <a:srgbClr val="8B5D3D"/>
    </a:accent5>
    <a:accent6>
      <a:srgbClr val="5C92B5"/>
    </a:accent6>
    <a:hlink>
      <a:srgbClr val="67AFBD"/>
    </a:hlink>
    <a:folHlink>
      <a:srgbClr val="C2A874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олнцестояние">
    <a:fillStyleLst>
      <a:solidFill>
        <a:schemeClr val="phClr"/>
      </a:solidFill>
      <a:gradFill rotWithShape="1">
        <a:gsLst>
          <a:gs pos="0">
            <a:schemeClr val="phClr">
              <a:tint val="35000"/>
              <a:satMod val="253000"/>
            </a:schemeClr>
          </a:gs>
          <a:gs pos="50000">
            <a:schemeClr val="phClr">
              <a:tint val="42000"/>
              <a:satMod val="255000"/>
            </a:schemeClr>
          </a:gs>
          <a:gs pos="97000">
            <a:schemeClr val="phClr">
              <a:tint val="53000"/>
              <a:satMod val="260000"/>
            </a:schemeClr>
          </a:gs>
          <a:gs pos="100000">
            <a:schemeClr val="phClr">
              <a:tint val="56000"/>
              <a:satMod val="275000"/>
            </a:schemeClr>
          </a:gs>
        </a:gsLst>
        <a:path path="circle">
          <a:fillToRect l="50000" t="50000" r="50000" b="50000"/>
        </a:path>
      </a:gradFill>
      <a:gradFill rotWithShape="1">
        <a:gsLst>
          <a:gs pos="0">
            <a:schemeClr val="phClr">
              <a:tint val="92000"/>
              <a:satMod val="170000"/>
            </a:schemeClr>
          </a:gs>
          <a:gs pos="15000">
            <a:schemeClr val="phClr">
              <a:tint val="92000"/>
              <a:shade val="99000"/>
              <a:satMod val="170000"/>
            </a:schemeClr>
          </a:gs>
          <a:gs pos="62000">
            <a:schemeClr val="phClr">
              <a:tint val="96000"/>
              <a:shade val="80000"/>
              <a:satMod val="170000"/>
            </a:schemeClr>
          </a:gs>
          <a:gs pos="97000">
            <a:schemeClr val="phClr">
              <a:tint val="98000"/>
              <a:shade val="63000"/>
              <a:satMod val="170000"/>
            </a:schemeClr>
          </a:gs>
          <a:gs pos="100000">
            <a:schemeClr val="phClr">
              <a:shade val="62000"/>
              <a:satMod val="170000"/>
            </a:schemeClr>
          </a:gs>
        </a:gsLst>
        <a:path path="circle">
          <a:fillToRect l="50000" t="50000" r="50000" b="50000"/>
        </a:path>
      </a:gradFill>
    </a:fillStyleLst>
    <a:lnStyleLst>
      <a:ln w="9525" cap="flat" cmpd="sng" algn="ctr">
        <a:solidFill>
          <a:schemeClr val="phClr"/>
        </a:solidFill>
        <a:prstDash val="solid"/>
      </a:ln>
      <a:ln w="25400" cap="flat" cmpd="sng" algn="ctr">
        <a:solidFill>
          <a:schemeClr val="phClr"/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25400" dir="5400000" rotWithShape="0">
            <a:srgbClr val="000000">
              <a:alpha val="43137"/>
            </a:srgbClr>
          </a:outerShdw>
        </a:effectLst>
      </a:effectStyle>
      <a:effectStyle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contourW="12700">
          <a:bevelT w="0" h="0"/>
          <a:contourClr>
            <a:schemeClr val="phClr">
              <a:shade val="80000"/>
            </a:schemeClr>
          </a:contourClr>
        </a:sp3d>
      </a:effectStyle>
      <a:effectStyle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5400000"/>
          </a:lightRig>
        </a:scene3d>
        <a:sp3d contourW="12700">
          <a:bevelT w="25400" h="50800" prst="angle"/>
          <a:contourClr>
            <a:schemeClr val="phClr"/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Городская">
    <a:dk1>
      <a:sysClr val="windowText" lastClr="000000"/>
    </a:dk1>
    <a:lt1>
      <a:sysClr val="window" lastClr="FFFFFF"/>
    </a:lt1>
    <a:dk2>
      <a:srgbClr val="424456"/>
    </a:dk2>
    <a:lt2>
      <a:srgbClr val="DEDEDE"/>
    </a:lt2>
    <a:accent1>
      <a:srgbClr val="53548A"/>
    </a:accent1>
    <a:accent2>
      <a:srgbClr val="438086"/>
    </a:accent2>
    <a:accent3>
      <a:srgbClr val="A04DA3"/>
    </a:accent3>
    <a:accent4>
      <a:srgbClr val="C4652D"/>
    </a:accent4>
    <a:accent5>
      <a:srgbClr val="8B5D3D"/>
    </a:accent5>
    <a:accent6>
      <a:srgbClr val="5C92B5"/>
    </a:accent6>
    <a:hlink>
      <a:srgbClr val="67AFBD"/>
    </a:hlink>
    <a:folHlink>
      <a:srgbClr val="C2A874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олнцестояние">
    <a:fillStyleLst>
      <a:solidFill>
        <a:schemeClr val="phClr"/>
      </a:solidFill>
      <a:gradFill rotWithShape="1">
        <a:gsLst>
          <a:gs pos="0">
            <a:schemeClr val="phClr">
              <a:tint val="35000"/>
              <a:satMod val="253000"/>
            </a:schemeClr>
          </a:gs>
          <a:gs pos="50000">
            <a:schemeClr val="phClr">
              <a:tint val="42000"/>
              <a:satMod val="255000"/>
            </a:schemeClr>
          </a:gs>
          <a:gs pos="97000">
            <a:schemeClr val="phClr">
              <a:tint val="53000"/>
              <a:satMod val="260000"/>
            </a:schemeClr>
          </a:gs>
          <a:gs pos="100000">
            <a:schemeClr val="phClr">
              <a:tint val="56000"/>
              <a:satMod val="275000"/>
            </a:schemeClr>
          </a:gs>
        </a:gsLst>
        <a:path path="circle">
          <a:fillToRect l="50000" t="50000" r="50000" b="50000"/>
        </a:path>
      </a:gradFill>
      <a:gradFill rotWithShape="1">
        <a:gsLst>
          <a:gs pos="0">
            <a:schemeClr val="phClr">
              <a:tint val="92000"/>
              <a:satMod val="170000"/>
            </a:schemeClr>
          </a:gs>
          <a:gs pos="15000">
            <a:schemeClr val="phClr">
              <a:tint val="92000"/>
              <a:shade val="99000"/>
              <a:satMod val="170000"/>
            </a:schemeClr>
          </a:gs>
          <a:gs pos="62000">
            <a:schemeClr val="phClr">
              <a:tint val="96000"/>
              <a:shade val="80000"/>
              <a:satMod val="170000"/>
            </a:schemeClr>
          </a:gs>
          <a:gs pos="97000">
            <a:schemeClr val="phClr">
              <a:tint val="98000"/>
              <a:shade val="63000"/>
              <a:satMod val="170000"/>
            </a:schemeClr>
          </a:gs>
          <a:gs pos="100000">
            <a:schemeClr val="phClr">
              <a:shade val="62000"/>
              <a:satMod val="170000"/>
            </a:schemeClr>
          </a:gs>
        </a:gsLst>
        <a:path path="circle">
          <a:fillToRect l="50000" t="50000" r="50000" b="50000"/>
        </a:path>
      </a:gradFill>
    </a:fillStyleLst>
    <a:lnStyleLst>
      <a:ln w="9525" cap="flat" cmpd="sng" algn="ctr">
        <a:solidFill>
          <a:schemeClr val="phClr"/>
        </a:solidFill>
        <a:prstDash val="solid"/>
      </a:ln>
      <a:ln w="25400" cap="flat" cmpd="sng" algn="ctr">
        <a:solidFill>
          <a:schemeClr val="phClr"/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25400" dir="5400000" rotWithShape="0">
            <a:srgbClr val="000000">
              <a:alpha val="43137"/>
            </a:srgbClr>
          </a:outerShdw>
        </a:effectLst>
      </a:effectStyle>
      <a:effectStyle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contourW="12700">
          <a:bevelT w="0" h="0"/>
          <a:contourClr>
            <a:schemeClr val="phClr">
              <a:shade val="80000"/>
            </a:schemeClr>
          </a:contourClr>
        </a:sp3d>
      </a:effectStyle>
      <a:effectStyle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5400000"/>
          </a:lightRig>
        </a:scene3d>
        <a:sp3d contourW="12700">
          <a:bevelT w="25400" h="50800" prst="angle"/>
          <a:contourClr>
            <a:schemeClr val="phClr"/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489</TotalTime>
  <Words>2216</Words>
  <Application>Microsoft Office PowerPoint</Application>
  <PresentationFormat>Экран (4:3)</PresentationFormat>
  <Paragraphs>853</Paragraphs>
  <Slides>47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48" baseType="lpstr">
      <vt:lpstr>Тема Office</vt:lpstr>
      <vt:lpstr>Отчет финансового  управления администрации муниципального округа  город Первомайск  за 2025 год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финансового  управления администрации муниципального округа  город Первомайск  за 2025 год</dc:title>
  <dc:creator>fu9</dc:creator>
  <cp:lastModifiedBy>fu9</cp:lastModifiedBy>
  <cp:revision>51</cp:revision>
  <cp:lastPrinted>2026-02-09T07:38:06Z</cp:lastPrinted>
  <dcterms:created xsi:type="dcterms:W3CDTF">2026-02-06T06:25:05Z</dcterms:created>
  <dcterms:modified xsi:type="dcterms:W3CDTF">2026-02-11T07:45:03Z</dcterms:modified>
</cp:coreProperties>
</file>